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318" r:id="rId22"/>
    <p:sldId id="319" r:id="rId23"/>
    <p:sldId id="320" r:id="rId24"/>
    <p:sldId id="321" r:id="rId25"/>
    <p:sldId id="322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23" r:id="rId40"/>
    <p:sldId id="292" r:id="rId41"/>
    <p:sldId id="293" r:id="rId42"/>
    <p:sldId id="294" r:id="rId43"/>
    <p:sldId id="295" r:id="rId44"/>
    <p:sldId id="308" r:id="rId45"/>
    <p:sldId id="297" r:id="rId46"/>
    <p:sldId id="296" r:id="rId47"/>
    <p:sldId id="298" r:id="rId48"/>
    <p:sldId id="300" r:id="rId49"/>
    <p:sldId id="299" r:id="rId50"/>
    <p:sldId id="302" r:id="rId51"/>
    <p:sldId id="301" r:id="rId52"/>
    <p:sldId id="305" r:id="rId53"/>
    <p:sldId id="310" r:id="rId54"/>
    <p:sldId id="311" r:id="rId55"/>
    <p:sldId id="312" r:id="rId56"/>
    <p:sldId id="313" r:id="rId57"/>
    <p:sldId id="314" r:id="rId58"/>
    <p:sldId id="307" r:id="rId59"/>
    <p:sldId id="315" r:id="rId60"/>
    <p:sldId id="316" r:id="rId61"/>
    <p:sldId id="317" r:id="rId62"/>
    <p:sldId id="306" r:id="rId63"/>
    <p:sldId id="309" r:id="rId64"/>
  </p:sldIdLst>
  <p:sldSz cx="12192000" cy="6858000"/>
  <p:notesSz cx="6858000" cy="9144000"/>
  <p:embeddedFontLs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Wingdings 2" panose="05020102010507070707" pitchFamily="18" charset="2"/>
      <p:regular r:id="rId69"/>
    </p:embeddedFont>
    <p:embeddedFont>
      <p:font typeface="源流明體 SB" panose="02020600000000000000" pitchFamily="18" charset="-120"/>
      <p:bold r:id="rId7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99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5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5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13363-6BD1-4665-9160-CE9C96754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4</a:t>
            </a:r>
            <a:br>
              <a:rPr lang="en-US" altLang="zh-TW" sz="6600"/>
            </a:br>
            <a:r>
              <a:rPr lang="zh-TW" altLang="en-US" sz="6600"/>
              <a:t>字串、串列、迭代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61C065-1265-4031-BB87-DEB94308D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8:16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9517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5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4944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0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5475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88426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9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s[8:-1]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!emosdnah si nauQ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846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注意：字串 </a:t>
            </a:r>
            <a:r>
              <a:rPr lang="en-US" altLang="zh-TW"/>
              <a:t>immutable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s[0]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‘q’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zh-TW" sz="2800"/>
              <a:t>s = </a:t>
            </a:r>
            <a:r>
              <a:rPr lang="en-US" altLang="zh-TW" sz="2800">
                <a:solidFill>
                  <a:srgbClr val="FF0000"/>
                </a:solidFill>
              </a:rPr>
              <a:t>“q” </a:t>
            </a:r>
            <a:r>
              <a:rPr lang="en-US" altLang="zh-TW" sz="2800"/>
              <a:t>+</a:t>
            </a:r>
            <a:r>
              <a:rPr lang="en-US" altLang="zh-TW" sz="2800">
                <a:solidFill>
                  <a:srgbClr val="FF0000"/>
                </a:solidFill>
              </a:rPr>
              <a:t> s[1:]</a:t>
            </a:r>
          </a:p>
        </p:txBody>
      </p:sp>
    </p:spTree>
    <p:extLst>
      <p:ext uri="{BB962C8B-B14F-4D97-AF65-F5344CB8AC3E}">
        <p14:creationId xmlns:p14="http://schemas.microsoft.com/office/powerpoint/2010/main" val="141544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len(str)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字串長度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“0123456789”</a:t>
            </a:r>
          </a:p>
          <a:p>
            <a:pPr marL="0" indent="0">
              <a:buNone/>
            </a:pPr>
            <a:r>
              <a:rPr lang="en-US" altLang="zh-TW" sz="2400"/>
              <a:t>len(s) </a:t>
            </a:r>
            <a:r>
              <a:rPr lang="zh-TW" altLang="en-US" sz="2400"/>
              <a:t>→ </a:t>
            </a:r>
            <a:r>
              <a:rPr lang="en-US" altLang="zh-TW" sz="24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554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搜尋 </a:t>
            </a:r>
            <a:r>
              <a:rPr lang="en-US" altLang="zh-TW"/>
              <a:t>find, rfind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s.find(str)</a:t>
            </a:r>
            <a:r>
              <a:rPr lang="zh-TW" altLang="en-US" sz="2400"/>
              <a:t> 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第一個 </a:t>
            </a:r>
            <a:r>
              <a:rPr lang="en-US" altLang="zh-TW" sz="2400"/>
              <a:t>str</a:t>
            </a:r>
            <a:r>
              <a:rPr lang="zh-TW" altLang="en-US" sz="2400"/>
              <a:t> 的位置，若找不到回傳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s.rfind(str)</a:t>
            </a:r>
            <a:r>
              <a:rPr lang="zh-TW" altLang="en-US" sz="2400"/>
              <a:t> → 同上，但倒著往前搜尋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“ha</a:t>
            </a:r>
            <a:r>
              <a:rPr lang="en-US" altLang="zh-TW" sz="2400">
                <a:solidFill>
                  <a:srgbClr val="FF0000"/>
                </a:solidFill>
              </a:rPr>
              <a:t>p</a:t>
            </a:r>
            <a:r>
              <a:rPr lang="en-US" altLang="zh-TW" sz="2400"/>
              <a:t>py happy”</a:t>
            </a:r>
          </a:p>
          <a:p>
            <a:pPr marL="0" indent="0">
              <a:buNone/>
            </a:pPr>
            <a:r>
              <a:rPr lang="en-US" altLang="zh-TW" sz="2400"/>
              <a:t>s.find(“p”)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</a:p>
          <a:p>
            <a:pPr marL="0" indent="0">
              <a:buNone/>
            </a:pPr>
            <a:r>
              <a:rPr lang="en-US" altLang="zh-TW" sz="2400"/>
              <a:t>s.find(“x”) </a:t>
            </a:r>
            <a:r>
              <a:rPr lang="zh-TW" altLang="en-US" sz="2400"/>
              <a:t>→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s.rfind(“happy”)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685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去頭去尾 </a:t>
            </a:r>
            <a:r>
              <a:rPr lang="en-US" altLang="zh-TW"/>
              <a:t>strip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s.strip(str)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去除頭尾 </a:t>
            </a:r>
            <a:r>
              <a:rPr lang="en-US" altLang="zh-TW" sz="2400"/>
              <a:t>strA</a:t>
            </a:r>
            <a:r>
              <a:rPr lang="zh-TW" altLang="en-US" sz="2400"/>
              <a:t> 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s.strip(“\n”) </a:t>
            </a:r>
            <a:r>
              <a:rPr lang="zh-TW" altLang="en-US" sz="2400"/>
              <a:t>→ </a:t>
            </a:r>
            <a:r>
              <a:rPr lang="en-US" altLang="zh-TW" sz="2400"/>
              <a:t>“Tseng is 180cm”</a:t>
            </a:r>
          </a:p>
          <a:p>
            <a:pPr marL="0" indent="0">
              <a:buNone/>
            </a:pPr>
            <a:r>
              <a:rPr lang="en-US" altLang="zh-TW" sz="2400"/>
              <a:t>s.strip(“180”) </a:t>
            </a:r>
            <a:r>
              <a:rPr lang="zh-TW" altLang="en-US" sz="2400"/>
              <a:t>→ </a:t>
            </a: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s.strip(“ ”)</a:t>
            </a:r>
          </a:p>
        </p:txBody>
      </p:sp>
    </p:spTree>
    <p:extLst>
      <p:ext uri="{BB962C8B-B14F-4D97-AF65-F5344CB8AC3E}">
        <p14:creationId xmlns:p14="http://schemas.microsoft.com/office/powerpoint/2010/main" val="409615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取代 </a:t>
            </a:r>
            <a:r>
              <a:rPr lang="en-US" altLang="zh-TW"/>
              <a:t>replace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s.replace(strA, strB)</a:t>
            </a:r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將 </a:t>
            </a:r>
            <a:r>
              <a:rPr lang="en-US" altLang="zh-TW" sz="2400"/>
              <a:t>s </a:t>
            </a:r>
            <a:r>
              <a:rPr lang="zh-TW" altLang="en-US" sz="2400"/>
              <a:t>中所有 </a:t>
            </a:r>
            <a:r>
              <a:rPr lang="en-US" altLang="zh-TW" sz="2400"/>
              <a:t>strA </a:t>
            </a:r>
            <a:r>
              <a:rPr lang="zh-TW" altLang="en-US" sz="2400"/>
              <a:t>取代成 </a:t>
            </a:r>
            <a:r>
              <a:rPr lang="en-US" altLang="zh-TW" sz="2400"/>
              <a:t>strB </a:t>
            </a:r>
            <a:r>
              <a:rPr lang="zh-TW" altLang="en-US" sz="2400"/>
              <a:t>後的字串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“Kafuu Chino ga </a:t>
            </a:r>
            <a:r>
              <a:rPr lang="en-US" altLang="zh-TW" sz="2400">
                <a:solidFill>
                  <a:srgbClr val="FF0000"/>
                </a:solidFill>
              </a:rPr>
              <a:t>suki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s.replace(“suki”, “kawaii”) </a:t>
            </a:r>
            <a:r>
              <a:rPr lang="zh-TW" altLang="en-US" sz="2400"/>
              <a:t>→ </a:t>
            </a:r>
            <a:r>
              <a:rPr lang="en-US" altLang="zh-TW" sz="2400"/>
              <a:t>“Kafuu Chino ga </a:t>
            </a:r>
            <a:r>
              <a:rPr lang="en-US" altLang="zh-TW" sz="2400">
                <a:solidFill>
                  <a:srgbClr val="FF0000"/>
                </a:solidFill>
              </a:rPr>
              <a:t>kawaii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</a:t>
            </a:r>
            <a:r>
              <a:rPr lang="zh-TW" altLang="en-US" sz="2400"/>
              <a:t> </a:t>
            </a:r>
            <a:r>
              <a:rPr lang="en-US" altLang="zh-TW" sz="2400"/>
              <a:t>”, “”)</a:t>
            </a:r>
            <a:r>
              <a:rPr lang="zh-TW" altLang="en-US" sz="2400"/>
              <a:t> → </a:t>
            </a:r>
            <a:r>
              <a:rPr lang="en-US" altLang="zh-TW" sz="2400"/>
              <a:t>“KafuuChinogasuki”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s.replace(“ ”, “ ”)</a:t>
            </a:r>
          </a:p>
        </p:txBody>
      </p:sp>
    </p:spTree>
    <p:extLst>
      <p:ext uri="{BB962C8B-B14F-4D97-AF65-F5344CB8AC3E}">
        <p14:creationId xmlns:p14="http://schemas.microsoft.com/office/powerpoint/2010/main" val="42303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02820-88D2-4B2B-84D7-6A72A25A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en-US" altLang="zh-TW"/>
              <a:t>String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5D1DC-F911-4D4F-9B6C-4C89A00EB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7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98F5F-40F5-4CC5-902B-73FEBD9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61677-FE5E-4F1E-A49E-5C6A8ABB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s.count(str)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s </a:t>
            </a:r>
            <a:r>
              <a:rPr lang="zh-TW" altLang="en-US" sz="2400"/>
              <a:t>中 </a:t>
            </a:r>
            <a:r>
              <a:rPr lang="en-US" altLang="zh-TW" sz="2400"/>
              <a:t>str </a:t>
            </a:r>
            <a:r>
              <a:rPr lang="zh-TW" altLang="en-US" sz="2400"/>
              <a:t>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ra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i jouzu no Ta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gisan mo 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waii”</a:t>
            </a:r>
          </a:p>
          <a:p>
            <a:pPr marL="0" indent="0">
              <a:buNone/>
            </a:pPr>
            <a:r>
              <a:rPr lang="en-US" altLang="zh-TW" sz="2400"/>
              <a:t>s.count(“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”) </a:t>
            </a:r>
            <a:r>
              <a:rPr lang="zh-TW" altLang="en-US" sz="2400"/>
              <a:t>→ </a:t>
            </a:r>
            <a:r>
              <a:rPr lang="en-US" altLang="zh-TW" sz="2400"/>
              <a:t>4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19248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35C34-FBDF-4F7A-BC79-28A99C1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格式化字串 </a:t>
            </a:r>
            <a:r>
              <a:rPr lang="en-US" altLang="zh-TW"/>
              <a:t>string</a:t>
            </a:r>
            <a:r>
              <a:rPr lang="zh-TW" altLang="en-US"/>
              <a:t> </a:t>
            </a:r>
            <a:r>
              <a:rPr lang="en-US" altLang="zh-TW"/>
              <a:t>formatting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AD86FE-DA05-4CC2-BCCD-2CD8752B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 u="sng"/>
              <a:t>變數內容</a:t>
            </a:r>
            <a:r>
              <a:rPr lang="zh-TW" altLang="en-US" sz="2800"/>
              <a:t>或</a:t>
            </a:r>
            <a:r>
              <a:rPr lang="zh-TW" altLang="en-US" sz="2800" u="sng"/>
              <a:t>數值</a:t>
            </a:r>
            <a:r>
              <a:rPr lang="zh-TW" altLang="en-US" sz="2800"/>
              <a:t>成為字串的一部份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514350" indent="-514350">
              <a:buAutoNum type="arabicPeriod"/>
            </a:pPr>
            <a:r>
              <a:rPr lang="zh-TW" altLang="en-US" sz="2800"/>
              <a:t>使用 </a:t>
            </a:r>
            <a:r>
              <a:rPr lang="en-US" altLang="zh-TW" sz="2800"/>
              <a:t>C</a:t>
            </a:r>
            <a:r>
              <a:rPr lang="zh-TW" altLang="en-US" sz="2800"/>
              <a:t> </a:t>
            </a:r>
            <a:r>
              <a:rPr lang="en-US" altLang="zh-TW" sz="2800"/>
              <a:t>style formatting (%)</a:t>
            </a:r>
          </a:p>
          <a:p>
            <a:pPr marL="514350" indent="-514350">
              <a:buAutoNum type="arabicPeriod"/>
            </a:pPr>
            <a:r>
              <a:rPr lang="zh-TW" altLang="en-US" sz="2800"/>
              <a:t>使用 </a:t>
            </a:r>
            <a:r>
              <a:rPr lang="en-US" altLang="zh-TW" sz="2800"/>
              <a:t>str.format() </a:t>
            </a:r>
            <a:r>
              <a:rPr lang="zh-TW" altLang="en-US" sz="2800"/>
              <a:t>函數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800"/>
              <a:t>使用 </a:t>
            </a:r>
            <a:r>
              <a:rPr lang="en-US" altLang="zh-TW" sz="2800"/>
              <a:t>f'</a:t>
            </a:r>
            <a:r>
              <a:rPr lang="zh-TW" altLang="en-US" sz="2800"/>
              <a:t> </a:t>
            </a:r>
            <a:r>
              <a:rPr lang="en-US" altLang="zh-TW" sz="2800"/>
              <a:t>' </a:t>
            </a:r>
            <a:r>
              <a:rPr lang="zh-TW" altLang="en-US" sz="2800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360124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D4E5-4674-48F4-AA70-D9104A27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C</a:t>
            </a:r>
            <a:r>
              <a:rPr lang="zh-TW" altLang="en-US"/>
              <a:t> </a:t>
            </a:r>
            <a:r>
              <a:rPr lang="en-US" altLang="zh-TW"/>
              <a:t>style formatting (%)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B48C4-86CB-4F0E-90CD-29E7F09C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706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%d </a:t>
            </a:r>
            <a:r>
              <a:rPr lang="zh-TW" altLang="en-US" sz="2800"/>
              <a:t>→ 整數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%f </a:t>
            </a:r>
            <a:r>
              <a:rPr lang="zh-TW" altLang="en-US" sz="2800"/>
              <a:t>→ 浮點數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%s </a:t>
            </a:r>
            <a:r>
              <a:rPr lang="zh-TW" altLang="en-US" sz="2800"/>
              <a:t>→ 字串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d / %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f / %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s </a:t>
            </a:r>
            <a:r>
              <a:rPr lang="zh-TW" altLang="en-US" sz="2800"/>
              <a:t>→ 使長度為 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zh-TW" altLang="en-US" sz="2800"/>
              <a:t>，不足填入空白字元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rgbClr val="FF0000"/>
                </a:solidFill>
              </a:rPr>
              <a:t>-n</a:t>
            </a:r>
            <a:r>
              <a:rPr lang="en-US" altLang="zh-TW" sz="2800"/>
              <a:t>d / %</a:t>
            </a:r>
            <a:r>
              <a:rPr lang="en-US" altLang="zh-TW" sz="2800">
                <a:solidFill>
                  <a:srgbClr val="FF0000"/>
                </a:solidFill>
              </a:rPr>
              <a:t>-n</a:t>
            </a:r>
            <a:r>
              <a:rPr lang="en-US" altLang="zh-TW" sz="2800"/>
              <a:t>f / %</a:t>
            </a:r>
            <a:r>
              <a:rPr lang="en-US" altLang="zh-TW" sz="2800">
                <a:solidFill>
                  <a:srgbClr val="FF0000"/>
                </a:solidFill>
              </a:rPr>
              <a:t>-n</a:t>
            </a:r>
            <a:r>
              <a:rPr lang="en-US" altLang="zh-TW" sz="2800"/>
              <a:t>s </a:t>
            </a:r>
            <a:r>
              <a:rPr lang="zh-TW" altLang="en-US" sz="2800"/>
              <a:t>→ 同上，靠左輸出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>
                <a:solidFill>
                  <a:srgbClr val="0070C0"/>
                </a:solidFill>
              </a:rPr>
              <a:t>.m</a:t>
            </a:r>
            <a:r>
              <a:rPr lang="en-US" altLang="zh-TW" sz="2800"/>
              <a:t>f </a:t>
            </a:r>
            <a:r>
              <a:rPr lang="zh-TW" altLang="en-US" sz="2800"/>
              <a:t>→ 四捨五入到小數點後到第 </a:t>
            </a:r>
            <a:r>
              <a:rPr lang="en-US" altLang="zh-TW" sz="2800">
                <a:solidFill>
                  <a:srgbClr val="0070C0"/>
                </a:solidFill>
              </a:rPr>
              <a:t>m</a:t>
            </a:r>
            <a:r>
              <a:rPr lang="en-US" altLang="zh-TW" sz="2800"/>
              <a:t> </a:t>
            </a:r>
            <a:r>
              <a:rPr lang="zh-TW" altLang="en-US" sz="2800"/>
              <a:t>位，總長度為 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0136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D4E5-4674-48F4-AA70-D9104A27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C</a:t>
            </a:r>
            <a:r>
              <a:rPr lang="zh-TW" altLang="en-US"/>
              <a:t> </a:t>
            </a:r>
            <a:r>
              <a:rPr lang="en-US" altLang="zh-TW"/>
              <a:t>style formatting (%)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B48C4-86CB-4F0E-90CD-29E7F09C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706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var1 = "num"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var2 = 3.14159</a:t>
            </a:r>
          </a:p>
          <a:p>
            <a:pPr marL="0" indent="0">
              <a:buNone/>
            </a:pPr>
            <a:r>
              <a:rPr lang="en-US" altLang="zh-TW" sz="2800"/>
              <a:t>print("</a:t>
            </a:r>
            <a:r>
              <a:rPr lang="en-US" altLang="zh-TW" sz="2800">
                <a:solidFill>
                  <a:srgbClr val="FF0000"/>
                </a:solidFill>
              </a:rPr>
              <a:t>%s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0070C0"/>
                </a:solidFill>
              </a:rPr>
              <a:t>%.2f</a:t>
            </a:r>
            <a:r>
              <a:rPr lang="en-US" altLang="zh-TW" sz="2800"/>
              <a:t>" % (</a:t>
            </a:r>
            <a:r>
              <a:rPr lang="en-US" altLang="zh-TW" sz="2800">
                <a:solidFill>
                  <a:srgbClr val="FF0000"/>
                </a:solidFill>
              </a:rPr>
              <a:t>var1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var2</a:t>
            </a:r>
            <a:r>
              <a:rPr lang="en-US" altLang="zh-TW" sz="2800"/>
              <a:t>))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num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0070C0"/>
                </a:solidFill>
              </a:rPr>
              <a:t>3.14</a:t>
            </a:r>
          </a:p>
        </p:txBody>
      </p:sp>
    </p:spTree>
    <p:extLst>
      <p:ext uri="{BB962C8B-B14F-4D97-AF65-F5344CB8AC3E}">
        <p14:creationId xmlns:p14="http://schemas.microsoft.com/office/powerpoint/2010/main" val="149510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D4E5-4674-48F4-AA70-D9104A27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str.format() </a:t>
            </a:r>
            <a:r>
              <a:rPr lang="zh-TW" altLang="en-US"/>
              <a:t>函數</a:t>
            </a:r>
            <a:endParaRPr lang="en-US" altLang="zh-TW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B48C4-86CB-4F0E-90CD-29E7F09C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706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print("</a:t>
            </a:r>
            <a:r>
              <a:rPr lang="en-US" altLang="zh-TW" sz="2800">
                <a:solidFill>
                  <a:srgbClr val="0070C0"/>
                </a:solidFill>
              </a:rPr>
              <a:t>{1}</a:t>
            </a:r>
            <a:r>
              <a:rPr lang="zh-TW" altLang="en-US" sz="2800"/>
              <a:t> </a:t>
            </a:r>
            <a:r>
              <a:rPr lang="en-US" altLang="zh-TW" sz="2800"/>
              <a:t>is </a:t>
            </a:r>
            <a:r>
              <a:rPr lang="en-US" altLang="zh-TW" sz="2800">
                <a:solidFill>
                  <a:srgbClr val="FF0000"/>
                </a:solidFill>
              </a:rPr>
              <a:t>{0}</a:t>
            </a:r>
            <a:r>
              <a:rPr lang="en-US" altLang="zh-TW" sz="2800"/>
              <a:t>".format(</a:t>
            </a:r>
            <a:r>
              <a:rPr lang="en-US" altLang="zh-TW" sz="2800">
                <a:solidFill>
                  <a:srgbClr val="FF0000"/>
                </a:solidFill>
              </a:rPr>
              <a:t>'a'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1</a:t>
            </a:r>
            <a:r>
              <a:rPr lang="en-US" altLang="zh-TW" sz="2800"/>
              <a:t>))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1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print("</a:t>
            </a:r>
            <a:r>
              <a:rPr lang="en-US" altLang="zh-TW" sz="2800">
                <a:solidFill>
                  <a:srgbClr val="0070C0"/>
                </a:solidFill>
              </a:rPr>
              <a:t>{1</a:t>
            </a:r>
            <a:r>
              <a:rPr lang="en-US" altLang="zh-TW" sz="2800" u="sng">
                <a:solidFill>
                  <a:srgbClr val="0070C0"/>
                </a:solidFill>
              </a:rPr>
              <a:t>: .2f</a:t>
            </a:r>
            <a:r>
              <a:rPr lang="en-US" altLang="zh-TW" sz="2800">
                <a:solidFill>
                  <a:srgbClr val="0070C0"/>
                </a:solidFill>
              </a:rPr>
              <a:t>}</a:t>
            </a:r>
            <a:r>
              <a:rPr lang="zh-TW" altLang="en-US" sz="2800"/>
              <a:t> </a:t>
            </a:r>
            <a:r>
              <a:rPr lang="en-US" altLang="zh-TW" sz="2800"/>
              <a:t>is </a:t>
            </a:r>
            <a:r>
              <a:rPr lang="en-US" altLang="zh-TW" sz="2800">
                <a:solidFill>
                  <a:srgbClr val="FF0000"/>
                </a:solidFill>
              </a:rPr>
              <a:t>{0}</a:t>
            </a:r>
            <a:r>
              <a:rPr lang="en-US" altLang="zh-TW" sz="2800"/>
              <a:t>".format(</a:t>
            </a:r>
            <a:r>
              <a:rPr lang="en-US" altLang="zh-TW" sz="2800">
                <a:solidFill>
                  <a:srgbClr val="FF0000"/>
                </a:solidFill>
              </a:rPr>
              <a:t>'a'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1</a:t>
            </a:r>
            <a:r>
              <a:rPr lang="en-US" altLang="zh-TW" sz="2800"/>
              <a:t>))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1.00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15356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8F626-B8BD-403C-8F30-7ED4D95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f</a:t>
            </a:r>
            <a:r>
              <a:rPr lang="zh-TW" altLang="en-US"/>
              <a:t> </a:t>
            </a:r>
            <a:r>
              <a:rPr lang="en-US" altLang="zh-TW"/>
              <a:t>'</a:t>
            </a:r>
            <a:r>
              <a:rPr lang="zh-TW" altLang="en-US"/>
              <a:t>  </a:t>
            </a:r>
            <a:r>
              <a:rPr lang="en-US" altLang="zh-TW"/>
              <a:t>' </a:t>
            </a:r>
            <a:r>
              <a:rPr lang="zh-TW" altLang="en-US"/>
              <a:t>表示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DFE4A-8D2A-4385-B5D7-6C0B52B7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num = 10</a:t>
            </a:r>
          </a:p>
          <a:p>
            <a:pPr marL="0" indent="0">
              <a:buNone/>
            </a:pPr>
            <a:r>
              <a:rPr lang="en-US" altLang="zh-TW" sz="2800"/>
              <a:t>print(</a:t>
            </a:r>
            <a:r>
              <a:rPr lang="en-US" altLang="zh-TW" sz="2800">
                <a:solidFill>
                  <a:srgbClr val="0070C0"/>
                </a:solidFill>
              </a:rPr>
              <a:t>f</a:t>
            </a:r>
            <a:r>
              <a:rPr lang="en-US" altLang="zh-TW" sz="2800"/>
              <a:t>"{</a:t>
            </a:r>
            <a:r>
              <a:rPr lang="en-US" altLang="zh-TW" sz="2800">
                <a:solidFill>
                  <a:srgbClr val="FF0000"/>
                </a:solidFill>
              </a:rPr>
              <a:t>num</a:t>
            </a:r>
            <a:r>
              <a:rPr lang="en-US" altLang="zh-TW" sz="2800"/>
              <a:t>} is too big")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10 is too big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</a:t>
            </a:r>
            <a:r>
              <a:rPr lang="en-US" altLang="zh-TW" sz="2800">
                <a:solidFill>
                  <a:srgbClr val="0070C0"/>
                </a:solidFill>
              </a:rPr>
              <a:t>f</a:t>
            </a:r>
            <a:r>
              <a:rPr lang="en-US" altLang="zh-TW" sz="2800"/>
              <a:t>"{</a:t>
            </a:r>
            <a:r>
              <a:rPr lang="en-US" altLang="zh-TW" sz="2800">
                <a:solidFill>
                  <a:srgbClr val="FF0000"/>
                </a:solidFill>
              </a:rPr>
              <a:t>num</a:t>
            </a:r>
            <a:r>
              <a:rPr lang="en-US" altLang="zh-TW" sz="2800" u="sng">
                <a:solidFill>
                  <a:srgbClr val="FF0000"/>
                </a:solidFill>
              </a:rPr>
              <a:t>:</a:t>
            </a:r>
            <a:r>
              <a:rPr lang="zh-TW" altLang="en-US" sz="2800" u="sng">
                <a:solidFill>
                  <a:srgbClr val="FF0000"/>
                </a:solidFill>
              </a:rPr>
              <a:t> </a:t>
            </a:r>
            <a:r>
              <a:rPr lang="en-US" altLang="zh-TW" sz="2800" u="sng">
                <a:solidFill>
                  <a:srgbClr val="FF0000"/>
                </a:solidFill>
              </a:rPr>
              <a:t>.2f</a:t>
            </a:r>
            <a:r>
              <a:rPr lang="en-US" altLang="zh-TW" sz="2800"/>
              <a:t>} is too big")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 → </a:t>
            </a:r>
            <a:r>
              <a:rPr lang="en-US" altLang="zh-TW" sz="2800"/>
              <a:t>10.00 is too big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33661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0CF66-F364-471D-84FA-DD68A091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 </a:t>
            </a:r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F64A6-49F2-4E9C-B952-85838CE4E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39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A9912-EB3E-438A-AA3D-106BE32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一串資料（不限型態）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AFB7F-56B1-4DB0-AC75-92081BB8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1, 2, 3, 5, 8]</a:t>
            </a:r>
          </a:p>
          <a:p>
            <a:pPr marL="0" indent="0">
              <a:buNone/>
            </a:pPr>
            <a:r>
              <a:rPr lang="en-US" altLang="zh-TW" sz="2800"/>
              <a:t>[“a”, “xyz”, “0”]</a:t>
            </a:r>
          </a:p>
          <a:p>
            <a:pPr marL="0" indent="0">
              <a:buNone/>
            </a:pPr>
            <a:r>
              <a:rPr lang="en-US" altLang="zh-TW" sz="2800"/>
              <a:t>[2.5, “abc”, 0, True]</a:t>
            </a:r>
          </a:p>
          <a:p>
            <a:pPr marL="0" indent="0">
              <a:buNone/>
            </a:pPr>
            <a:r>
              <a:rPr lang="en-US" altLang="zh-TW" sz="2800"/>
              <a:t>[[1, 2, 3], [2, 5]]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16745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字串轉串列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list(“abc123”)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[“a”, “b”, “c”, “1”, “2”, “3”]</a:t>
            </a:r>
          </a:p>
        </p:txBody>
      </p:sp>
    </p:spTree>
    <p:extLst>
      <p:ext uri="{BB962C8B-B14F-4D97-AF65-F5344CB8AC3E}">
        <p14:creationId xmlns:p14="http://schemas.microsoft.com/office/powerpoint/2010/main" val="280212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872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→ 一串字（元）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] </a:t>
            </a:r>
            <a:r>
              <a:rPr lang="zh-TW" altLang="en-US" sz="2800"/>
              <a:t>→</a:t>
            </a:r>
            <a:r>
              <a:rPr lang="en-US" altLang="zh-TW" sz="2800"/>
              <a:t> ‘Q’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索引從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0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開始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s[1] </a:t>
            </a:r>
            <a:r>
              <a:rPr lang="zh-TW" altLang="en-US" sz="2800"/>
              <a:t>→</a:t>
            </a:r>
            <a:r>
              <a:rPr lang="en-US" altLang="zh-TW" sz="2800"/>
              <a:t> ‘u’</a:t>
            </a:r>
          </a:p>
          <a:p>
            <a:pPr marL="0" indent="0">
              <a:buNone/>
            </a:pPr>
            <a:r>
              <a:rPr lang="en-US" altLang="zh-TW" sz="2800"/>
              <a:t>s[2] </a:t>
            </a:r>
            <a:r>
              <a:rPr lang="zh-TW" altLang="en-US" sz="2800"/>
              <a:t>→</a:t>
            </a:r>
            <a:r>
              <a:rPr lang="en-US" altLang="zh-TW" sz="2800"/>
              <a:t> ‘a’</a:t>
            </a:r>
          </a:p>
          <a:p>
            <a:pPr marL="0" indent="0">
              <a:buNone/>
            </a:pPr>
            <a:r>
              <a:rPr lang="en-US" altLang="zh-TW" sz="2800"/>
              <a:t>s[3] </a:t>
            </a:r>
            <a:r>
              <a:rPr lang="zh-TW" altLang="en-US" sz="2800"/>
              <a:t>→</a:t>
            </a:r>
            <a:r>
              <a:rPr lang="en-US" altLang="zh-TW" sz="2800"/>
              <a:t> ‘n’</a:t>
            </a:r>
          </a:p>
          <a:p>
            <a:pPr marL="0" indent="0">
              <a:buNone/>
            </a:pPr>
            <a:r>
              <a:rPr lang="en-US" altLang="zh-TW" sz="2800"/>
              <a:t>s[4] </a:t>
            </a:r>
            <a:r>
              <a:rPr lang="zh-TW" altLang="en-US" sz="2800"/>
              <a:t>→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‘ ’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空白也是字元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......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4155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9FF8-C6CF-471A-8A76-E9BCC6C7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串列取值與切片：與字串相同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C783E-BE9F-4418-BED7-9A4106D5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lst = [5, 2.0, [7.0, 7], “a”]</a:t>
            </a:r>
          </a:p>
          <a:p>
            <a:pPr marL="0" indent="0">
              <a:buNone/>
            </a:pPr>
            <a:r>
              <a:rPr lang="en-US" altLang="zh-TW" sz="2800"/>
              <a:t>lst[0]</a:t>
            </a:r>
            <a:r>
              <a:rPr lang="zh-TW" altLang="en-US" sz="2800"/>
              <a:t> → </a:t>
            </a:r>
            <a:r>
              <a:rPr lang="en-US" altLang="zh-TW" sz="2800"/>
              <a:t>5</a:t>
            </a:r>
          </a:p>
          <a:p>
            <a:pPr marL="0" indent="0">
              <a:buNone/>
            </a:pPr>
            <a:r>
              <a:rPr lang="en-US" altLang="zh-TW" sz="2800"/>
              <a:t>lst[1] </a:t>
            </a:r>
            <a:r>
              <a:rPr lang="zh-TW" altLang="en-US" sz="2800"/>
              <a:t>→ </a:t>
            </a:r>
            <a:r>
              <a:rPr lang="en-US" altLang="zh-TW" sz="2800"/>
              <a:t>2.0</a:t>
            </a:r>
          </a:p>
          <a:p>
            <a:pPr marL="0" indent="0">
              <a:buNone/>
            </a:pPr>
            <a:r>
              <a:rPr lang="en-US" altLang="zh-TW" sz="2800"/>
              <a:t>lst[2]</a:t>
            </a:r>
            <a:r>
              <a:rPr lang="zh-TW" altLang="en-US" sz="2800"/>
              <a:t> → </a:t>
            </a:r>
            <a:r>
              <a:rPr lang="en-US" altLang="zh-TW" sz="2800"/>
              <a:t>[7.0, 7]</a:t>
            </a:r>
          </a:p>
          <a:p>
            <a:pPr marL="0" indent="0">
              <a:buNone/>
            </a:pPr>
            <a:r>
              <a:rPr lang="en-US" altLang="zh-TW" sz="2800"/>
              <a:t>lst[3] </a:t>
            </a:r>
            <a:r>
              <a:rPr lang="zh-TW" altLang="en-US" sz="2800"/>
              <a:t>→ </a:t>
            </a:r>
            <a:r>
              <a:rPr lang="en-US" altLang="zh-TW" sz="2800"/>
              <a:t>“a”</a:t>
            </a:r>
          </a:p>
          <a:p>
            <a:pPr marL="0" indent="0">
              <a:buNone/>
            </a:pPr>
            <a:r>
              <a:rPr lang="en-US" altLang="zh-TW" sz="2800"/>
              <a:t>lst[2][0] </a:t>
            </a:r>
            <a:r>
              <a:rPr lang="zh-TW" altLang="en-US" sz="2800"/>
              <a:t>→ </a:t>
            </a:r>
            <a:r>
              <a:rPr lang="en-US" altLang="zh-TW" sz="2800"/>
              <a:t>7.0</a:t>
            </a:r>
          </a:p>
          <a:p>
            <a:pPr marL="0" indent="0">
              <a:buNone/>
            </a:pPr>
            <a:r>
              <a:rPr lang="en-US" altLang="zh-TW" sz="2800"/>
              <a:t>lst[1:3] </a:t>
            </a:r>
            <a:r>
              <a:rPr lang="zh-TW" altLang="en-US" sz="2800"/>
              <a:t>→ </a:t>
            </a:r>
            <a:r>
              <a:rPr lang="en-US" altLang="zh-TW" sz="2800"/>
              <a:t>[2.0, [7.0, 7]]</a:t>
            </a:r>
          </a:p>
        </p:txBody>
      </p:sp>
    </p:spTree>
    <p:extLst>
      <p:ext uri="{BB962C8B-B14F-4D97-AF65-F5344CB8AC3E}">
        <p14:creationId xmlns:p14="http://schemas.microsoft.com/office/powerpoint/2010/main" val="1698115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12886-23A9-4A0E-876F-CA10E3B5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串列元素可變更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0C78A-9C1A-4E29-97A9-16DF4038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1,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r>
              <a:rPr lang="en-US" altLang="zh-TW" sz="2800"/>
              <a:t>lst[2] = [-1]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[0, 1, 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“01234”</a:t>
            </a:r>
          </a:p>
          <a:p>
            <a:pPr marL="0" indent="0">
              <a:buNone/>
            </a:pPr>
            <a:r>
              <a:rPr lang="en-US" altLang="zh-TW" sz="2800"/>
              <a:t>s[2] = “x” </a:t>
            </a:r>
            <a:r>
              <a:rPr lang="zh-TW" altLang="en-US" sz="2800"/>
              <a:t>→ </a:t>
            </a:r>
            <a:r>
              <a:rPr lang="en-US" altLang="zh-TW" sz="28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24509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串列加法：與字串相同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</a:t>
            </a:r>
            <a:r>
              <a:rPr lang="en-US" altLang="zh-TW" sz="2800"/>
              <a:t>] + [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</a:t>
            </a:r>
            <a:r>
              <a:rPr lang="en-US" altLang="zh-TW" sz="2800">
                <a:solidFill>
                  <a:srgbClr val="0070C0"/>
                </a:solidFill>
              </a:rPr>
              <a:t>0, 2, 4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+= [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27131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串列乘法：與字串相同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2]</a:t>
            </a:r>
            <a:r>
              <a:rPr lang="zh-TW" altLang="en-US" sz="2800"/>
              <a:t> * </a:t>
            </a:r>
            <a:r>
              <a:rPr lang="en-US" altLang="zh-TW" sz="2800"/>
              <a:t>3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FF0000"/>
                </a:solidFill>
              </a:rPr>
              <a:t>1, 2, 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1, 2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2, 4]</a:t>
            </a:r>
          </a:p>
          <a:p>
            <a:pPr marL="0" indent="0">
              <a:buNone/>
            </a:pPr>
            <a:r>
              <a:rPr lang="en-US" altLang="zh-TW" sz="2800"/>
              <a:t>lst *= 2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0, 2, 4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515998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len(list)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 </a:t>
            </a:r>
            <a:r>
              <a:rPr lang="en-US" altLang="zh-TW" sz="2400"/>
              <a:t>list </a:t>
            </a:r>
            <a:r>
              <a:rPr lang="zh-TW" altLang="en-US" sz="2400"/>
              <a:t>的長度（元素數量）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[1, 1, 2, 3, 5, 8]</a:t>
            </a:r>
          </a:p>
          <a:p>
            <a:pPr marL="0" indent="0">
              <a:buNone/>
            </a:pPr>
            <a:r>
              <a:rPr lang="en-US" altLang="zh-TW" sz="2400"/>
              <a:t>l = len(lst)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[1, 1, 2, 3, 5, 8, </a:t>
            </a:r>
            <a:r>
              <a:rPr lang="en-US" altLang="zh-TW" sz="2400">
                <a:solidFill>
                  <a:srgbClr val="FF0000"/>
                </a:solidFill>
              </a:rPr>
              <a:t>[0, 0, 0]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 = len(lst) </a:t>
            </a:r>
            <a:r>
              <a:rPr lang="zh-TW" altLang="en-US" sz="2400"/>
              <a:t>→ </a:t>
            </a:r>
            <a:r>
              <a:rPr lang="en-US" altLang="zh-TW" sz="2400"/>
              <a:t>7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C7E5A4BB-DC2E-42E1-9F89-6BD414667741}"/>
              </a:ext>
            </a:extLst>
          </p:cNvPr>
          <p:cNvSpPr/>
          <p:nvPr/>
        </p:nvSpPr>
        <p:spPr>
          <a:xfrm rot="12792551">
            <a:off x="6915729" y="4406415"/>
            <a:ext cx="4148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DF8B8D-1065-4C5F-A7D8-076967E09642}"/>
              </a:ext>
            </a:extLst>
          </p:cNvPr>
          <p:cNvSpPr txBox="1"/>
          <p:nvPr/>
        </p:nvSpPr>
        <p:spPr>
          <a:xfrm>
            <a:off x="6190317" y="373343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/>
              <a:t>整個 </a:t>
            </a:r>
            <a:r>
              <a:rPr lang="en-US" altLang="zh-TW" sz="2400"/>
              <a:t>list </a:t>
            </a:r>
            <a:r>
              <a:rPr lang="zh-TW" altLang="en-US" sz="2400"/>
              <a:t>是一個元素</a:t>
            </a:r>
          </a:p>
        </p:txBody>
      </p:sp>
    </p:spTree>
    <p:extLst>
      <p:ext uri="{BB962C8B-B14F-4D97-AF65-F5344CB8AC3E}">
        <p14:creationId xmlns:p14="http://schemas.microsoft.com/office/powerpoint/2010/main" val="1909198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lst.extend(3) </a:t>
            </a:r>
            <a:r>
              <a:rPr lang="zh-TW" altLang="en-US" sz="2400"/>
              <a:t>→ </a:t>
            </a:r>
            <a:r>
              <a:rPr lang="en-US" altLang="zh-TW" sz="2400"/>
              <a:t>Error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3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不是容器（非可迭代物件）</a:t>
            </a:r>
            <a:endParaRPr lang="en-US" altLang="zh-TW" sz="2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 </a:t>
            </a:r>
            <a:r>
              <a:rPr lang="en-US" altLang="zh-TW" sz="2400"/>
              <a:t>any </a:t>
            </a:r>
            <a:r>
              <a:rPr lang="zh-TW" altLang="en-US" sz="2400"/>
              <a:t>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lst.extend([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]) 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9102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5]</a:t>
            </a:r>
          </a:p>
          <a:p>
            <a:pPr marL="0" indent="0">
              <a:buNone/>
            </a:pPr>
            <a:r>
              <a:rPr lang="en-US" altLang="zh-TW" sz="2400"/>
              <a:t>lst.sort() # lst </a:t>
            </a:r>
            <a:r>
              <a:rPr lang="zh-TW" altLang="en-US" sz="2400"/>
              <a:t>→ </a:t>
            </a:r>
            <a:r>
              <a:rPr lang="en-US" altLang="zh-TW" sz="2400"/>
              <a:t>[1, 2, 3, 4, 5]</a:t>
            </a: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# lst </a:t>
            </a:r>
            <a:r>
              <a:rPr lang="zh-TW" altLang="en-US" sz="2400"/>
              <a:t>→ </a:t>
            </a:r>
            <a:r>
              <a:rPr lang="en-US" altLang="zh-TW" sz="2400"/>
              <a:t>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3275125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</a:t>
            </a:r>
            <a:r>
              <a:rPr lang="en-US" altLang="zh-TW" sz="2400">
                <a:solidFill>
                  <a:srgbClr val="FF0000"/>
                </a:solidFill>
              </a:rPr>
              <a:t>“5”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</a:t>
            </a:r>
            <a:r>
              <a:rPr lang="en-US" altLang="zh-TW" sz="24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0467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 v.s. sorted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333"/>
            <a:ext cx="925372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sorted(container)</a:t>
            </a:r>
            <a:r>
              <a:rPr lang="zh-TW" altLang="en-US" sz="2400"/>
              <a:t> 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排序後的物件，且不影響原物件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list.sort()</a:t>
            </a:r>
            <a:r>
              <a:rPr lang="zh-TW" altLang="en-US" sz="2400"/>
              <a:t> → 直接對 </a:t>
            </a:r>
            <a:r>
              <a:rPr lang="en-US" altLang="zh-TW" sz="2400"/>
              <a:t>list </a:t>
            </a:r>
            <a:r>
              <a:rPr lang="zh-TW" altLang="en-US" sz="2400"/>
              <a:t>排序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"aBcD"</a:t>
            </a:r>
          </a:p>
          <a:p>
            <a:pPr marL="0" indent="0">
              <a:buNone/>
            </a:pPr>
            <a:r>
              <a:rPr lang="en-US" altLang="zh-TW" sz="2400"/>
              <a:t>sorted(s) </a:t>
            </a:r>
            <a:r>
              <a:rPr lang="zh-TW" altLang="en-US" sz="2400"/>
              <a:t>→ </a:t>
            </a:r>
            <a:r>
              <a:rPr lang="en-US" altLang="zh-TW" sz="2400"/>
              <a:t>['B', 'D', 'a', 'c']</a:t>
            </a:r>
          </a:p>
          <a:p>
            <a:pPr marL="0" indent="0">
              <a:buNone/>
            </a:pPr>
            <a:r>
              <a:rPr lang="en-US" altLang="zh-TW" sz="2400"/>
              <a:t>s.sort() </a:t>
            </a:r>
            <a:r>
              <a:rPr lang="zh-TW" altLang="en-US" sz="2400"/>
              <a:t>→ </a:t>
            </a:r>
            <a:r>
              <a:rPr lang="en-US" altLang="zh-TW" sz="24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981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2B9BF7-AA94-4ABD-9D05-AC9BA05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799"/>
            <a:ext cx="9106846" cy="4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8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反轉 </a:t>
            </a:r>
            <a:r>
              <a:rPr lang="en-US" altLang="zh-TW"/>
              <a:t>reverse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lst.reverse() </a:t>
            </a:r>
            <a:r>
              <a:rPr lang="zh-TW" altLang="en-US" sz="2400"/>
              <a:t>→ 將 </a:t>
            </a:r>
            <a:r>
              <a:rPr lang="en-US" altLang="zh-TW" sz="2400"/>
              <a:t>lst </a:t>
            </a:r>
            <a:r>
              <a:rPr lang="zh-TW" altLang="en-US" sz="2400"/>
              <a:t>的元素反轉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[“a”, True, [0, 1]]</a:t>
            </a:r>
          </a:p>
          <a:p>
            <a:pPr marL="0" indent="0">
              <a:buNone/>
            </a:pPr>
            <a:r>
              <a:rPr lang="en-US" altLang="zh-TW" sz="2400"/>
              <a:t>lst.reverse()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[[0, 1], True, “a”]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143315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 </a:t>
            </a:r>
            <a:r>
              <a:rPr lang="en-US" altLang="zh-TW"/>
              <a:t>insert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lst.insert(index, any) </a:t>
            </a:r>
            <a:r>
              <a:rPr lang="zh-TW" altLang="en-US" sz="2400"/>
              <a:t>→ 插入 </a:t>
            </a:r>
            <a:r>
              <a:rPr lang="en-US" altLang="zh-TW" sz="2400"/>
              <a:t>any </a:t>
            </a:r>
            <a:r>
              <a:rPr lang="zh-TW" altLang="en-US" sz="2400"/>
              <a:t>到 </a:t>
            </a:r>
            <a:r>
              <a:rPr lang="en-US" altLang="zh-TW" sz="2400"/>
              <a:t>index </a:t>
            </a:r>
            <a:r>
              <a:rPr lang="zh-TW" altLang="en-US" sz="2400"/>
              <a:t>之前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lst.insert(2,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[‘A’, ‘B’,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</p:txBody>
      </p:sp>
    </p:spTree>
    <p:extLst>
      <p:ext uri="{BB962C8B-B14F-4D97-AF65-F5344CB8AC3E}">
        <p14:creationId xmlns:p14="http://schemas.microsoft.com/office/powerpoint/2010/main" val="2310598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03158-B04D-4D32-8B78-F70D5BA6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取值並刪除 </a:t>
            </a:r>
            <a:r>
              <a:rPr lang="en-US" altLang="zh-TW"/>
              <a:t>pop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5DC28-0745-4016-AECF-9B3F3F64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lst.pop(index)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lst[index] </a:t>
            </a:r>
            <a:r>
              <a:rPr lang="zh-TW" altLang="en-US" sz="2400"/>
              <a:t>並將其刪除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s = lst.pop(2)</a:t>
            </a:r>
          </a:p>
          <a:p>
            <a:pPr marL="0" indent="0">
              <a:buNone/>
            </a:pPr>
            <a:r>
              <a:rPr lang="en-US" altLang="zh-TW" sz="2400"/>
              <a:t>s </a:t>
            </a:r>
            <a:r>
              <a:rPr lang="zh-TW" altLang="en-US" sz="2400"/>
              <a:t>→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→ </a:t>
            </a:r>
            <a:r>
              <a:rPr lang="en-US" altLang="zh-TW" sz="2400"/>
              <a:t>[‘A’,</a:t>
            </a:r>
            <a:r>
              <a:rPr lang="zh-TW" altLang="en-US" sz="2400"/>
              <a:t> </a:t>
            </a:r>
            <a:r>
              <a:rPr lang="en-US" altLang="zh-TW" sz="2400"/>
              <a:t>‘B’, ‘D’]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643430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6935-A246-4823-9799-71DAAF7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9237-B733-4595-B2FB-7B85AC65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lst.count(item)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中 </a:t>
            </a:r>
            <a:r>
              <a:rPr lang="en-US" altLang="zh-TW" sz="2400"/>
              <a:t>item</a:t>
            </a:r>
            <a:r>
              <a:rPr lang="zh-TW" altLang="en-US" sz="2400"/>
              <a:t> 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2, 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5, 6, 3]</a:t>
            </a:r>
          </a:p>
          <a:p>
            <a:pPr marL="0" indent="0">
              <a:buNone/>
            </a:pPr>
            <a:r>
              <a:rPr lang="en-US" altLang="zh-TW" sz="2400"/>
              <a:t>lst.count(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979539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6935-A246-4823-9799-71DAAF7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補充：映射 </a:t>
            </a:r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9237-B733-4595-B2FB-7B85AC65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7582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map(func, container)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將每個元素經 </a:t>
            </a:r>
            <a:r>
              <a:rPr lang="en-US" altLang="zh-TW" sz="2400"/>
              <a:t>func </a:t>
            </a:r>
            <a:r>
              <a:rPr lang="zh-TW" altLang="en-US" sz="2400"/>
              <a:t>後的 </a:t>
            </a:r>
            <a:r>
              <a:rPr lang="en-US" altLang="zh-TW" sz="2400"/>
              <a:t>map </a:t>
            </a:r>
            <a:r>
              <a:rPr lang="zh-TW" altLang="en-US" sz="2400"/>
              <a:t>物件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[“2”, “6”, “-3”]</a:t>
            </a:r>
          </a:p>
          <a:p>
            <a:pPr marL="0" indent="0">
              <a:buNone/>
            </a:pPr>
            <a:r>
              <a:rPr lang="en-US" altLang="zh-TW" sz="2400"/>
              <a:t>lst = map(</a:t>
            </a:r>
            <a:r>
              <a:rPr lang="en-US" altLang="zh-TW" sz="2400">
                <a:solidFill>
                  <a:srgbClr val="FF0000"/>
                </a:solidFill>
              </a:rPr>
              <a:t>int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lst</a:t>
            </a:r>
            <a:r>
              <a:rPr lang="en-US" altLang="zh-TW" sz="2400"/>
              <a:t>)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type(lst)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map</a:t>
            </a:r>
          </a:p>
          <a:p>
            <a:pPr marL="0" indent="0">
              <a:buNone/>
            </a:pPr>
            <a:r>
              <a:rPr lang="en-US" altLang="zh-TW" sz="2400"/>
              <a:t>lst = </a:t>
            </a:r>
            <a:r>
              <a:rPr lang="en-US" altLang="zh-TW" sz="2400">
                <a:solidFill>
                  <a:srgbClr val="0070C0"/>
                </a:solidFill>
              </a:rPr>
              <a:t>list</a:t>
            </a:r>
            <a:r>
              <a:rPr lang="en-US" altLang="zh-TW" sz="2400"/>
              <a:t>(map(</a:t>
            </a:r>
            <a:r>
              <a:rPr lang="en-US" altLang="zh-TW" sz="2400">
                <a:solidFill>
                  <a:srgbClr val="FF0000"/>
                </a:solidFill>
              </a:rPr>
              <a:t>int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lst</a:t>
            </a:r>
            <a:r>
              <a:rPr lang="en-US" altLang="zh-TW" sz="2400"/>
              <a:t>))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type(lst)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942100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0B30B-F9F1-411C-8B97-58C8979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zh-TW" altLang="en-US" sz="4000"/>
              <a:t>與</a:t>
            </a:r>
            <a:r>
              <a:rPr lang="zh-TW" altLang="en-US"/>
              <a:t> 串列 </a:t>
            </a:r>
            <a:r>
              <a:rPr lang="zh-TW" altLang="en-US" sz="4400"/>
              <a:t>的交互操作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01EB94-FBB1-4339-81A8-CA44614DE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25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“chiisai no wa kawaii”</a:t>
            </a:r>
          </a:p>
          <a:p>
            <a:pPr marL="0" indent="0">
              <a:buNone/>
            </a:pPr>
            <a:r>
              <a:rPr lang="en-US" altLang="zh-TW" sz="2400"/>
              <a:t>lst = s.split(“ 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[“chiisai”, “no”, “wa”, “kawaii”]</a:t>
            </a:r>
          </a:p>
        </p:txBody>
      </p:sp>
    </p:spTree>
    <p:extLst>
      <p:ext uri="{BB962C8B-B14F-4D97-AF65-F5344CB8AC3E}">
        <p14:creationId xmlns:p14="http://schemas.microsoft.com/office/powerpoint/2010/main" val="3605959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sa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 no wa kawa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lst = s.split(“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“sa”, “ no wa kawa”,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]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F07535C-ACBC-4BF2-AA5D-174D6B8B37ED}"/>
              </a:ext>
            </a:extLst>
          </p:cNvPr>
          <p:cNvSpPr/>
          <p:nvPr/>
        </p:nvSpPr>
        <p:spPr>
          <a:xfrm>
            <a:off x="26490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EB508828-5439-4F1D-AF66-CB7B87B1C0CA}"/>
              </a:ext>
            </a:extLst>
          </p:cNvPr>
          <p:cNvSpPr/>
          <p:nvPr/>
        </p:nvSpPr>
        <p:spPr>
          <a:xfrm>
            <a:off x="53541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69924081-9F78-4600-970B-19AD694E0DFD}"/>
              </a:ext>
            </a:extLst>
          </p:cNvPr>
          <p:cNvSpPr/>
          <p:nvPr/>
        </p:nvSpPr>
        <p:spPr>
          <a:xfrm>
            <a:off x="550451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68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6487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6FC6-DD99-4198-ABE7-0B3BAB09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字串插入串列</a:t>
            </a:r>
            <a:r>
              <a:rPr lang="en-US" altLang="zh-TW"/>
              <a:t> join</a:t>
            </a:r>
            <a:r>
              <a:rPr lang="zh-TW" altLang="en-US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BCF92-13CE-42E6-BBB6-48BF1CA4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str.join(list)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字串，每個</a:t>
            </a:r>
            <a:r>
              <a:rPr lang="en-US" altLang="zh-TW" sz="2400"/>
              <a:t> list </a:t>
            </a:r>
            <a:r>
              <a:rPr lang="zh-TW" altLang="en-US" sz="2400"/>
              <a:t>的元素間插入 </a:t>
            </a:r>
            <a:r>
              <a:rPr lang="en-US" altLang="zh-TW" sz="2400"/>
              <a:t>str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”.join([1, 2, 3]) </a:t>
            </a:r>
            <a:r>
              <a:rPr lang="zh-TW" altLang="en-US" sz="2400"/>
              <a:t> 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”.join([1, 2, 3]) </a:t>
            </a:r>
            <a:r>
              <a:rPr lang="zh-TW" altLang="en-US" sz="2400"/>
              <a:t>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“”.join([1, 2, 3]) </a:t>
            </a:r>
            <a:r>
              <a:rPr lang="zh-TW" altLang="en-US" sz="2400"/>
              <a:t>  → </a:t>
            </a:r>
            <a:r>
              <a:rPr lang="en-US" altLang="zh-TW" sz="2400"/>
              <a:t>“123”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7704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F71C4-F59A-4CE7-8052-010B6BE5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/>
              <a:t>ord() </a:t>
            </a:r>
            <a:r>
              <a:rPr lang="zh-TW" altLang="en-US" sz="3200"/>
              <a:t>→ 回傳一個字（字元）的編碼</a:t>
            </a: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chr() </a:t>
            </a:r>
            <a:r>
              <a:rPr lang="zh-TW" altLang="en-US" sz="3200"/>
              <a:t>→ 回傳編碼對應到的字（字元）</a:t>
            </a:r>
            <a:endParaRPr lang="en-US" altLang="zh-TW" sz="320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ord(‘A’) </a:t>
            </a:r>
            <a:r>
              <a:rPr lang="zh-TW" altLang="en-US" sz="3200"/>
              <a:t> → </a:t>
            </a:r>
            <a:r>
              <a:rPr lang="en-US" altLang="zh-TW" sz="3200"/>
              <a:t>65</a:t>
            </a:r>
          </a:p>
          <a:p>
            <a:pPr marL="0" indent="0">
              <a:buNone/>
            </a:pPr>
            <a:r>
              <a:rPr lang="en-US" altLang="zh-TW" sz="3200"/>
              <a:t>ord(‘\n’)</a:t>
            </a:r>
            <a:r>
              <a:rPr lang="zh-TW" altLang="en-US" sz="3200"/>
              <a:t> → </a:t>
            </a:r>
            <a:r>
              <a:rPr lang="en-US" altLang="zh-TW" sz="3200"/>
              <a:t>10</a:t>
            </a:r>
          </a:p>
          <a:p>
            <a:pPr marL="0" indent="0">
              <a:buNone/>
            </a:pPr>
            <a:r>
              <a:rPr lang="en-US" altLang="zh-TW" sz="3200"/>
              <a:t>chr(48)   </a:t>
            </a:r>
            <a:r>
              <a:rPr lang="zh-TW" altLang="en-US" sz="3200"/>
              <a:t>→ </a:t>
            </a:r>
            <a:r>
              <a:rPr lang="en-US" altLang="zh-TW" sz="3200"/>
              <a:t>“0”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308101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11BD-BEDB-4622-AEA6-B091DB9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BB5162-743A-40DA-BFB8-2C0E38EE7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62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element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container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...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E458BE98-232C-49A4-A26B-06C3B92B05D1}"/>
              </a:ext>
            </a:extLst>
          </p:cNvPr>
          <p:cNvSpPr/>
          <p:nvPr/>
        </p:nvSpPr>
        <p:spPr>
          <a:xfrm rot="19385951">
            <a:off x="5615473" y="3031065"/>
            <a:ext cx="4148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CE168C-B420-48FC-A9FD-B38AB63BF18E}"/>
              </a:ext>
            </a:extLst>
          </p:cNvPr>
          <p:cNvSpPr txBox="1"/>
          <p:nvPr/>
        </p:nvSpPr>
        <p:spPr>
          <a:xfrm>
            <a:off x="5504517" y="3680466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/>
              <a:t>可為 </a:t>
            </a:r>
            <a:r>
              <a:rPr lang="en-US" altLang="zh-TW" sz="2800"/>
              <a:t>list </a:t>
            </a:r>
            <a:r>
              <a:rPr lang="zh-TW" altLang="en-US" sz="2800"/>
              <a:t>或 </a:t>
            </a:r>
            <a:r>
              <a:rPr lang="en-US" altLang="zh-TW" sz="2800"/>
              <a:t>str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595841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47608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3612237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</a:t>
            </a:r>
            <a:r>
              <a:rPr lang="en-US" altLang="zh-TW" sz="2800">
                <a:solidFill>
                  <a:srgbClr val="0070C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714204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</a:t>
            </a:r>
            <a:r>
              <a:rPr lang="en-US" altLang="zh-TW" sz="2800">
                <a:solidFill>
                  <a:srgbClr val="0070C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74401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a.p.p.</a:t>
            </a:r>
            <a:r>
              <a:rPr lang="en-US" altLang="zh-TW" sz="2800">
                <a:solidFill>
                  <a:srgbClr val="0070C0"/>
                </a:solidFill>
              </a:rPr>
              <a:t>l.</a:t>
            </a:r>
          </a:p>
        </p:txBody>
      </p:sp>
    </p:spTree>
    <p:extLst>
      <p:ext uri="{BB962C8B-B14F-4D97-AF65-F5344CB8AC3E}">
        <p14:creationId xmlns:p14="http://schemas.microsoft.com/office/powerpoint/2010/main" val="4125248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a.p.p.l.</a:t>
            </a:r>
            <a:r>
              <a:rPr lang="en-US" altLang="zh-TW" sz="2800">
                <a:solidFill>
                  <a:srgbClr val="0070C0"/>
                </a:solidFill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437328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902170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41885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F8282-4D8D-4F1E-BBA0-1E37C643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FCC17-22AF-437A-9C8C-0FD8A7E7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\</a:t>
            </a:r>
            <a:r>
              <a:rPr lang="zh-TW" altLang="en-US" sz="2800"/>
              <a:t> → 反斜線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  <a:r>
              <a:rPr lang="zh-TW" altLang="en-US" sz="2800"/>
              <a:t> → 單引號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”</a:t>
            </a:r>
            <a:r>
              <a:rPr lang="en-US" altLang="zh-TW" sz="2800"/>
              <a:t> </a:t>
            </a:r>
            <a:r>
              <a:rPr lang="zh-TW" altLang="en-US" sz="2800"/>
              <a:t>→ 雙引號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t</a:t>
            </a:r>
            <a:r>
              <a:rPr lang="en-US" altLang="zh-TW" sz="2800"/>
              <a:t> </a:t>
            </a:r>
            <a:r>
              <a:rPr lang="zh-TW" altLang="en-US" sz="2800"/>
              <a:t>→ 定位符（</a:t>
            </a:r>
            <a:r>
              <a:rPr lang="en-US" altLang="zh-TW" sz="2800"/>
              <a:t>Tab </a:t>
            </a:r>
            <a:r>
              <a:rPr lang="zh-TW" altLang="en-US" sz="2800"/>
              <a:t>鍵）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 </a:t>
            </a:r>
            <a:r>
              <a:rPr lang="zh-TW" altLang="en-US" sz="2800"/>
              <a:t>→ 換行符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“\t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”[1]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反斜線與後面的共成一個字元</a:t>
            </a:r>
          </a:p>
        </p:txBody>
      </p:sp>
    </p:spTree>
    <p:extLst>
      <p:ext uri="{BB962C8B-B14F-4D97-AF65-F5344CB8AC3E}">
        <p14:creationId xmlns:p14="http://schemas.microsoft.com/office/powerpoint/2010/main" val="4014695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12.</a:t>
            </a:r>
            <a:r>
              <a:rPr lang="en-US" altLang="zh-TW" sz="2800">
                <a:solidFill>
                  <a:srgbClr val="0070C0"/>
                </a:solidFill>
              </a:rPr>
              <a:t>23.</a:t>
            </a:r>
          </a:p>
        </p:txBody>
      </p:sp>
    </p:spTree>
    <p:extLst>
      <p:ext uri="{BB962C8B-B14F-4D97-AF65-F5344CB8AC3E}">
        <p14:creationId xmlns:p14="http://schemas.microsoft.com/office/powerpoint/2010/main" val="1706977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12.23.</a:t>
            </a:r>
            <a:r>
              <a:rPr lang="en-US" altLang="zh-TW" sz="2800">
                <a:solidFill>
                  <a:srgbClr val="0070C0"/>
                </a:solidFill>
              </a:rPr>
              <a:t>34.</a:t>
            </a:r>
          </a:p>
        </p:txBody>
      </p:sp>
    </p:spTree>
    <p:extLst>
      <p:ext uri="{BB962C8B-B14F-4D97-AF65-F5344CB8AC3E}">
        <p14:creationId xmlns:p14="http://schemas.microsoft.com/office/powerpoint/2010/main" val="3281765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[“1”, “2”, “3”, “4”]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elm = int(elm)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[“1”, “2”, “3”, “4”]</a:t>
            </a:r>
            <a:endParaRPr lang="en-US" altLang="zh-TW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result = []</a:t>
            </a:r>
          </a:p>
          <a:p>
            <a:pPr marL="0" indent="0">
              <a:buNone/>
            </a:pPr>
            <a:r>
              <a:rPr lang="en-US" altLang="zh-TW" sz="2800"/>
              <a:t>lst = [“1”, “2”, “3”, “4”]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result.append(int(elm))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[“1”, “2”, “3”, “4”]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result </a:t>
            </a:r>
            <a:r>
              <a:rPr lang="zh-TW" altLang="en-US" sz="2800">
                <a:solidFill>
                  <a:srgbClr val="FF0000"/>
                </a:solidFill>
              </a:rPr>
              <a:t>→ </a:t>
            </a:r>
            <a:r>
              <a:rPr lang="en-US" altLang="zh-TW" sz="2800">
                <a:solidFill>
                  <a:srgbClr val="FF0000"/>
                </a:solidFill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164002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6: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s</a:t>
            </a:r>
            <a:r>
              <a:rPr lang="zh-TW" altLang="en-US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</a:rPr>
              <a:t>handsome!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60451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8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:9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Quan is h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082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431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32606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2511</TotalTime>
  <Words>2846</Words>
  <Application>Microsoft Office PowerPoint</Application>
  <PresentationFormat>寬螢幕</PresentationFormat>
  <Paragraphs>655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8" baseType="lpstr">
      <vt:lpstr>Arial</vt:lpstr>
      <vt:lpstr>Consolas</vt:lpstr>
      <vt:lpstr>源流明體 SB</vt:lpstr>
      <vt:lpstr>Wingdings 2</vt:lpstr>
      <vt:lpstr>視圖</vt:lpstr>
      <vt:lpstr>Class 4 字串、串列、迭代</vt:lpstr>
      <vt:lpstr>字串 String</vt:lpstr>
      <vt:lpstr>字串 → 一串字（元）</vt:lpstr>
      <vt:lpstr>補充：ASCII 編碼</vt:lpstr>
      <vt:lpstr>補充：ASCII 編碼</vt:lpstr>
      <vt:lpstr>跳脫字元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注意：字串 immutable</vt:lpstr>
      <vt:lpstr>字串長度 len</vt:lpstr>
      <vt:lpstr>搜尋 find, rfind</vt:lpstr>
      <vt:lpstr>去頭去尾 strip</vt:lpstr>
      <vt:lpstr>取代 replace</vt:lpstr>
      <vt:lpstr>數量 count</vt:lpstr>
      <vt:lpstr>格式化字串 string formatting</vt:lpstr>
      <vt:lpstr>使用 C style formatting (%)</vt:lpstr>
      <vt:lpstr>使用 C style formatting (%)</vt:lpstr>
      <vt:lpstr>使用 str.format() 函數</vt:lpstr>
      <vt:lpstr>使用 f '  ' 表示</vt:lpstr>
      <vt:lpstr>串列 List</vt:lpstr>
      <vt:lpstr>一串資料（不限型態）</vt:lpstr>
      <vt:lpstr>字串轉串列</vt:lpstr>
      <vt:lpstr>但串列轉字串...</vt:lpstr>
      <vt:lpstr>串列取值與切片：與字串相同</vt:lpstr>
      <vt:lpstr>串列元素可變更</vt:lpstr>
      <vt:lpstr>串列加法：與字串相同</vt:lpstr>
      <vt:lpstr>串列乘法：與字串相同</vt:lpstr>
      <vt:lpstr>串列長度 len</vt:lpstr>
      <vt:lpstr>擴增 append v.s. extend</vt:lpstr>
      <vt:lpstr>擴增 append v.s. extend</vt:lpstr>
      <vt:lpstr>排序 sort</vt:lpstr>
      <vt:lpstr>排序 sort</vt:lpstr>
      <vt:lpstr>sort v.s. sorted</vt:lpstr>
      <vt:lpstr>反轉 reverse</vt:lpstr>
      <vt:lpstr>插入 insert</vt:lpstr>
      <vt:lpstr>取值並刪除 pop</vt:lpstr>
      <vt:lpstr>數量 count</vt:lpstr>
      <vt:lpstr>補充：映射 map</vt:lpstr>
      <vt:lpstr>字串 與 串列 的交互操作</vt:lpstr>
      <vt:lpstr>字串分割 split</vt:lpstr>
      <vt:lpstr>字串分割 split</vt:lpstr>
      <vt:lpstr>但串列轉字串...</vt:lpstr>
      <vt:lpstr>字串插入串列 join </vt:lpstr>
      <vt:lpstr>for 迭代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 字串、串列、迭代</dc:title>
  <dc:creator>an920107</dc:creator>
  <cp:lastModifiedBy>an920107</cp:lastModifiedBy>
  <cp:revision>85</cp:revision>
  <dcterms:created xsi:type="dcterms:W3CDTF">2022-10-02T16:11:21Z</dcterms:created>
  <dcterms:modified xsi:type="dcterms:W3CDTF">2022-10-20T02:34:52Z</dcterms:modified>
</cp:coreProperties>
</file>