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8" r:id="rId5"/>
    <p:sldId id="269" r:id="rId6"/>
    <p:sldId id="267" r:id="rId7"/>
    <p:sldId id="266" r:id="rId8"/>
    <p:sldId id="265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57" r:id="rId17"/>
    <p:sldId id="277" r:id="rId18"/>
    <p:sldId id="281" r:id="rId19"/>
    <p:sldId id="278" r:id="rId20"/>
    <p:sldId id="276" r:id="rId21"/>
    <p:sldId id="279" r:id="rId22"/>
    <p:sldId id="280" r:id="rId23"/>
    <p:sldId id="284" r:id="rId24"/>
    <p:sldId id="283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981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08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0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3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3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7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D573A-A44F-4171-9295-6441BD33C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 2</a:t>
            </a:r>
            <a:r>
              <a:rPr lang="zh-TW" altLang="en-US" sz="6600"/>
              <a:t> </a:t>
            </a:r>
            <a:br>
              <a:rPr lang="en-US" altLang="zh-TW" sz="6600"/>
            </a:br>
            <a:r>
              <a:rPr lang="zh-TW" altLang="en-US" sz="6600"/>
              <a:t>變數、型別、輸出入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785D8C-2475-417B-ACF1-8E236F6FE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701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92327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1766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程式語言中的 </a:t>
            </a:r>
            <a:r>
              <a:rPr lang="en-US" altLang="zh-TW" sz="6000"/>
              <a:t>“=”</a:t>
            </a:r>
            <a:endParaRPr lang="zh-TW" altLang="en-US" sz="60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738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程式語言中的 “</a:t>
            </a:r>
            <a:r>
              <a:rPr lang="en-US" altLang="zh-TW"/>
              <a:t>=”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959277-146C-4181-AE9A-752FDAAF14B1}"/>
              </a:ext>
            </a:extLst>
          </p:cNvPr>
          <p:cNvSpPr txBox="1"/>
          <p:nvPr/>
        </p:nvSpPr>
        <p:spPr>
          <a:xfrm>
            <a:off x="1261872" y="29985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賦值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A3F025-51B6-436C-A988-928339F8B767}"/>
              </a:ext>
            </a:extLst>
          </p:cNvPr>
          <p:cNvSpPr txBox="1"/>
          <p:nvPr/>
        </p:nvSpPr>
        <p:spPr>
          <a:xfrm>
            <a:off x="1270114" y="377041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b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E7A8DD-7AEB-4A41-8EB5-8395AA3AC117}"/>
              </a:ext>
            </a:extLst>
          </p:cNvPr>
          <p:cNvSpPr txBox="1"/>
          <p:nvPr/>
        </p:nvSpPr>
        <p:spPr>
          <a:xfrm>
            <a:off x="3009849" y="3770416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  <a:latin typeface="Consolas" panose="020B0609020204030204" pitchFamily="49" charset="0"/>
              </a:rPr>
              <a:t>使</a:t>
            </a:r>
            <a:r>
              <a:rPr lang="zh-TW" altLang="en-US" sz="2800">
                <a:latin typeface="Consolas" panose="020B0609020204030204" pitchFamily="49" charset="0"/>
              </a:rPr>
              <a:t> </a:t>
            </a:r>
            <a:r>
              <a:rPr lang="en-US" altLang="zh-TW" sz="2800">
                <a:latin typeface="Consolas" panose="020B0609020204030204" pitchFamily="49" charset="0"/>
              </a:rPr>
              <a:t>a = b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EB5497-C270-4158-B353-A5C1163E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03896"/>
              </p:ext>
            </p:extLst>
          </p:nvPr>
        </p:nvGraphicFramePr>
        <p:xfrm>
          <a:off x="6167320" y="3031466"/>
          <a:ext cx="78507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993223376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071296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400" baseline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Fira Code" panose="020B08090500000200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64185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190A98E-5658-45AD-AC0A-B313A8E2478B}"/>
              </a:ext>
            </a:extLst>
          </p:cNvPr>
          <p:cNvSpPr/>
          <p:nvPr/>
        </p:nvSpPr>
        <p:spPr>
          <a:xfrm>
            <a:off x="7533517" y="366255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2B14-D711-4FF8-8BD6-7638280F5259}"/>
              </a:ext>
            </a:extLst>
          </p:cNvPr>
          <p:cNvCxnSpPr>
            <a:cxnSpLocks/>
          </p:cNvCxnSpPr>
          <p:nvPr/>
        </p:nvCxnSpPr>
        <p:spPr>
          <a:xfrm flipH="1">
            <a:off x="6748441" y="3924161"/>
            <a:ext cx="7139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8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EE96CA-B2BB-4205-9BCD-F04919A3149D}"/>
              </a:ext>
            </a:extLst>
          </p:cNvPr>
          <p:cNvSpPr txBox="1"/>
          <p:nvPr/>
        </p:nvSpPr>
        <p:spPr>
          <a:xfrm>
            <a:off x="1286027" y="2300486"/>
            <a:ext cx="327435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字首</a:t>
            </a:r>
            <a:r>
              <a:rPr lang="zh-TW" altLang="en-US" sz="2800" dirty="0">
                <a:latin typeface="+mn-ea"/>
              </a:rPr>
              <a:t>不</a:t>
            </a:r>
            <a:r>
              <a:rPr lang="zh-TW" altLang="en-US" sz="2800">
                <a:latin typeface="+mn-ea"/>
              </a:rPr>
              <a:t>為數字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不能</a:t>
            </a:r>
            <a:r>
              <a:rPr lang="zh-TW" altLang="en-US" sz="2800" dirty="0">
                <a:latin typeface="+mn-ea"/>
              </a:rPr>
              <a:t>使用保留字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不能</a:t>
            </a:r>
            <a:r>
              <a:rPr lang="zh-TW" altLang="en-US" sz="2800" dirty="0">
                <a:latin typeface="+mn-ea"/>
              </a:rPr>
              <a:t>含有運算符號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大</a:t>
            </a:r>
            <a:r>
              <a:rPr lang="zh-TW" altLang="en-US" sz="2800" dirty="0">
                <a:latin typeface="+mn-ea"/>
              </a:rPr>
              <a:t>小寫相異</a:t>
            </a:r>
            <a:endParaRPr lang="en-US" altLang="zh-TW" sz="280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1A5FF0-5CB6-41B9-8055-8A49F21F4788}"/>
              </a:ext>
            </a:extLst>
          </p:cNvPr>
          <p:cNvSpPr txBox="1"/>
          <p:nvPr/>
        </p:nvSpPr>
        <p:spPr>
          <a:xfrm>
            <a:off x="4877790" y="2300486"/>
            <a:ext cx="327435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1st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num1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 while if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x-str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x_str</a:t>
            </a:r>
            <a:endParaRPr lang="en-US" altLang="zh-TW" sz="2800" dirty="0">
              <a:solidFill>
                <a:srgbClr val="0070C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288557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資料型態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1212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資料型態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31C34F-EFF5-46A0-B8F7-53D60FE70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13161"/>
              </p:ext>
            </p:extLst>
          </p:nvPr>
        </p:nvGraphicFramePr>
        <p:xfrm>
          <a:off x="1379538" y="1984389"/>
          <a:ext cx="8690737" cy="400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62">
                  <a:extLst>
                    <a:ext uri="{9D8B030D-6E8A-4147-A177-3AD203B41FA5}">
                      <a16:colId xmlns:a16="http://schemas.microsoft.com/office/drawing/2014/main" val="593943974"/>
                    </a:ext>
                  </a:extLst>
                </a:gridCol>
                <a:gridCol w="2612394">
                  <a:extLst>
                    <a:ext uri="{9D8B030D-6E8A-4147-A177-3AD203B41FA5}">
                      <a16:colId xmlns:a16="http://schemas.microsoft.com/office/drawing/2014/main" val="2987984143"/>
                    </a:ext>
                  </a:extLst>
                </a:gridCol>
                <a:gridCol w="3841081">
                  <a:extLst>
                    <a:ext uri="{9D8B030D-6E8A-4147-A177-3AD203B41FA5}">
                      <a16:colId xmlns:a16="http://schemas.microsoft.com/office/drawing/2014/main" val="370618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int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0, -5, 12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float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1.72, 1.0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bool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布林值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True, False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str (string)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“abc”, ‘2022’, ‘apple’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list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串列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[1, 2.5, “Hi”]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5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dict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{0: “A”, 2: [1], “x”: 2.2}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7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E5CB-436E-44C0-B714-6EFF03F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查看資料型態 </a:t>
            </a:r>
            <a:r>
              <a:rPr lang="en-US" altLang="zh-TW"/>
              <a:t>type()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D04B77-7755-4504-B526-7BDD8C96003F}"/>
              </a:ext>
            </a:extLst>
          </p:cNvPr>
          <p:cNvSpPr txBox="1">
            <a:spLocks/>
          </p:cNvSpPr>
          <p:nvPr/>
        </p:nvSpPr>
        <p:spPr>
          <a:xfrm>
            <a:off x="1261872" y="2523506"/>
            <a:ext cx="8595360" cy="36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0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0.0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“0”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[0]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794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E5CB-436E-44C0-B714-6EFF03F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強制轉型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D04B77-7755-4504-B526-7BDD8C96003F}"/>
              </a:ext>
            </a:extLst>
          </p:cNvPr>
          <p:cNvSpPr txBox="1">
            <a:spLocks/>
          </p:cNvSpPr>
          <p:nvPr/>
        </p:nvSpPr>
        <p:spPr>
          <a:xfrm>
            <a:off x="1261872" y="2523506"/>
            <a:ext cx="8595360" cy="36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int(“0”)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float(0)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str(1.2)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int(“1.2”)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→ </a:t>
            </a:r>
            <a:r>
              <a:rPr lang="zh-TW" altLang="en-US" sz="2400">
                <a:latin typeface="+mn-ea"/>
                <a:cs typeface="Hack NF" panose="020B0609030202020204" pitchFamily="49" charset="0"/>
              </a:rPr>
              <a:t>報錯</a:t>
            </a:r>
            <a:endParaRPr lang="en-US" altLang="zh-TW" sz="2400">
              <a:latin typeface="+mn-ea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float(“1.2”)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5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6000"/>
              <a:t>基本輸出入</a:t>
            </a:r>
            <a:br>
              <a:rPr lang="en-US" altLang="zh-TW" sz="6000"/>
            </a:br>
            <a:r>
              <a:rPr lang="en-US" altLang="zh-TW" sz="6000"/>
              <a:t>	</a:t>
            </a:r>
            <a:r>
              <a:rPr lang="en-US" altLang="zh-TW" sz="4000"/>
              <a:t>&amp;</a:t>
            </a:r>
            <a:r>
              <a:rPr lang="zh-TW" altLang="en-US" sz="6000"/>
              <a:t> 簡單字串操作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2309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04348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輸出函數 </a:t>
            </a:r>
            <a:r>
              <a:rPr lang="en-US" altLang="zh-TW"/>
              <a:t>print()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5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3.14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‘abc’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[1, 1, 2, 3, 5, 8]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6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輸出函數 </a:t>
            </a:r>
            <a:r>
              <a:rPr lang="en-US" altLang="zh-TW"/>
              <a:t>print()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3,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end=“//”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3,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sep=“,”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16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輸入函數 </a:t>
            </a:r>
            <a:r>
              <a:rPr lang="en-US" altLang="zh-TW"/>
              <a:t>input() </a:t>
            </a:r>
            <a:r>
              <a:rPr lang="zh-TW" altLang="en-US"/>
              <a:t>→</a:t>
            </a:r>
            <a:r>
              <a:rPr lang="en-US" altLang="zh-TW"/>
              <a:t> str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=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4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輸入函數 </a:t>
            </a:r>
            <a:r>
              <a:rPr lang="en-US" altLang="zh-TW"/>
              <a:t>input(str) </a:t>
            </a:r>
            <a:r>
              <a:rPr lang="zh-TW" altLang="en-US"/>
              <a:t>→</a:t>
            </a:r>
            <a:r>
              <a:rPr lang="en-US" altLang="zh-TW"/>
              <a:t> str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=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input(“Enter a number: ”)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input(“Enter a number: 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39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strA = “I am”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strB = “ happy!”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strA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“ very”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strB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“Your input: 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+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“Say something... ”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0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 = 3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“1 + 2 = 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+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→ </a:t>
            </a:r>
            <a:r>
              <a:rPr lang="zh-TW" altLang="en-US" sz="2400">
                <a:latin typeface="+mn-ea"/>
                <a:cs typeface="Hack NF" panose="020B0609030202020204" pitchFamily="49" charset="0"/>
              </a:rPr>
              <a:t>報錯</a:t>
            </a:r>
            <a:endParaRPr lang="en-US" altLang="zh-TW" sz="2400">
              <a:latin typeface="+mn-ea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“1 + 2 = 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37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字串乘倍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“XO”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“O”</a:t>
            </a:r>
            <a:r>
              <a:rPr lang="zh-TW" altLang="en-US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zh-TW" altLang="en-US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29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70004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051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15779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745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7822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b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86898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9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92650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4471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1BF390-A4EA-485E-A37D-0C837A413AEE}"/>
              </a:ext>
            </a:extLst>
          </p:cNvPr>
          <p:cNvSpPr txBox="1"/>
          <p:nvPr/>
        </p:nvSpPr>
        <p:spPr>
          <a:xfrm rot="775284">
            <a:off x="3709728" y="5057583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4400" b="1" dirty="0">
              <a:solidFill>
                <a:srgbClr val="C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581058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1">
      <a:majorFont>
        <a:latin typeface="源流明體 SB"/>
        <a:ea typeface="源流明體 SB"/>
        <a:cs typeface=""/>
      </a:majorFont>
      <a:minorFont>
        <a:latin typeface="源流明體 SB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99</TotalTime>
  <Words>550</Words>
  <Application>Microsoft Office PowerPoint</Application>
  <PresentationFormat>寬螢幕</PresentationFormat>
  <Paragraphs>159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源流明體 SB</vt:lpstr>
      <vt:lpstr>Arial</vt:lpstr>
      <vt:lpstr>Consolas</vt:lpstr>
      <vt:lpstr>Fira Code</vt:lpstr>
      <vt:lpstr>Hack NF</vt:lpstr>
      <vt:lpstr>Wingdings 2</vt:lpstr>
      <vt:lpstr>微軟正黑體</vt:lpstr>
      <vt:lpstr>視圖</vt:lpstr>
      <vt:lpstr>Class 2  變數、型別、輸出入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程式語言中的 “=”</vt:lpstr>
      <vt:lpstr>程式語言中的 “=”</vt:lpstr>
      <vt:lpstr>變數命名規則</vt:lpstr>
      <vt:lpstr>資料型態</vt:lpstr>
      <vt:lpstr>資料型態</vt:lpstr>
      <vt:lpstr>查看資料型態 type()</vt:lpstr>
      <vt:lpstr>強制轉型</vt:lpstr>
      <vt:lpstr>基本輸出入  &amp; 簡單字串操作</vt:lpstr>
      <vt:lpstr>輸出函數 print()</vt:lpstr>
      <vt:lpstr>輸出函數 print()</vt:lpstr>
      <vt:lpstr>輸入函數 input() → str</vt:lpstr>
      <vt:lpstr>輸入函數 input(str) → str</vt:lpstr>
      <vt:lpstr>字串相加</vt:lpstr>
      <vt:lpstr>字串相加</vt:lpstr>
      <vt:lpstr>字串乘倍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 變數、型別、輸出入</dc:title>
  <dc:creator>游宗穎</dc:creator>
  <cp:lastModifiedBy>游宗穎</cp:lastModifiedBy>
  <cp:revision>31</cp:revision>
  <dcterms:created xsi:type="dcterms:W3CDTF">2022-09-21T17:04:57Z</dcterms:created>
  <dcterms:modified xsi:type="dcterms:W3CDTF">2022-09-21T18:44:27Z</dcterms:modified>
</cp:coreProperties>
</file>