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70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8" r:id="rId16"/>
    <p:sldId id="272" r:id="rId17"/>
    <p:sldId id="273" r:id="rId18"/>
    <p:sldId id="274" r:id="rId19"/>
    <p:sldId id="275" r:id="rId20"/>
    <p:sldId id="276" r:id="rId21"/>
    <p:sldId id="280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6" r:id="rId40"/>
    <p:sldId id="298" r:id="rId41"/>
    <p:sldId id="300" r:id="rId42"/>
    <p:sldId id="299" r:id="rId43"/>
    <p:sldId id="302" r:id="rId44"/>
    <p:sldId id="301" r:id="rId45"/>
    <p:sldId id="304" r:id="rId46"/>
  </p:sldIdLst>
  <p:sldSz cx="12192000" cy="6858000"/>
  <p:notesSz cx="6858000" cy="9144000"/>
  <p:embeddedFontLs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Wingdings 2" panose="05020102010507070707" pitchFamily="18" charset="2"/>
      <p:regular r:id="rId51"/>
    </p:embeddedFont>
    <p:embeddedFont>
      <p:font typeface="源流明體 SB" panose="02020600000000000000" pitchFamily="18" charset="-120"/>
      <p:bold r:id="rId5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82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BD40F8-868B-42D9-86AD-BC59E6FB5EF5}" type="datetimeFigureOut">
              <a:rPr lang="zh-TW" altLang="en-US" smtClean="0"/>
              <a:t>2022/10/4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8992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61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84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158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11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58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88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95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5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BD40F8-868B-42D9-86AD-BC59E6FB5EF5}" type="datetimeFigureOut">
              <a:rPr lang="zh-TW" altLang="en-US" smtClean="0"/>
              <a:t>2022/10/4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38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D13363-6BD1-4665-9160-CE9C96754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/>
              <a:t>Class 4</a:t>
            </a:r>
            <a:br>
              <a:rPr lang="en-US" altLang="zh-TW" sz="6600"/>
            </a:br>
            <a:r>
              <a:rPr lang="zh-TW" altLang="en-US" sz="6600"/>
              <a:t>字串、串列、迭代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61C065-1265-4031-BB87-DEB94308D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游宗穎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5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s[:9]</a:t>
            </a:r>
            <a:r>
              <a:rPr lang="zh-TW" altLang="en-US" sz="2800"/>
              <a:t> → </a:t>
            </a:r>
            <a:r>
              <a:rPr lang="en-US" altLang="zh-TW" sz="2800"/>
              <a:t>“Quan is h”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8:16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handsome</a:t>
            </a:r>
            <a:r>
              <a:rPr lang="en-US" altLang="zh-TW" sz="2800"/>
              <a:t>”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895178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55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s[:9]</a:t>
            </a:r>
            <a:r>
              <a:rPr lang="zh-TW" altLang="en-US" sz="2800"/>
              <a:t> → </a:t>
            </a:r>
            <a:r>
              <a:rPr lang="en-US" altLang="zh-TW" sz="2800"/>
              <a:t>“Quan is h”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s[8:16] </a:t>
            </a:r>
            <a:r>
              <a:rPr lang="zh-TW" altLang="en-US" sz="2800"/>
              <a:t>→ </a:t>
            </a:r>
            <a:r>
              <a:rPr lang="en-US" altLang="zh-TW" sz="2800"/>
              <a:t>“handsome”</a:t>
            </a: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-1</a:t>
            </a:r>
            <a:r>
              <a:rPr lang="en-US" altLang="zh-TW" sz="2800"/>
              <a:t>]</a:t>
            </a:r>
            <a:r>
              <a:rPr lang="zh-TW" altLang="en-US" sz="2800"/>
              <a:t> 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!</a:t>
            </a:r>
            <a:r>
              <a:rPr lang="en-US" altLang="zh-TW" sz="2800"/>
              <a:t>”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349448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8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90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s[:9]</a:t>
            </a:r>
            <a:r>
              <a:rPr lang="zh-TW" altLang="en-US" sz="2800"/>
              <a:t> → </a:t>
            </a:r>
            <a:r>
              <a:rPr lang="en-US" altLang="zh-TW" sz="2800"/>
              <a:t>“Quan is h”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s[8:16] </a:t>
            </a:r>
            <a:r>
              <a:rPr lang="zh-TW" altLang="en-US" sz="2800"/>
              <a:t>→ </a:t>
            </a:r>
            <a:r>
              <a:rPr lang="en-US" altLang="zh-TW" sz="2800"/>
              <a:t>“handsome”</a:t>
            </a:r>
          </a:p>
          <a:p>
            <a:pPr marL="0" indent="0">
              <a:buNone/>
            </a:pPr>
            <a:r>
              <a:rPr lang="en-US" altLang="zh-TW" sz="2800"/>
              <a:t>s[-1]</a:t>
            </a:r>
            <a:r>
              <a:rPr lang="zh-TW" altLang="en-US" sz="2800"/>
              <a:t> → </a:t>
            </a:r>
            <a:r>
              <a:rPr lang="en-US" altLang="zh-TW" sz="2800"/>
              <a:t>“!”</a:t>
            </a: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8:-1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65475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741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s[:9]</a:t>
            </a:r>
            <a:r>
              <a:rPr lang="zh-TW" altLang="en-US" sz="2800"/>
              <a:t> → </a:t>
            </a:r>
            <a:r>
              <a:rPr lang="en-US" altLang="zh-TW" sz="2800"/>
              <a:t>“Quan is h”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s[8:16] </a:t>
            </a:r>
            <a:r>
              <a:rPr lang="zh-TW" altLang="en-US" sz="2800"/>
              <a:t>→ </a:t>
            </a:r>
            <a:r>
              <a:rPr lang="en-US" altLang="zh-TW" sz="2800"/>
              <a:t>“handsome”</a:t>
            </a:r>
          </a:p>
          <a:p>
            <a:pPr marL="0" indent="0">
              <a:buNone/>
            </a:pPr>
            <a:r>
              <a:rPr lang="en-US" altLang="zh-TW" sz="2800"/>
              <a:t>s[-1]</a:t>
            </a:r>
            <a:r>
              <a:rPr lang="zh-TW" altLang="en-US" sz="2800"/>
              <a:t> → </a:t>
            </a:r>
            <a:r>
              <a:rPr lang="en-US" altLang="zh-TW" sz="2800"/>
              <a:t>“!”</a:t>
            </a: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8:-1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handsome</a:t>
            </a:r>
            <a:r>
              <a:rPr lang="en-US" altLang="zh-TW" sz="2800"/>
              <a:t>”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88426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592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s[:9]</a:t>
            </a:r>
            <a:r>
              <a:rPr lang="zh-TW" altLang="en-US" sz="2800"/>
              <a:t> → </a:t>
            </a:r>
            <a:r>
              <a:rPr lang="en-US" altLang="zh-TW" sz="2800"/>
              <a:t>“Quan is h”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s[8:16] </a:t>
            </a:r>
            <a:r>
              <a:rPr lang="zh-TW" altLang="en-US" sz="2800"/>
              <a:t>→ </a:t>
            </a:r>
            <a:r>
              <a:rPr lang="en-US" altLang="zh-TW" sz="2800"/>
              <a:t>“handsome”</a:t>
            </a:r>
          </a:p>
          <a:p>
            <a:pPr marL="0" indent="0">
              <a:buNone/>
            </a:pPr>
            <a:r>
              <a:rPr lang="en-US" altLang="zh-TW" sz="2800"/>
              <a:t>s[-1]</a:t>
            </a:r>
            <a:r>
              <a:rPr lang="zh-TW" altLang="en-US" sz="2800"/>
              <a:t> → </a:t>
            </a:r>
            <a:r>
              <a:rPr lang="en-US" altLang="zh-TW" sz="2800"/>
              <a:t>“!”</a:t>
            </a:r>
          </a:p>
          <a:p>
            <a:pPr marL="0" indent="0">
              <a:buNone/>
            </a:pPr>
            <a:r>
              <a:rPr lang="en-US" altLang="zh-TW" sz="2800"/>
              <a:t>s[8:-1] </a:t>
            </a:r>
            <a:r>
              <a:rPr lang="zh-TW" altLang="en-US" sz="2800"/>
              <a:t>→ </a:t>
            </a:r>
            <a:r>
              <a:rPr lang="en-US" altLang="zh-TW" sz="2800"/>
              <a:t>“handsome”</a:t>
            </a: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::-1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!emosdnah si nauQ</a:t>
            </a:r>
            <a:r>
              <a:rPr lang="en-US" altLang="zh-TW" sz="2800"/>
              <a:t>”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078460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8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16</a:t>
                      </a:r>
                      <a:endParaRPr lang="zh-TW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891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A30B05-51EB-4B1A-B6DB-5B406B1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注意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04E872-16C3-484E-9B84-6D01DF757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 = “Quan</a:t>
            </a:r>
            <a:r>
              <a:rPr lang="zh-TW" altLang="en-US" sz="2800"/>
              <a:t> </a:t>
            </a:r>
            <a:r>
              <a:rPr lang="en-US" altLang="zh-TW" sz="2800"/>
              <a:t>is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s[0]</a:t>
            </a:r>
            <a:r>
              <a:rPr lang="zh-TW" altLang="en-US" sz="2800"/>
              <a:t> </a:t>
            </a:r>
            <a:r>
              <a:rPr lang="en-US" altLang="zh-TW" sz="2800"/>
              <a:t>=</a:t>
            </a:r>
            <a:r>
              <a:rPr lang="zh-TW" altLang="en-US" sz="2800"/>
              <a:t> </a:t>
            </a:r>
            <a:r>
              <a:rPr lang="en-US" altLang="zh-TW" sz="2800"/>
              <a:t>‘q’ 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FF0000"/>
                </a:solidFill>
              </a:rPr>
              <a:t>Error</a:t>
            </a:r>
          </a:p>
          <a:p>
            <a:pPr marL="0" indent="0">
              <a:buNone/>
            </a:pPr>
            <a:r>
              <a:rPr lang="en-US" altLang="zh-TW" sz="2800"/>
              <a:t>s = </a:t>
            </a:r>
            <a:r>
              <a:rPr lang="en-US" altLang="zh-TW" sz="2800">
                <a:solidFill>
                  <a:srgbClr val="FF0000"/>
                </a:solidFill>
              </a:rPr>
              <a:t>“q” </a:t>
            </a:r>
            <a:r>
              <a:rPr lang="en-US" altLang="zh-TW" sz="2800"/>
              <a:t>+</a:t>
            </a:r>
            <a:r>
              <a:rPr lang="en-US" altLang="zh-TW" sz="2800">
                <a:solidFill>
                  <a:srgbClr val="FF0000"/>
                </a:solidFill>
              </a:rPr>
              <a:t> s[1:]</a:t>
            </a:r>
          </a:p>
        </p:txBody>
      </p:sp>
    </p:spTree>
    <p:extLst>
      <p:ext uri="{BB962C8B-B14F-4D97-AF65-F5344CB8AC3E}">
        <p14:creationId xmlns:p14="http://schemas.microsoft.com/office/powerpoint/2010/main" val="1415446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2BA57-8DED-4FD8-B27F-EB15FA86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字串長度 </a:t>
            </a:r>
            <a:r>
              <a:rPr lang="en-US" altLang="zh-TW"/>
              <a:t>len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113988-9E43-417B-B125-0602AA79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2626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len(str)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字串長度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“0123456789”</a:t>
            </a:r>
          </a:p>
          <a:p>
            <a:pPr marL="0" indent="0">
              <a:buNone/>
            </a:pPr>
            <a:r>
              <a:rPr lang="en-US" altLang="zh-TW" sz="2400"/>
              <a:t>len(s) </a:t>
            </a:r>
            <a:r>
              <a:rPr lang="zh-TW" altLang="en-US" sz="2400"/>
              <a:t>→ </a:t>
            </a:r>
            <a:r>
              <a:rPr lang="en-US" altLang="zh-TW" sz="24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25547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2BA57-8DED-4FD8-B27F-EB15FA86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搜尋 </a:t>
            </a:r>
            <a:r>
              <a:rPr lang="en-US" altLang="zh-TW"/>
              <a:t>find, rfind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113988-9E43-417B-B125-0602AA79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2626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s.find(str)</a:t>
            </a:r>
            <a:r>
              <a:rPr lang="zh-TW" altLang="en-US" sz="2400"/>
              <a:t> 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第一個 </a:t>
            </a:r>
            <a:r>
              <a:rPr lang="en-US" altLang="zh-TW" sz="2400"/>
              <a:t>str</a:t>
            </a:r>
            <a:r>
              <a:rPr lang="zh-TW" altLang="en-US" sz="2400"/>
              <a:t> 的位置，若找不到回傳 </a:t>
            </a:r>
            <a:r>
              <a:rPr lang="en-US" altLang="zh-TW" sz="2400"/>
              <a:t>-1</a:t>
            </a:r>
          </a:p>
          <a:p>
            <a:pPr marL="0" indent="0">
              <a:buNone/>
            </a:pPr>
            <a:r>
              <a:rPr lang="en-US" altLang="zh-TW" sz="2400"/>
              <a:t>s.rfind(str)</a:t>
            </a:r>
            <a:r>
              <a:rPr lang="zh-TW" altLang="en-US" sz="2400"/>
              <a:t> → 同上，但倒著往前搜尋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“ha</a:t>
            </a:r>
            <a:r>
              <a:rPr lang="en-US" altLang="zh-TW" sz="2400">
                <a:solidFill>
                  <a:srgbClr val="FF0000"/>
                </a:solidFill>
              </a:rPr>
              <a:t>p</a:t>
            </a:r>
            <a:r>
              <a:rPr lang="en-US" altLang="zh-TW" sz="2400"/>
              <a:t>py happy”</a:t>
            </a:r>
          </a:p>
          <a:p>
            <a:pPr marL="0" indent="0">
              <a:buNone/>
            </a:pPr>
            <a:r>
              <a:rPr lang="en-US" altLang="zh-TW" sz="2400"/>
              <a:t>s.find(“p”) </a:t>
            </a:r>
            <a:r>
              <a:rPr lang="zh-TW" altLang="en-US" sz="2400"/>
              <a:t>→ </a:t>
            </a:r>
            <a:r>
              <a:rPr lang="en-US" altLang="zh-TW" sz="2400"/>
              <a:t>2</a:t>
            </a:r>
          </a:p>
          <a:p>
            <a:pPr marL="0" indent="0">
              <a:buNone/>
            </a:pPr>
            <a:r>
              <a:rPr lang="en-US" altLang="zh-TW" sz="2400"/>
              <a:t>s.find(“x”) </a:t>
            </a:r>
            <a:r>
              <a:rPr lang="zh-TW" altLang="en-US" sz="2400"/>
              <a:t>→ </a:t>
            </a:r>
            <a:r>
              <a:rPr lang="en-US" altLang="zh-TW" sz="2400"/>
              <a:t>-1</a:t>
            </a:r>
          </a:p>
          <a:p>
            <a:pPr marL="0" indent="0">
              <a:buNone/>
            </a:pPr>
            <a:r>
              <a:rPr lang="en-US" altLang="zh-TW" sz="2400"/>
              <a:t>s.rfind(“happy”) </a:t>
            </a:r>
            <a:r>
              <a:rPr lang="zh-TW" altLang="en-US" sz="2400"/>
              <a:t>→ </a:t>
            </a:r>
            <a:r>
              <a:rPr lang="en-US" altLang="zh-TW" sz="24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06852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2BA57-8DED-4FD8-B27F-EB15FA86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去頭去尾 </a:t>
            </a:r>
            <a:r>
              <a:rPr lang="en-US" altLang="zh-TW"/>
              <a:t>strip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113988-9E43-417B-B125-0602AA79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2626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s.strip(str)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去除頭尾 </a:t>
            </a:r>
            <a:r>
              <a:rPr lang="en-US" altLang="zh-TW" sz="2400"/>
              <a:t>strA</a:t>
            </a:r>
            <a:r>
              <a:rPr lang="zh-TW" altLang="en-US" sz="2400"/>
              <a:t> 的字串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</a:t>
            </a:r>
            <a:r>
              <a:rPr lang="en-US" altLang="zh-TW" sz="2400">
                <a:solidFill>
                  <a:srgbClr val="FF0000"/>
                </a:solidFill>
              </a:rPr>
              <a:t>\n\n</a:t>
            </a:r>
            <a:r>
              <a:rPr lang="en-US" altLang="zh-TW" sz="2400"/>
              <a:t>Tseng is 180cm</a:t>
            </a:r>
            <a:r>
              <a:rPr lang="en-US" altLang="zh-TW" sz="2400">
                <a:solidFill>
                  <a:srgbClr val="FF0000"/>
                </a:solidFill>
              </a:rPr>
              <a:t>\n</a:t>
            </a:r>
            <a:r>
              <a:rPr lang="en-US" altLang="zh-TW" sz="2400"/>
              <a:t>”</a:t>
            </a:r>
          </a:p>
          <a:p>
            <a:pPr marL="0" indent="0">
              <a:buNone/>
            </a:pPr>
            <a:r>
              <a:rPr lang="en-US" altLang="zh-TW" sz="2400"/>
              <a:t>s.strip(“\n”) </a:t>
            </a:r>
            <a:r>
              <a:rPr lang="zh-TW" altLang="en-US" sz="2400"/>
              <a:t>→ </a:t>
            </a:r>
            <a:r>
              <a:rPr lang="en-US" altLang="zh-TW" sz="2400"/>
              <a:t>“Tseng is 180cm”</a:t>
            </a:r>
          </a:p>
          <a:p>
            <a:pPr marL="0" indent="0">
              <a:buNone/>
            </a:pPr>
            <a:r>
              <a:rPr lang="en-US" altLang="zh-TW" sz="2400"/>
              <a:t>s.strip(“180”) </a:t>
            </a:r>
            <a:r>
              <a:rPr lang="zh-TW" altLang="en-US" sz="2400"/>
              <a:t>→ </a:t>
            </a:r>
            <a:r>
              <a:rPr lang="en-US" altLang="zh-TW" sz="2400"/>
              <a:t>“</a:t>
            </a:r>
            <a:r>
              <a:rPr lang="en-US" altLang="zh-TW" sz="2400">
                <a:solidFill>
                  <a:srgbClr val="FF0000"/>
                </a:solidFill>
              </a:rPr>
              <a:t>\n\n</a:t>
            </a:r>
            <a:r>
              <a:rPr lang="en-US" altLang="zh-TW" sz="2400"/>
              <a:t>Tseng is 180cm</a:t>
            </a:r>
            <a:r>
              <a:rPr lang="en-US" altLang="zh-TW" sz="2400">
                <a:solidFill>
                  <a:srgbClr val="FF0000"/>
                </a:solidFill>
              </a:rPr>
              <a:t>\n</a:t>
            </a:r>
            <a:r>
              <a:rPr lang="en-US" altLang="zh-TW" sz="2400"/>
              <a:t>”</a:t>
            </a:r>
          </a:p>
          <a:p>
            <a:pPr marL="0" indent="0">
              <a:buNone/>
            </a:pPr>
            <a:r>
              <a:rPr lang="en-US" altLang="zh-TW" sz="2400">
                <a:solidFill>
                  <a:srgbClr val="FF0000"/>
                </a:solidFill>
              </a:rPr>
              <a:t>s = s.strip(“ ”)</a:t>
            </a:r>
          </a:p>
        </p:txBody>
      </p:sp>
    </p:spTree>
    <p:extLst>
      <p:ext uri="{BB962C8B-B14F-4D97-AF65-F5344CB8AC3E}">
        <p14:creationId xmlns:p14="http://schemas.microsoft.com/office/powerpoint/2010/main" val="4096155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2BA57-8DED-4FD8-B27F-EB15FA86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取代 </a:t>
            </a:r>
            <a:r>
              <a:rPr lang="en-US" altLang="zh-TW"/>
              <a:t>replace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113988-9E43-417B-B125-0602AA79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2626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s.replace(strA, strB)</a:t>
            </a:r>
          </a:p>
          <a:p>
            <a:pPr marL="0" indent="0">
              <a:buNone/>
            </a:pPr>
            <a:r>
              <a:rPr lang="en-US" altLang="zh-TW" sz="2400"/>
              <a:t>	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將 </a:t>
            </a:r>
            <a:r>
              <a:rPr lang="en-US" altLang="zh-TW" sz="2400"/>
              <a:t>s </a:t>
            </a:r>
            <a:r>
              <a:rPr lang="zh-TW" altLang="en-US" sz="2400"/>
              <a:t>中所有 </a:t>
            </a:r>
            <a:r>
              <a:rPr lang="en-US" altLang="zh-TW" sz="2400"/>
              <a:t>strA </a:t>
            </a:r>
            <a:r>
              <a:rPr lang="zh-TW" altLang="en-US" sz="2400"/>
              <a:t>取代成 </a:t>
            </a:r>
            <a:r>
              <a:rPr lang="en-US" altLang="zh-TW" sz="2400"/>
              <a:t>strB </a:t>
            </a:r>
            <a:r>
              <a:rPr lang="zh-TW" altLang="en-US" sz="2400"/>
              <a:t>後的字串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“Kafuu Chino ga </a:t>
            </a:r>
            <a:r>
              <a:rPr lang="en-US" altLang="zh-TW" sz="2400">
                <a:solidFill>
                  <a:srgbClr val="FF0000"/>
                </a:solidFill>
              </a:rPr>
              <a:t>suki</a:t>
            </a:r>
            <a:r>
              <a:rPr lang="en-US" altLang="zh-TW" sz="2400"/>
              <a:t>”</a:t>
            </a:r>
          </a:p>
          <a:p>
            <a:pPr marL="0" indent="0">
              <a:buNone/>
            </a:pPr>
            <a:r>
              <a:rPr lang="en-US" altLang="zh-TW" sz="2400"/>
              <a:t>s.replace(“suki”, “kawaii”) </a:t>
            </a:r>
            <a:r>
              <a:rPr lang="zh-TW" altLang="en-US" sz="2400"/>
              <a:t>→ </a:t>
            </a:r>
            <a:r>
              <a:rPr lang="en-US" altLang="zh-TW" sz="2400"/>
              <a:t>“Kafuu Chino ga </a:t>
            </a:r>
            <a:r>
              <a:rPr lang="en-US" altLang="zh-TW" sz="2400">
                <a:solidFill>
                  <a:srgbClr val="FF0000"/>
                </a:solidFill>
              </a:rPr>
              <a:t>kawaii</a:t>
            </a:r>
            <a:r>
              <a:rPr lang="en-US" altLang="zh-TW" sz="2400"/>
              <a:t>”</a:t>
            </a:r>
          </a:p>
          <a:p>
            <a:pPr marL="0" indent="0">
              <a:buNone/>
            </a:pPr>
            <a:r>
              <a:rPr lang="en-US" altLang="zh-TW" sz="2400"/>
              <a:t>s.replace(“</a:t>
            </a:r>
            <a:r>
              <a:rPr lang="zh-TW" altLang="en-US" sz="2400"/>
              <a:t> </a:t>
            </a:r>
            <a:r>
              <a:rPr lang="en-US" altLang="zh-TW" sz="2400"/>
              <a:t>”, “”)</a:t>
            </a:r>
            <a:r>
              <a:rPr lang="zh-TW" altLang="en-US" sz="2400"/>
              <a:t> → </a:t>
            </a:r>
            <a:r>
              <a:rPr lang="en-US" altLang="zh-TW" sz="2400"/>
              <a:t>“KafuuChinogasuki”</a:t>
            </a:r>
          </a:p>
          <a:p>
            <a:pPr marL="0" indent="0">
              <a:buNone/>
            </a:pPr>
            <a:r>
              <a:rPr lang="en-US" altLang="zh-TW" sz="2400">
                <a:solidFill>
                  <a:srgbClr val="FF0000"/>
                </a:solidFill>
              </a:rPr>
              <a:t>s = s.replace(“ ”, “ ”)</a:t>
            </a:r>
          </a:p>
        </p:txBody>
      </p:sp>
    </p:spTree>
    <p:extLst>
      <p:ext uri="{BB962C8B-B14F-4D97-AF65-F5344CB8AC3E}">
        <p14:creationId xmlns:p14="http://schemas.microsoft.com/office/powerpoint/2010/main" val="423037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E02820-88D2-4B2B-84D7-6A72A25A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 </a:t>
            </a:r>
            <a:r>
              <a:rPr lang="en-US" altLang="zh-TW"/>
              <a:t>String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55D1DC-F911-4D4F-9B6C-4C89A00EB2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374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498F5F-40F5-4CC5-902B-73FEBD9D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數量 </a:t>
            </a:r>
            <a:r>
              <a:rPr lang="en-US" altLang="zh-TW"/>
              <a:t>count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461677-FE5E-4F1E-A49E-5C6A8ABB3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s.count(str)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 </a:t>
            </a:r>
            <a:r>
              <a:rPr lang="en-US" altLang="zh-TW" sz="2400"/>
              <a:t>s </a:t>
            </a:r>
            <a:r>
              <a:rPr lang="zh-TW" altLang="en-US" sz="2400"/>
              <a:t>中 </a:t>
            </a:r>
            <a:r>
              <a:rPr lang="en-US" altLang="zh-TW" sz="2400"/>
              <a:t>str </a:t>
            </a:r>
            <a:r>
              <a:rPr lang="zh-TW" altLang="en-US" sz="2400"/>
              <a:t>的數量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</a:t>
            </a:r>
            <a:r>
              <a:rPr lang="en-US" altLang="zh-TW" sz="2400">
                <a:solidFill>
                  <a:srgbClr val="FF0000"/>
                </a:solidFill>
              </a:rPr>
              <a:t>ka</a:t>
            </a:r>
            <a:r>
              <a:rPr lang="en-US" altLang="zh-TW" sz="2400"/>
              <a:t>ra</a:t>
            </a:r>
            <a:r>
              <a:rPr lang="en-US" altLang="zh-TW" sz="2400">
                <a:solidFill>
                  <a:srgbClr val="FF0000"/>
                </a:solidFill>
              </a:rPr>
              <a:t>ka</a:t>
            </a:r>
            <a:r>
              <a:rPr lang="en-US" altLang="zh-TW" sz="2400"/>
              <a:t>i jouzu no Ta</a:t>
            </a:r>
            <a:r>
              <a:rPr lang="en-US" altLang="zh-TW" sz="2400">
                <a:solidFill>
                  <a:srgbClr val="FF0000"/>
                </a:solidFill>
              </a:rPr>
              <a:t>ka</a:t>
            </a:r>
            <a:r>
              <a:rPr lang="en-US" altLang="zh-TW" sz="2400"/>
              <a:t>gisan mo </a:t>
            </a:r>
            <a:r>
              <a:rPr lang="en-US" altLang="zh-TW" sz="2400">
                <a:solidFill>
                  <a:srgbClr val="FF0000"/>
                </a:solidFill>
              </a:rPr>
              <a:t>ka</a:t>
            </a:r>
            <a:r>
              <a:rPr lang="en-US" altLang="zh-TW" sz="2400"/>
              <a:t>waii”</a:t>
            </a:r>
          </a:p>
          <a:p>
            <a:pPr marL="0" indent="0">
              <a:buNone/>
            </a:pPr>
            <a:r>
              <a:rPr lang="en-US" altLang="zh-TW" sz="2400"/>
              <a:t>s.count(“</a:t>
            </a:r>
            <a:r>
              <a:rPr lang="en-US" altLang="zh-TW" sz="2400">
                <a:solidFill>
                  <a:srgbClr val="FF0000"/>
                </a:solidFill>
              </a:rPr>
              <a:t>ka</a:t>
            </a:r>
            <a:r>
              <a:rPr lang="en-US" altLang="zh-TW" sz="2400"/>
              <a:t>”) </a:t>
            </a:r>
            <a:r>
              <a:rPr lang="zh-TW" altLang="en-US" sz="2400"/>
              <a:t>→ </a:t>
            </a:r>
            <a:r>
              <a:rPr lang="en-US" altLang="zh-TW" sz="2400"/>
              <a:t>4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4192484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0CF66-F364-471D-84FA-DD68A091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串列 </a:t>
            </a:r>
            <a:r>
              <a:rPr lang="en-US" altLang="zh-TW"/>
              <a:t>List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FF64A6-49F2-4E9C-B952-85838CE4E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395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AA9912-EB3E-438A-AA3D-106BE327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一串資料（不限型態）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CAFB7F-56B1-4DB0-AC75-92081BB83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[1, 1, 2, 3, 5, 8]</a:t>
            </a:r>
          </a:p>
          <a:p>
            <a:pPr marL="0" indent="0">
              <a:buNone/>
            </a:pPr>
            <a:r>
              <a:rPr lang="en-US" altLang="zh-TW" sz="2800"/>
              <a:t>[“a”, “xyz”, “0”]</a:t>
            </a:r>
          </a:p>
          <a:p>
            <a:pPr marL="0" indent="0">
              <a:buNone/>
            </a:pPr>
            <a:r>
              <a:rPr lang="en-US" altLang="zh-TW" sz="2800"/>
              <a:t>[2.5, “abc”, 0, True]</a:t>
            </a:r>
          </a:p>
          <a:p>
            <a:pPr marL="0" indent="0">
              <a:buNone/>
            </a:pPr>
            <a:r>
              <a:rPr lang="en-US" altLang="zh-TW" sz="2800"/>
              <a:t>[[1, 2, 3], [2, 5]]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3167452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7EB95-61CB-40E0-8B32-1D19A902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字串轉串列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6DBF58-0D63-4291-BDB7-FA5074B08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list(“abc123”)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/>
              <a:t>[“a”, “b”, “c”, “1”, “2”, “3”]</a:t>
            </a:r>
          </a:p>
        </p:txBody>
      </p:sp>
    </p:spTree>
    <p:extLst>
      <p:ext uri="{BB962C8B-B14F-4D97-AF65-F5344CB8AC3E}">
        <p14:creationId xmlns:p14="http://schemas.microsoft.com/office/powerpoint/2010/main" val="2802122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7EB95-61CB-40E0-8B32-1D19A902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但串列轉字串</a:t>
            </a:r>
            <a:r>
              <a:rPr lang="en-US" altLang="zh-TW"/>
              <a:t>...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6DBF58-0D63-4291-BDB7-FA5074B08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str([“1”, “2”, “3”])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FF0000"/>
                </a:solidFill>
              </a:rPr>
              <a:t>‘</a:t>
            </a:r>
            <a:r>
              <a:rPr lang="en-US" altLang="zh-TW" sz="2800"/>
              <a:t>[“1”, “2”, “3”]</a:t>
            </a:r>
            <a:r>
              <a:rPr lang="en-US" altLang="zh-TW" sz="2800">
                <a:solidFill>
                  <a:srgbClr val="FF0000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987291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1B9FF8-C6CF-471A-8A76-E9BCC6C7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串列取值與切片：與字串相同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1C783E-BE9F-4418-BED7-9A4106D54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lst = [5, 2.0, [7.0, 7], “a”]</a:t>
            </a:r>
          </a:p>
          <a:p>
            <a:pPr marL="0" indent="0">
              <a:buNone/>
            </a:pPr>
            <a:r>
              <a:rPr lang="en-US" altLang="zh-TW" sz="2800"/>
              <a:t>lst[0]</a:t>
            </a:r>
            <a:r>
              <a:rPr lang="zh-TW" altLang="en-US" sz="2800"/>
              <a:t> → </a:t>
            </a:r>
            <a:r>
              <a:rPr lang="en-US" altLang="zh-TW" sz="2800"/>
              <a:t>5</a:t>
            </a:r>
          </a:p>
          <a:p>
            <a:pPr marL="0" indent="0">
              <a:buNone/>
            </a:pPr>
            <a:r>
              <a:rPr lang="en-US" altLang="zh-TW" sz="2800"/>
              <a:t>lst[1] </a:t>
            </a:r>
            <a:r>
              <a:rPr lang="zh-TW" altLang="en-US" sz="2800"/>
              <a:t>→ </a:t>
            </a:r>
            <a:r>
              <a:rPr lang="en-US" altLang="zh-TW" sz="2800"/>
              <a:t>2.0</a:t>
            </a:r>
          </a:p>
          <a:p>
            <a:pPr marL="0" indent="0">
              <a:buNone/>
            </a:pPr>
            <a:r>
              <a:rPr lang="en-US" altLang="zh-TW" sz="2800"/>
              <a:t>lst[2]</a:t>
            </a:r>
            <a:r>
              <a:rPr lang="zh-TW" altLang="en-US" sz="2800"/>
              <a:t> → </a:t>
            </a:r>
            <a:r>
              <a:rPr lang="en-US" altLang="zh-TW" sz="2800"/>
              <a:t>[7.0, 7]</a:t>
            </a:r>
          </a:p>
          <a:p>
            <a:pPr marL="0" indent="0">
              <a:buNone/>
            </a:pPr>
            <a:r>
              <a:rPr lang="en-US" altLang="zh-TW" sz="2800"/>
              <a:t>lst[3] </a:t>
            </a:r>
            <a:r>
              <a:rPr lang="zh-TW" altLang="en-US" sz="2800"/>
              <a:t>→ </a:t>
            </a:r>
            <a:r>
              <a:rPr lang="en-US" altLang="zh-TW" sz="2800"/>
              <a:t>“a”</a:t>
            </a:r>
          </a:p>
          <a:p>
            <a:pPr marL="0" indent="0">
              <a:buNone/>
            </a:pPr>
            <a:r>
              <a:rPr lang="en-US" altLang="zh-TW" sz="2800"/>
              <a:t>lst[2][0] </a:t>
            </a:r>
            <a:r>
              <a:rPr lang="zh-TW" altLang="en-US" sz="2800"/>
              <a:t>→ </a:t>
            </a:r>
            <a:r>
              <a:rPr lang="en-US" altLang="zh-TW" sz="2800"/>
              <a:t>7.0</a:t>
            </a:r>
          </a:p>
          <a:p>
            <a:pPr marL="0" indent="0">
              <a:buNone/>
            </a:pPr>
            <a:r>
              <a:rPr lang="en-US" altLang="zh-TW" sz="2800"/>
              <a:t>lst[:2] </a:t>
            </a:r>
            <a:r>
              <a:rPr lang="zh-TW" altLang="en-US" sz="2800"/>
              <a:t>→ </a:t>
            </a:r>
            <a:r>
              <a:rPr lang="en-US" altLang="zh-TW" sz="2800"/>
              <a:t>[2.0, [7.0, 7]]</a:t>
            </a:r>
          </a:p>
        </p:txBody>
      </p:sp>
    </p:spTree>
    <p:extLst>
      <p:ext uri="{BB962C8B-B14F-4D97-AF65-F5344CB8AC3E}">
        <p14:creationId xmlns:p14="http://schemas.microsoft.com/office/powerpoint/2010/main" val="1698115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12886-23A9-4A0E-876F-CA10E3B5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串列元素可變更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E0C78A-9C1A-4E29-97A9-16DF4038E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lst = [0, 1, </a:t>
            </a:r>
            <a:r>
              <a:rPr lang="en-US" altLang="zh-TW" sz="2800">
                <a:solidFill>
                  <a:srgbClr val="FF0000"/>
                </a:solidFill>
              </a:rPr>
              <a:t>2</a:t>
            </a:r>
            <a:r>
              <a:rPr lang="en-US" altLang="zh-TW" sz="2800"/>
              <a:t>, 3, 4]</a:t>
            </a:r>
          </a:p>
          <a:p>
            <a:pPr marL="0" indent="0">
              <a:buNone/>
            </a:pPr>
            <a:r>
              <a:rPr lang="en-US" altLang="zh-TW" sz="2800"/>
              <a:t>lst[2] = [-1]</a:t>
            </a:r>
          </a:p>
          <a:p>
            <a:pPr marL="0" indent="0">
              <a:buNone/>
            </a:pPr>
            <a:r>
              <a:rPr lang="en-US" altLang="zh-TW" sz="2800"/>
              <a:t>lst </a:t>
            </a:r>
            <a:r>
              <a:rPr lang="zh-TW" altLang="en-US" sz="2800"/>
              <a:t>→ </a:t>
            </a:r>
            <a:r>
              <a:rPr lang="en-US" altLang="zh-TW" sz="2800"/>
              <a:t>[0, 1, </a:t>
            </a:r>
            <a:r>
              <a:rPr lang="en-US" altLang="zh-TW" sz="2800">
                <a:solidFill>
                  <a:srgbClr val="FF0000"/>
                </a:solidFill>
              </a:rPr>
              <a:t>-1</a:t>
            </a:r>
            <a:r>
              <a:rPr lang="en-US" altLang="zh-TW" sz="2800"/>
              <a:t>, 3, 4]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 = “01234”</a:t>
            </a:r>
          </a:p>
          <a:p>
            <a:pPr marL="0" indent="0">
              <a:buNone/>
            </a:pPr>
            <a:r>
              <a:rPr lang="en-US" altLang="zh-TW" sz="2800"/>
              <a:t>s[2] = “x” </a:t>
            </a:r>
            <a:r>
              <a:rPr lang="zh-TW" altLang="en-US" sz="2800"/>
              <a:t>→ </a:t>
            </a:r>
            <a:r>
              <a:rPr lang="en-US" altLang="zh-TW" sz="280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524509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FD65C-1C9D-4B85-80C3-D81AE46D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串列加法：與字串相同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C9785-9BEE-42EC-BC98-520CF6084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[</a:t>
            </a:r>
            <a:r>
              <a:rPr lang="en-US" altLang="zh-TW" sz="2800">
                <a:solidFill>
                  <a:srgbClr val="0070C0"/>
                </a:solidFill>
              </a:rPr>
              <a:t>1, 2</a:t>
            </a:r>
            <a:r>
              <a:rPr lang="en-US" altLang="zh-TW" sz="2800"/>
              <a:t>] + [</a:t>
            </a:r>
            <a:r>
              <a:rPr lang="en-US" altLang="zh-TW" sz="2800">
                <a:solidFill>
                  <a:srgbClr val="FF0000"/>
                </a:solidFill>
              </a:rPr>
              <a:t>“a”, “xyz”</a:t>
            </a:r>
            <a:r>
              <a:rPr lang="en-US" altLang="zh-TW" sz="2800"/>
              <a:t>]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/>
              <a:t>[</a:t>
            </a:r>
            <a:r>
              <a:rPr lang="en-US" altLang="zh-TW" sz="2800">
                <a:solidFill>
                  <a:srgbClr val="0070C0"/>
                </a:solidFill>
              </a:rPr>
              <a:t>1, 2, </a:t>
            </a:r>
            <a:r>
              <a:rPr lang="en-US" altLang="zh-TW" sz="2800">
                <a:solidFill>
                  <a:srgbClr val="FF0000"/>
                </a:solidFill>
              </a:rPr>
              <a:t>“a”, “xyz”</a:t>
            </a:r>
            <a:r>
              <a:rPr lang="en-US" altLang="zh-TW" sz="2800"/>
              <a:t>]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lst = [</a:t>
            </a:r>
            <a:r>
              <a:rPr lang="en-US" altLang="zh-TW" sz="2800">
                <a:solidFill>
                  <a:srgbClr val="0070C0"/>
                </a:solidFill>
              </a:rPr>
              <a:t>0, 2, 4</a:t>
            </a:r>
            <a:r>
              <a:rPr lang="en-US" altLang="zh-TW" sz="2800"/>
              <a:t>]</a:t>
            </a:r>
          </a:p>
          <a:p>
            <a:pPr marL="0" indent="0">
              <a:buNone/>
            </a:pPr>
            <a:r>
              <a:rPr lang="en-US" altLang="zh-TW" sz="2800"/>
              <a:t>lst += [</a:t>
            </a:r>
            <a:r>
              <a:rPr lang="en-US" altLang="zh-TW" sz="2800">
                <a:solidFill>
                  <a:srgbClr val="FF0000"/>
                </a:solidFill>
              </a:rPr>
              <a:t>6</a:t>
            </a:r>
            <a:r>
              <a:rPr lang="en-US" altLang="zh-TW" sz="2800"/>
              <a:t>]</a:t>
            </a:r>
          </a:p>
          <a:p>
            <a:pPr marL="0" indent="0">
              <a:buNone/>
            </a:pPr>
            <a:r>
              <a:rPr lang="en-US" altLang="zh-TW" sz="2800"/>
              <a:t>lst </a:t>
            </a:r>
            <a:r>
              <a:rPr lang="zh-TW" altLang="en-US" sz="2800"/>
              <a:t>→ </a:t>
            </a:r>
            <a:r>
              <a:rPr lang="en-US" altLang="zh-TW" sz="2800"/>
              <a:t>[</a:t>
            </a:r>
            <a:r>
              <a:rPr lang="en-US" altLang="zh-TW" sz="2800">
                <a:solidFill>
                  <a:srgbClr val="0070C0"/>
                </a:solidFill>
              </a:rPr>
              <a:t>0, 2, 4, </a:t>
            </a:r>
            <a:r>
              <a:rPr lang="en-US" altLang="zh-TW" sz="2800">
                <a:solidFill>
                  <a:srgbClr val="FF0000"/>
                </a:solidFill>
              </a:rPr>
              <a:t>6</a:t>
            </a:r>
            <a:r>
              <a:rPr lang="en-US" altLang="zh-TW" sz="2800"/>
              <a:t>]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3271310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FD65C-1C9D-4B85-80C3-D81AE46D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串列乘法：與字串相同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C9785-9BEE-42EC-BC98-520CF6084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[1, 2]</a:t>
            </a:r>
            <a:r>
              <a:rPr lang="zh-TW" altLang="en-US" sz="2800"/>
              <a:t> * </a:t>
            </a:r>
            <a:r>
              <a:rPr lang="en-US" altLang="zh-TW" sz="2800"/>
              <a:t>3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/>
              <a:t>[</a:t>
            </a:r>
            <a:r>
              <a:rPr lang="en-US" altLang="zh-TW" sz="2800">
                <a:solidFill>
                  <a:srgbClr val="FF0000"/>
                </a:solidFill>
              </a:rPr>
              <a:t>1, 2, </a:t>
            </a:r>
            <a:r>
              <a:rPr lang="en-US" altLang="zh-TW" sz="2800">
                <a:solidFill>
                  <a:srgbClr val="0070C0"/>
                </a:solidFill>
              </a:rPr>
              <a:t>1, 2, </a:t>
            </a:r>
            <a:r>
              <a:rPr lang="en-US" altLang="zh-TW" sz="2800">
                <a:solidFill>
                  <a:srgbClr val="FF0000"/>
                </a:solidFill>
              </a:rPr>
              <a:t>1, 2</a:t>
            </a:r>
            <a:r>
              <a:rPr lang="en-US" altLang="zh-TW" sz="2800"/>
              <a:t>]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lst = [0, 2, 4]</a:t>
            </a:r>
          </a:p>
          <a:p>
            <a:pPr marL="0" indent="0">
              <a:buNone/>
            </a:pPr>
            <a:r>
              <a:rPr lang="en-US" altLang="zh-TW" sz="2800"/>
              <a:t>lst *= 2</a:t>
            </a:r>
          </a:p>
          <a:p>
            <a:pPr marL="0" indent="0">
              <a:buNone/>
            </a:pPr>
            <a:r>
              <a:rPr lang="en-US" altLang="zh-TW" sz="2800"/>
              <a:t>lst </a:t>
            </a:r>
            <a:r>
              <a:rPr lang="zh-TW" altLang="en-US" sz="2800"/>
              <a:t>→ </a:t>
            </a:r>
            <a:r>
              <a:rPr lang="en-US" altLang="zh-TW" sz="2800"/>
              <a:t>[</a:t>
            </a:r>
            <a:r>
              <a:rPr lang="en-US" altLang="zh-TW" sz="2800">
                <a:solidFill>
                  <a:srgbClr val="0070C0"/>
                </a:solidFill>
              </a:rPr>
              <a:t>0, 2, 4, </a:t>
            </a:r>
            <a:r>
              <a:rPr lang="en-US" altLang="zh-TW" sz="2800">
                <a:solidFill>
                  <a:srgbClr val="FF0000"/>
                </a:solidFill>
              </a:rPr>
              <a:t>0, 2, 4</a:t>
            </a:r>
            <a:r>
              <a:rPr lang="en-US" altLang="zh-TW" sz="2800"/>
              <a:t>]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1515998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FD65C-1C9D-4B85-80C3-D81AE46D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串列長度 </a:t>
            </a:r>
            <a:r>
              <a:rPr lang="en-US" altLang="zh-TW"/>
              <a:t>len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C9785-9BEE-42EC-BC98-520CF6084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400"/>
              <a:t>len(list)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 </a:t>
            </a:r>
            <a:r>
              <a:rPr lang="en-US" altLang="zh-TW" sz="2400"/>
              <a:t>list </a:t>
            </a:r>
            <a:r>
              <a:rPr lang="zh-TW" altLang="en-US" sz="2400"/>
              <a:t>的長度（元素數量）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</a:t>
            </a:r>
            <a:r>
              <a:rPr lang="zh-TW" altLang="en-US" sz="2400"/>
              <a:t> </a:t>
            </a:r>
            <a:r>
              <a:rPr lang="en-US" altLang="zh-TW" sz="2400"/>
              <a:t>=</a:t>
            </a:r>
            <a:r>
              <a:rPr lang="zh-TW" altLang="en-US" sz="2400"/>
              <a:t> </a:t>
            </a:r>
            <a:r>
              <a:rPr lang="en-US" altLang="zh-TW" sz="2400"/>
              <a:t>[1, 1, 2, 3, 5, 8]</a:t>
            </a:r>
          </a:p>
          <a:p>
            <a:pPr marL="0" indent="0">
              <a:buNone/>
            </a:pPr>
            <a:r>
              <a:rPr lang="en-US" altLang="zh-TW" sz="2400"/>
              <a:t>l = len(lst) </a:t>
            </a:r>
            <a:r>
              <a:rPr lang="zh-TW" altLang="en-US" sz="2400"/>
              <a:t>→ </a:t>
            </a:r>
            <a:r>
              <a:rPr lang="en-US" altLang="zh-TW" sz="24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0919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A30B05-51EB-4B1A-B6DB-5B406B1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 → 一串字（元）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04E872-16C3-484E-9B84-6D01DF757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 = “Quan</a:t>
            </a:r>
            <a:r>
              <a:rPr lang="zh-TW" altLang="en-US" sz="2800"/>
              <a:t> </a:t>
            </a:r>
            <a:r>
              <a:rPr lang="en-US" altLang="zh-TW" sz="2800"/>
              <a:t>is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0</a:t>
            </a:r>
            <a:r>
              <a:rPr lang="en-US" altLang="zh-TW" sz="2800"/>
              <a:t>] </a:t>
            </a:r>
            <a:r>
              <a:rPr lang="zh-TW" altLang="en-US" sz="2800"/>
              <a:t>→</a:t>
            </a:r>
            <a:r>
              <a:rPr lang="en-US" altLang="zh-TW" sz="2800"/>
              <a:t> ‘Q’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 索引從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0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開始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s[1] </a:t>
            </a:r>
            <a:r>
              <a:rPr lang="zh-TW" altLang="en-US" sz="2800"/>
              <a:t>→</a:t>
            </a:r>
            <a:r>
              <a:rPr lang="en-US" altLang="zh-TW" sz="2800"/>
              <a:t> ‘u’</a:t>
            </a:r>
          </a:p>
          <a:p>
            <a:pPr marL="0" indent="0">
              <a:buNone/>
            </a:pPr>
            <a:r>
              <a:rPr lang="en-US" altLang="zh-TW" sz="2800"/>
              <a:t>s[2] </a:t>
            </a:r>
            <a:r>
              <a:rPr lang="zh-TW" altLang="en-US" sz="2800"/>
              <a:t>→</a:t>
            </a:r>
            <a:r>
              <a:rPr lang="en-US" altLang="zh-TW" sz="2800"/>
              <a:t> ‘a’</a:t>
            </a:r>
          </a:p>
          <a:p>
            <a:pPr marL="0" indent="0">
              <a:buNone/>
            </a:pPr>
            <a:r>
              <a:rPr lang="en-US" altLang="zh-TW" sz="2800"/>
              <a:t>s[3] </a:t>
            </a:r>
            <a:r>
              <a:rPr lang="zh-TW" altLang="en-US" sz="2800"/>
              <a:t>→</a:t>
            </a:r>
            <a:r>
              <a:rPr lang="en-US" altLang="zh-TW" sz="2800"/>
              <a:t> ‘n’</a:t>
            </a:r>
          </a:p>
          <a:p>
            <a:pPr marL="0" indent="0">
              <a:buNone/>
            </a:pPr>
            <a:r>
              <a:rPr lang="en-US" altLang="zh-TW" sz="2800"/>
              <a:t>s[4] </a:t>
            </a:r>
            <a:r>
              <a:rPr lang="zh-TW" altLang="en-US" sz="2800"/>
              <a:t>→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rgbClr val="FF0000"/>
                </a:solidFill>
              </a:rPr>
              <a:t>‘ ’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空白也是字元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......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441551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FD65C-1C9D-4B85-80C3-D81AE46D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擴增 </a:t>
            </a:r>
            <a:r>
              <a:rPr lang="en-US" altLang="zh-TW"/>
              <a:t>append v.s. extend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C9785-9BEE-42EC-BC98-520CF6084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92639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lst.append(any)</a:t>
            </a:r>
            <a:r>
              <a:rPr lang="zh-TW" altLang="en-US" sz="2400"/>
              <a:t> → 將 </a:t>
            </a:r>
            <a:r>
              <a:rPr lang="en-US" altLang="zh-TW" sz="2400"/>
              <a:t>lst </a:t>
            </a:r>
            <a:r>
              <a:rPr lang="zh-TW" altLang="en-US" sz="2400"/>
              <a:t>新增一個元素的空間並置於最後</a:t>
            </a: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lst.extend(container) </a:t>
            </a:r>
            <a:r>
              <a:rPr lang="zh-TW" altLang="en-US" sz="2400"/>
              <a:t>→ 將容器內的元素展開放到 </a:t>
            </a:r>
            <a:r>
              <a:rPr lang="en-US" altLang="zh-TW" sz="2400"/>
              <a:t>lst </a:t>
            </a:r>
            <a:r>
              <a:rPr lang="zh-TW" altLang="en-US" sz="2400"/>
              <a:t>後面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[0, 1, 2]</a:t>
            </a:r>
          </a:p>
          <a:p>
            <a:pPr marL="0" indent="0">
              <a:buNone/>
            </a:pPr>
            <a:r>
              <a:rPr lang="en-US" altLang="zh-TW" sz="2400"/>
              <a:t>lst.append(</a:t>
            </a:r>
            <a:r>
              <a:rPr lang="en-US" altLang="zh-TW" sz="2400">
                <a:solidFill>
                  <a:srgbClr val="FF0000"/>
                </a:solidFill>
              </a:rPr>
              <a:t>3</a:t>
            </a:r>
            <a:r>
              <a:rPr lang="en-US" altLang="zh-TW" sz="2400"/>
              <a:t>)</a:t>
            </a:r>
            <a:r>
              <a:rPr lang="zh-TW" altLang="en-US" sz="2400"/>
              <a:t> </a:t>
            </a:r>
            <a:r>
              <a:rPr lang="en-US" altLang="zh-TW" sz="2400"/>
              <a:t># lst </a:t>
            </a:r>
            <a:r>
              <a:rPr lang="zh-TW" altLang="en-US" sz="2400"/>
              <a:t>→ </a:t>
            </a:r>
            <a:r>
              <a:rPr lang="en-US" altLang="zh-TW" sz="2400"/>
              <a:t>[0, 1, 2, </a:t>
            </a:r>
            <a:r>
              <a:rPr lang="en-US" altLang="zh-TW" sz="2400">
                <a:solidFill>
                  <a:srgbClr val="FF0000"/>
                </a:solidFill>
              </a:rPr>
              <a:t>3</a:t>
            </a:r>
            <a:r>
              <a:rPr lang="en-US" altLang="zh-TW" sz="2400"/>
              <a:t>]</a:t>
            </a:r>
          </a:p>
          <a:p>
            <a:pPr marL="0" indent="0">
              <a:buNone/>
            </a:pPr>
            <a:r>
              <a:rPr lang="en-US" altLang="zh-TW" sz="2400"/>
              <a:t>lst.extend(3) </a:t>
            </a:r>
            <a:r>
              <a:rPr lang="zh-TW" altLang="en-US" sz="2400"/>
              <a:t>→ </a:t>
            </a:r>
            <a:r>
              <a:rPr lang="en-US" altLang="zh-TW" sz="2400"/>
              <a:t>Error </a:t>
            </a:r>
            <a:r>
              <a:rPr lang="en-US" altLang="zh-TW" sz="2400">
                <a:solidFill>
                  <a:schemeClr val="bg1">
                    <a:lumMod val="65000"/>
                  </a:schemeClr>
                </a:solidFill>
              </a:rPr>
              <a:t># 3 </a:t>
            </a:r>
            <a:r>
              <a:rPr lang="zh-TW" altLang="en-US" sz="2400">
                <a:solidFill>
                  <a:schemeClr val="bg1">
                    <a:lumMod val="65000"/>
                  </a:schemeClr>
                </a:solidFill>
              </a:rPr>
              <a:t>不是容器（非可迭代物件）</a:t>
            </a:r>
            <a:endParaRPr lang="en-US" altLang="zh-TW" sz="24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78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FD65C-1C9D-4B85-80C3-D81AE46D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擴增 </a:t>
            </a:r>
            <a:r>
              <a:rPr lang="en-US" altLang="zh-TW"/>
              <a:t>append v.s. extend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C9785-9BEE-42EC-BC98-520CF6084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92639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lst.append(any)</a:t>
            </a:r>
            <a:r>
              <a:rPr lang="zh-TW" altLang="en-US" sz="2400"/>
              <a:t> → 將 </a:t>
            </a:r>
            <a:r>
              <a:rPr lang="en-US" altLang="zh-TW" sz="2400"/>
              <a:t>lst </a:t>
            </a:r>
            <a:r>
              <a:rPr lang="zh-TW" altLang="en-US" sz="2400"/>
              <a:t>新增一個元素的空間並置 </a:t>
            </a:r>
            <a:r>
              <a:rPr lang="en-US" altLang="zh-TW" sz="2400"/>
              <a:t>any </a:t>
            </a:r>
            <a:r>
              <a:rPr lang="zh-TW" altLang="en-US" sz="2400"/>
              <a:t>於最後</a:t>
            </a: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lst.extend(container) </a:t>
            </a:r>
            <a:r>
              <a:rPr lang="zh-TW" altLang="en-US" sz="2400"/>
              <a:t>→ 將容器內的元素展開放到 </a:t>
            </a:r>
            <a:r>
              <a:rPr lang="en-US" altLang="zh-TW" sz="2400"/>
              <a:t>lst </a:t>
            </a:r>
            <a:r>
              <a:rPr lang="zh-TW" altLang="en-US" sz="2400"/>
              <a:t>後面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[0, 1, 2]</a:t>
            </a:r>
          </a:p>
          <a:p>
            <a:pPr marL="0" indent="0">
              <a:buNone/>
            </a:pPr>
            <a:r>
              <a:rPr lang="en-US" altLang="zh-TW" sz="2400"/>
              <a:t>lst.append(</a:t>
            </a:r>
            <a:r>
              <a:rPr lang="en-US" altLang="zh-TW" sz="2400">
                <a:solidFill>
                  <a:srgbClr val="FF0000"/>
                </a:solidFill>
              </a:rPr>
              <a:t>[3, 4]</a:t>
            </a:r>
            <a:r>
              <a:rPr lang="en-US" altLang="zh-TW" sz="2400"/>
              <a:t>)</a:t>
            </a:r>
            <a:r>
              <a:rPr lang="zh-TW" altLang="en-US" sz="2400"/>
              <a:t> </a:t>
            </a:r>
            <a:r>
              <a:rPr lang="en-US" altLang="zh-TW" sz="2400"/>
              <a:t>#</a:t>
            </a:r>
            <a:r>
              <a:rPr lang="zh-TW" altLang="en-US" sz="2400"/>
              <a:t> </a:t>
            </a:r>
            <a:r>
              <a:rPr lang="en-US" altLang="zh-TW" sz="2400"/>
              <a:t>lst </a:t>
            </a:r>
            <a:r>
              <a:rPr lang="zh-TW" altLang="en-US" sz="2400"/>
              <a:t>→ </a:t>
            </a:r>
            <a:r>
              <a:rPr lang="en-US" altLang="zh-TW" sz="2400"/>
              <a:t>[0, 1, 2, </a:t>
            </a:r>
            <a:r>
              <a:rPr lang="en-US" altLang="zh-TW" sz="2400">
                <a:solidFill>
                  <a:srgbClr val="FF0000"/>
                </a:solidFill>
              </a:rPr>
              <a:t>[3, 4]</a:t>
            </a:r>
            <a:r>
              <a:rPr lang="en-US" altLang="zh-TW" sz="2400"/>
              <a:t>]</a:t>
            </a:r>
          </a:p>
          <a:p>
            <a:pPr marL="0" indent="0">
              <a:buNone/>
            </a:pPr>
            <a:r>
              <a:rPr lang="en-US" altLang="zh-TW" sz="2400"/>
              <a:t>lst.extend([</a:t>
            </a:r>
            <a:r>
              <a:rPr lang="en-US" altLang="zh-TW" sz="2400">
                <a:solidFill>
                  <a:srgbClr val="FF0000"/>
                </a:solidFill>
              </a:rPr>
              <a:t>3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FF0000"/>
                </a:solidFill>
              </a:rPr>
              <a:t>4</a:t>
            </a:r>
            <a:r>
              <a:rPr lang="en-US" altLang="zh-TW" sz="2400"/>
              <a:t>]) # lst </a:t>
            </a:r>
            <a:r>
              <a:rPr lang="zh-TW" altLang="en-US" sz="2400"/>
              <a:t>→ </a:t>
            </a:r>
            <a:r>
              <a:rPr lang="en-US" altLang="zh-TW" sz="2400"/>
              <a:t>[0, 1, 2, </a:t>
            </a:r>
            <a:r>
              <a:rPr lang="en-US" altLang="zh-TW" sz="2400">
                <a:solidFill>
                  <a:srgbClr val="FF0000"/>
                </a:solidFill>
              </a:rPr>
              <a:t>3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FF0000"/>
                </a:solidFill>
              </a:rPr>
              <a:t>4</a:t>
            </a:r>
            <a:r>
              <a:rPr lang="en-US" altLang="zh-TW" sz="240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09102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269D6-FA10-4F83-8D8D-A11B04A9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排序 </a:t>
            </a:r>
            <a:r>
              <a:rPr lang="en-US" altLang="zh-TW"/>
              <a:t>sort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0231C4-AFE6-499F-874B-C7F6DB7FB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lst.sort() </a:t>
            </a:r>
            <a:r>
              <a:rPr lang="zh-TW" altLang="en-US" sz="2400"/>
              <a:t>→ 由小到大排列，</a:t>
            </a:r>
            <a:r>
              <a:rPr lang="zh-TW" altLang="en-US" sz="2400">
                <a:solidFill>
                  <a:srgbClr val="FF0000"/>
                </a:solidFill>
              </a:rPr>
              <a:t>所有元素間都必須能比大小</a:t>
            </a:r>
            <a:endParaRPr lang="en-US" altLang="zh-TW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/>
              <a:t>lst.sort(reverse=True) </a:t>
            </a:r>
            <a:r>
              <a:rPr lang="zh-TW" altLang="en-US" sz="2400"/>
              <a:t>→ 由大到小排列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[3, 1, 4, 2, 5]</a:t>
            </a:r>
          </a:p>
          <a:p>
            <a:pPr marL="0" indent="0">
              <a:buNone/>
            </a:pPr>
            <a:r>
              <a:rPr lang="en-US" altLang="zh-TW" sz="2400"/>
              <a:t>lst.sort() # lst </a:t>
            </a:r>
            <a:r>
              <a:rPr lang="zh-TW" altLang="en-US" sz="2400"/>
              <a:t>→ </a:t>
            </a:r>
            <a:r>
              <a:rPr lang="en-US" altLang="zh-TW" sz="2400"/>
              <a:t>[1, 2, 3, 4, 5]</a:t>
            </a:r>
          </a:p>
          <a:p>
            <a:pPr marL="0" indent="0">
              <a:buNone/>
            </a:pPr>
            <a:r>
              <a:rPr lang="en-US" altLang="zh-TW" sz="2400"/>
              <a:t>lst.sort(reverse = True) # lst </a:t>
            </a:r>
            <a:r>
              <a:rPr lang="zh-TW" altLang="en-US" sz="2400"/>
              <a:t>→ </a:t>
            </a:r>
            <a:r>
              <a:rPr lang="en-US" altLang="zh-TW" sz="2400"/>
              <a:t>[5, 4, 3, 2, 1]</a:t>
            </a:r>
          </a:p>
        </p:txBody>
      </p:sp>
    </p:spTree>
    <p:extLst>
      <p:ext uri="{BB962C8B-B14F-4D97-AF65-F5344CB8AC3E}">
        <p14:creationId xmlns:p14="http://schemas.microsoft.com/office/powerpoint/2010/main" val="3275125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269D6-FA10-4F83-8D8D-A11B04A9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排序 </a:t>
            </a:r>
            <a:r>
              <a:rPr lang="en-US" altLang="zh-TW"/>
              <a:t>sort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0231C4-AFE6-499F-874B-C7F6DB7FB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lst.sort() </a:t>
            </a:r>
            <a:r>
              <a:rPr lang="zh-TW" altLang="en-US" sz="2400"/>
              <a:t>→ 由小到大排列，</a:t>
            </a:r>
            <a:r>
              <a:rPr lang="zh-TW" altLang="en-US" sz="2400">
                <a:solidFill>
                  <a:srgbClr val="FF0000"/>
                </a:solidFill>
              </a:rPr>
              <a:t>所有元素間都必須能比大小</a:t>
            </a:r>
            <a:endParaRPr lang="en-US" altLang="zh-TW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/>
              <a:t>lst.sort(reverse=True) </a:t>
            </a:r>
            <a:r>
              <a:rPr lang="zh-TW" altLang="en-US" sz="2400"/>
              <a:t>→ 由大到小排列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[3, 1, 4, 2, </a:t>
            </a:r>
            <a:r>
              <a:rPr lang="en-US" altLang="zh-TW" sz="2400">
                <a:solidFill>
                  <a:srgbClr val="FF0000"/>
                </a:solidFill>
              </a:rPr>
              <a:t>“5”</a:t>
            </a:r>
            <a:r>
              <a:rPr lang="en-US" altLang="zh-TW" sz="2400"/>
              <a:t>]</a:t>
            </a:r>
          </a:p>
          <a:p>
            <a:pPr marL="0" indent="0">
              <a:buNone/>
            </a:pPr>
            <a:r>
              <a:rPr lang="en-US" altLang="zh-TW" sz="2400"/>
              <a:t>lst.sort() </a:t>
            </a:r>
            <a:r>
              <a:rPr lang="zh-TW" altLang="en-US" sz="2400"/>
              <a:t>→ </a:t>
            </a:r>
            <a:r>
              <a:rPr lang="en-US" altLang="zh-TW" sz="240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804673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8AEB4-CBAD-4AC3-BCC6-CDF5736D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反轉 </a:t>
            </a:r>
            <a:r>
              <a:rPr lang="en-US" altLang="zh-TW"/>
              <a:t>reverse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EBC56D-02E2-4D14-BBF6-2745DE009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z="2400"/>
              <a:t>lst.reverse() </a:t>
            </a:r>
            <a:r>
              <a:rPr lang="zh-TW" altLang="en-US" sz="2400"/>
              <a:t>→ 將 </a:t>
            </a:r>
            <a:r>
              <a:rPr lang="en-US" altLang="zh-TW" sz="2400"/>
              <a:t>lst </a:t>
            </a:r>
            <a:r>
              <a:rPr lang="zh-TW" altLang="en-US" sz="2400"/>
              <a:t>的元素反轉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[“a”, True, [0, 1]]</a:t>
            </a:r>
          </a:p>
          <a:p>
            <a:pPr marL="0" indent="0">
              <a:buNone/>
            </a:pPr>
            <a:r>
              <a:rPr lang="en-US" altLang="zh-TW" sz="2400"/>
              <a:t>lst.reverse()</a:t>
            </a:r>
          </a:p>
          <a:p>
            <a:pPr marL="0" indent="0">
              <a:buNone/>
            </a:pPr>
            <a:r>
              <a:rPr lang="en-US" altLang="zh-TW" sz="2400"/>
              <a:t>lst </a:t>
            </a:r>
            <a:r>
              <a:rPr lang="zh-TW" altLang="en-US" sz="2400"/>
              <a:t>→ </a:t>
            </a:r>
            <a:r>
              <a:rPr lang="en-US" altLang="zh-TW" sz="2400"/>
              <a:t>[[0, 1], True, “a”]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1143315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8AEB4-CBAD-4AC3-BCC6-CDF5736D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插入 </a:t>
            </a:r>
            <a:r>
              <a:rPr lang="en-US" altLang="zh-TW"/>
              <a:t>insert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EBC56D-02E2-4D14-BBF6-2745DE009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z="2400"/>
              <a:t>lst.insert(index, any) </a:t>
            </a:r>
            <a:r>
              <a:rPr lang="zh-TW" altLang="en-US" sz="2400"/>
              <a:t>→ 插入 </a:t>
            </a:r>
            <a:r>
              <a:rPr lang="en-US" altLang="zh-TW" sz="2400"/>
              <a:t>any </a:t>
            </a:r>
            <a:r>
              <a:rPr lang="zh-TW" altLang="en-US" sz="2400"/>
              <a:t>到 </a:t>
            </a:r>
            <a:r>
              <a:rPr lang="en-US" altLang="zh-TW" sz="2400"/>
              <a:t>index </a:t>
            </a:r>
            <a:r>
              <a:rPr lang="zh-TW" altLang="en-US" sz="2400"/>
              <a:t>之前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[‘A’, ‘B’, </a:t>
            </a:r>
            <a:r>
              <a:rPr lang="en-US" altLang="zh-TW" sz="2400">
                <a:solidFill>
                  <a:srgbClr val="0070C0"/>
                </a:solidFill>
              </a:rPr>
              <a:t>‘C’</a:t>
            </a:r>
            <a:r>
              <a:rPr lang="en-US" altLang="zh-TW" sz="2400"/>
              <a:t>, ‘D’]</a:t>
            </a:r>
          </a:p>
          <a:p>
            <a:pPr marL="0" indent="0">
              <a:buNone/>
            </a:pPr>
            <a:r>
              <a:rPr lang="en-US" altLang="zh-TW" sz="2400"/>
              <a:t>lst.insert(2, </a:t>
            </a:r>
            <a:r>
              <a:rPr lang="en-US" altLang="zh-TW" sz="2400">
                <a:solidFill>
                  <a:srgbClr val="FF0000"/>
                </a:solidFill>
              </a:rPr>
              <a:t>‘X’</a:t>
            </a:r>
            <a:r>
              <a:rPr lang="en-US" altLang="zh-TW" sz="2400"/>
              <a:t>)</a:t>
            </a:r>
          </a:p>
          <a:p>
            <a:pPr marL="0" indent="0">
              <a:buNone/>
            </a:pPr>
            <a:r>
              <a:rPr lang="en-US" altLang="zh-TW" sz="2400"/>
              <a:t>lst </a:t>
            </a:r>
            <a:r>
              <a:rPr lang="zh-TW" altLang="en-US" sz="2400"/>
              <a:t>→ </a:t>
            </a:r>
            <a:r>
              <a:rPr lang="en-US" altLang="zh-TW" sz="2400"/>
              <a:t>[‘A’, ‘B’, </a:t>
            </a:r>
            <a:r>
              <a:rPr lang="en-US" altLang="zh-TW" sz="2400">
                <a:solidFill>
                  <a:srgbClr val="FF0000"/>
                </a:solidFill>
              </a:rPr>
              <a:t>‘X’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0070C0"/>
                </a:solidFill>
              </a:rPr>
              <a:t>‘C’</a:t>
            </a:r>
            <a:r>
              <a:rPr lang="en-US" altLang="zh-TW" sz="2400"/>
              <a:t>, ‘D’]</a:t>
            </a:r>
          </a:p>
        </p:txBody>
      </p:sp>
    </p:spTree>
    <p:extLst>
      <p:ext uri="{BB962C8B-B14F-4D97-AF65-F5344CB8AC3E}">
        <p14:creationId xmlns:p14="http://schemas.microsoft.com/office/powerpoint/2010/main" val="2310598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03158-B04D-4D32-8B78-F70D5BA6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取值並刪除 </a:t>
            </a:r>
            <a:r>
              <a:rPr lang="en-US" altLang="zh-TW"/>
              <a:t>pop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85DC28-0745-4016-AECF-9B3F3F643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lst.pop(index)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 </a:t>
            </a:r>
            <a:r>
              <a:rPr lang="en-US" altLang="zh-TW" sz="2400"/>
              <a:t>lst[index] </a:t>
            </a:r>
            <a:r>
              <a:rPr lang="zh-TW" altLang="en-US" sz="2400"/>
              <a:t>並將其刪除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[‘A’, ‘B’, </a:t>
            </a:r>
            <a:r>
              <a:rPr lang="en-US" altLang="zh-TW" sz="2400">
                <a:solidFill>
                  <a:srgbClr val="FF0000"/>
                </a:solidFill>
              </a:rPr>
              <a:t>‘C’</a:t>
            </a:r>
            <a:r>
              <a:rPr lang="en-US" altLang="zh-TW" sz="2400"/>
              <a:t>, ‘D’]</a:t>
            </a:r>
          </a:p>
          <a:p>
            <a:pPr marL="0" indent="0">
              <a:buNone/>
            </a:pPr>
            <a:r>
              <a:rPr lang="en-US" altLang="zh-TW" sz="2400"/>
              <a:t>s = lst.pop(2)</a:t>
            </a:r>
          </a:p>
          <a:p>
            <a:pPr marL="0" indent="0">
              <a:buNone/>
            </a:pPr>
            <a:r>
              <a:rPr lang="en-US" altLang="zh-TW" sz="2400"/>
              <a:t>s </a:t>
            </a:r>
            <a:r>
              <a:rPr lang="zh-TW" altLang="en-US" sz="2400"/>
              <a:t>→ </a:t>
            </a:r>
            <a:r>
              <a:rPr lang="en-US" altLang="zh-TW" sz="2400">
                <a:solidFill>
                  <a:srgbClr val="FF0000"/>
                </a:solidFill>
              </a:rPr>
              <a:t>‘C’</a:t>
            </a:r>
          </a:p>
          <a:p>
            <a:pPr marL="0" indent="0">
              <a:buNone/>
            </a:pPr>
            <a:r>
              <a:rPr lang="en-US" altLang="zh-TW" sz="2400"/>
              <a:t>lst</a:t>
            </a:r>
            <a:r>
              <a:rPr lang="zh-TW" altLang="en-US" sz="2400"/>
              <a:t> → </a:t>
            </a:r>
            <a:r>
              <a:rPr lang="en-US" altLang="zh-TW" sz="2400"/>
              <a:t>[‘A’,</a:t>
            </a:r>
            <a:r>
              <a:rPr lang="zh-TW" altLang="en-US" sz="2400"/>
              <a:t> </a:t>
            </a:r>
            <a:r>
              <a:rPr lang="en-US" altLang="zh-TW" sz="2400"/>
              <a:t>‘B’, ‘D’]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6434307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166935-A246-4823-9799-71DAAF76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數量 </a:t>
            </a:r>
            <a:r>
              <a:rPr lang="en-US" altLang="zh-TW"/>
              <a:t>count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E19237-B733-4595-B2FB-7B85AC65C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z="2400"/>
              <a:t>lst.count(item)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 </a:t>
            </a:r>
            <a:r>
              <a:rPr lang="en-US" altLang="zh-TW" sz="2400"/>
              <a:t>lst </a:t>
            </a:r>
            <a:r>
              <a:rPr lang="zh-TW" altLang="en-US" sz="2400"/>
              <a:t>中 </a:t>
            </a:r>
            <a:r>
              <a:rPr lang="en-US" altLang="zh-TW" sz="2400"/>
              <a:t>item</a:t>
            </a:r>
            <a:r>
              <a:rPr lang="zh-TW" altLang="en-US" sz="2400"/>
              <a:t> 的數量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</a:t>
            </a:r>
            <a:r>
              <a:rPr lang="en-US" altLang="zh-TW" sz="2400">
                <a:solidFill>
                  <a:srgbClr val="FF0000"/>
                </a:solidFill>
              </a:rPr>
              <a:t>1</a:t>
            </a:r>
            <a:r>
              <a:rPr lang="en-US" altLang="zh-TW" sz="2400"/>
              <a:t>, 2, </a:t>
            </a:r>
            <a:r>
              <a:rPr lang="en-US" altLang="zh-TW" sz="2400">
                <a:solidFill>
                  <a:srgbClr val="FF0000"/>
                </a:solidFill>
              </a:rPr>
              <a:t>1</a:t>
            </a:r>
            <a:r>
              <a:rPr lang="en-US" altLang="zh-TW" sz="2400"/>
              <a:t>, 5, 6, 3]</a:t>
            </a:r>
          </a:p>
          <a:p>
            <a:pPr marL="0" indent="0">
              <a:buNone/>
            </a:pPr>
            <a:r>
              <a:rPr lang="en-US" altLang="zh-TW" sz="2400"/>
              <a:t>lst.count(</a:t>
            </a:r>
            <a:r>
              <a:rPr lang="en-US" altLang="zh-TW" sz="2400">
                <a:solidFill>
                  <a:srgbClr val="FF0000"/>
                </a:solidFill>
              </a:rPr>
              <a:t>1</a:t>
            </a:r>
            <a:r>
              <a:rPr lang="en-US" altLang="zh-TW" sz="2400"/>
              <a:t>) </a:t>
            </a:r>
            <a:r>
              <a:rPr lang="zh-TW" altLang="en-US" sz="2400"/>
              <a:t>→ </a:t>
            </a:r>
            <a:r>
              <a:rPr lang="en-US" altLang="zh-TW" sz="2400"/>
              <a:t>2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979539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D0B30B-F9F1-411C-8B97-58C8979B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 </a:t>
            </a:r>
            <a:r>
              <a:rPr lang="zh-TW" altLang="en-US" sz="4000"/>
              <a:t>與</a:t>
            </a:r>
            <a:r>
              <a:rPr lang="zh-TW" altLang="en-US"/>
              <a:t> 串列 </a:t>
            </a:r>
            <a:r>
              <a:rPr lang="zh-TW" altLang="en-US" sz="4400"/>
              <a:t>的交互操作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01EB94-FBB1-4339-81A8-CA44614DE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9256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A56DC8-1CC0-466B-8BE2-A746A6C9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字串分割 </a:t>
            </a:r>
            <a:r>
              <a:rPr lang="en-US" altLang="zh-TW"/>
              <a:t>split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C5B161-079B-43B4-A5F5-973E88853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s.split(str) </a:t>
            </a:r>
            <a:r>
              <a:rPr lang="zh-TW" altLang="en-US" sz="2400"/>
              <a:t>→ 以 </a:t>
            </a:r>
            <a:r>
              <a:rPr lang="en-US" altLang="zh-TW" sz="2400"/>
              <a:t>str </a:t>
            </a:r>
            <a:r>
              <a:rPr lang="zh-TW" altLang="en-US" sz="2400"/>
              <a:t>為分割點，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分割後的串列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“chiisai no wa kawaii”</a:t>
            </a:r>
          </a:p>
          <a:p>
            <a:pPr marL="0" indent="0">
              <a:buNone/>
            </a:pPr>
            <a:r>
              <a:rPr lang="en-US" altLang="zh-TW" sz="2400"/>
              <a:t>lst = s.split(“ ”)</a:t>
            </a:r>
          </a:p>
          <a:p>
            <a:pPr marL="0" indent="0">
              <a:buNone/>
            </a:pPr>
            <a:r>
              <a:rPr lang="en-US" altLang="zh-TW" sz="2400"/>
              <a:t>lst </a:t>
            </a:r>
            <a:r>
              <a:rPr lang="zh-TW" altLang="en-US" sz="2400"/>
              <a:t>→ </a:t>
            </a:r>
            <a:r>
              <a:rPr lang="en-US" altLang="zh-TW" sz="2400"/>
              <a:t>[“chiisai”, “no”, “wa”, “kawaii”]</a:t>
            </a:r>
          </a:p>
        </p:txBody>
      </p:sp>
    </p:spTree>
    <p:extLst>
      <p:ext uri="{BB962C8B-B14F-4D97-AF65-F5344CB8AC3E}">
        <p14:creationId xmlns:p14="http://schemas.microsoft.com/office/powerpoint/2010/main" val="360595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2C79-41E3-4758-97D6-89069D7C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ASCII</a:t>
            </a:r>
            <a:r>
              <a:rPr lang="zh-TW" altLang="en-US"/>
              <a:t> 編碼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2B9BF7-AA94-4ABD-9D05-AC9BA05E9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799"/>
            <a:ext cx="9106846" cy="438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481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A56DC8-1CC0-466B-8BE2-A746A6C9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字串分割 </a:t>
            </a:r>
            <a:r>
              <a:rPr lang="en-US" altLang="zh-TW"/>
              <a:t>split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C5B161-079B-43B4-A5F5-973E88853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s.split(str) </a:t>
            </a:r>
            <a:r>
              <a:rPr lang="zh-TW" altLang="en-US" sz="2400"/>
              <a:t>→ 以 </a:t>
            </a:r>
            <a:r>
              <a:rPr lang="en-US" altLang="zh-TW" sz="2400"/>
              <a:t>str </a:t>
            </a:r>
            <a:r>
              <a:rPr lang="zh-TW" altLang="en-US" sz="2400"/>
              <a:t>為分割點，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分割後的串列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“ch</a:t>
            </a:r>
            <a:r>
              <a:rPr lang="en-US" altLang="zh-TW" sz="2400">
                <a:solidFill>
                  <a:srgbClr val="FF0000"/>
                </a:solidFill>
              </a:rPr>
              <a:t>ii</a:t>
            </a:r>
            <a:r>
              <a:rPr lang="en-US" altLang="zh-TW" sz="2400"/>
              <a:t>sa</a:t>
            </a:r>
            <a:r>
              <a:rPr lang="en-US" altLang="zh-TW" sz="2400">
                <a:solidFill>
                  <a:srgbClr val="FF0000"/>
                </a:solidFill>
              </a:rPr>
              <a:t>i</a:t>
            </a:r>
            <a:r>
              <a:rPr lang="en-US" altLang="zh-TW" sz="2400"/>
              <a:t> no wa kawa</a:t>
            </a:r>
            <a:r>
              <a:rPr lang="en-US" altLang="zh-TW" sz="2400">
                <a:solidFill>
                  <a:srgbClr val="FF0000"/>
                </a:solidFill>
              </a:rPr>
              <a:t>ii</a:t>
            </a:r>
            <a:r>
              <a:rPr lang="en-US" altLang="zh-TW" sz="2400"/>
              <a:t>”</a:t>
            </a:r>
          </a:p>
          <a:p>
            <a:pPr marL="0" indent="0">
              <a:buNone/>
            </a:pPr>
            <a:r>
              <a:rPr lang="en-US" altLang="zh-TW" sz="2400"/>
              <a:t>lst = s.split(“</a:t>
            </a:r>
            <a:r>
              <a:rPr lang="en-US" altLang="zh-TW" sz="2400">
                <a:solidFill>
                  <a:srgbClr val="FF0000"/>
                </a:solidFill>
              </a:rPr>
              <a:t>i</a:t>
            </a:r>
            <a:r>
              <a:rPr lang="en-US" altLang="zh-TW" sz="2400"/>
              <a:t>”)</a:t>
            </a:r>
          </a:p>
          <a:p>
            <a:pPr marL="0" indent="0">
              <a:buNone/>
            </a:pPr>
            <a:r>
              <a:rPr lang="en-US" altLang="zh-TW" sz="2400"/>
              <a:t>lst </a:t>
            </a:r>
            <a:r>
              <a:rPr lang="zh-TW" altLang="en-US" sz="2400"/>
              <a:t>→ </a:t>
            </a:r>
            <a:r>
              <a:rPr lang="en-US" altLang="zh-TW" sz="2400"/>
              <a:t>[“ch”, </a:t>
            </a:r>
            <a:r>
              <a:rPr lang="en-US" altLang="zh-TW" sz="2400">
                <a:solidFill>
                  <a:srgbClr val="FF0000"/>
                </a:solidFill>
              </a:rPr>
              <a:t>“”</a:t>
            </a:r>
            <a:r>
              <a:rPr lang="en-US" altLang="zh-TW" sz="2400"/>
              <a:t>, “sa”, “ no wa kawa”, </a:t>
            </a:r>
            <a:r>
              <a:rPr lang="en-US" altLang="zh-TW" sz="2400">
                <a:solidFill>
                  <a:srgbClr val="FF0000"/>
                </a:solidFill>
              </a:rPr>
              <a:t>“”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FF0000"/>
                </a:solidFill>
              </a:rPr>
              <a:t>“”</a:t>
            </a:r>
            <a:r>
              <a:rPr lang="en-US" altLang="zh-TW" sz="2400"/>
              <a:t>]</a:t>
            </a:r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AF07535C-ACBC-4BF2-AA5D-174D6B8B37ED}"/>
              </a:ext>
            </a:extLst>
          </p:cNvPr>
          <p:cNvSpPr/>
          <p:nvPr/>
        </p:nvSpPr>
        <p:spPr>
          <a:xfrm>
            <a:off x="2649008" y="3302794"/>
            <a:ext cx="110067" cy="211931"/>
          </a:xfrm>
          <a:prstGeom prst="downArrow">
            <a:avLst>
              <a:gd name="adj1" fmla="val 2836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EB508828-5439-4F1D-AF66-CB7B87B1C0CA}"/>
              </a:ext>
            </a:extLst>
          </p:cNvPr>
          <p:cNvSpPr/>
          <p:nvPr/>
        </p:nvSpPr>
        <p:spPr>
          <a:xfrm>
            <a:off x="5354108" y="3302794"/>
            <a:ext cx="110067" cy="211931"/>
          </a:xfrm>
          <a:prstGeom prst="downArrow">
            <a:avLst>
              <a:gd name="adj1" fmla="val 2836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69924081-9F78-4600-970B-19AD694E0DFD}"/>
              </a:ext>
            </a:extLst>
          </p:cNvPr>
          <p:cNvSpPr/>
          <p:nvPr/>
        </p:nvSpPr>
        <p:spPr>
          <a:xfrm>
            <a:off x="5504518" y="3302794"/>
            <a:ext cx="110067" cy="211931"/>
          </a:xfrm>
          <a:prstGeom prst="downArrow">
            <a:avLst>
              <a:gd name="adj1" fmla="val 2836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368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7EB95-61CB-40E0-8B32-1D19A902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但串列轉字串</a:t>
            </a:r>
            <a:r>
              <a:rPr lang="en-US" altLang="zh-TW"/>
              <a:t>...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6DBF58-0D63-4291-BDB7-FA5074B08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str([“1”, “2”, “3”])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FF0000"/>
                </a:solidFill>
              </a:rPr>
              <a:t>‘</a:t>
            </a:r>
            <a:r>
              <a:rPr lang="en-US" altLang="zh-TW" sz="2800"/>
              <a:t>[“1”, “2”, “3”]</a:t>
            </a:r>
            <a:r>
              <a:rPr lang="en-US" altLang="zh-TW" sz="2800">
                <a:solidFill>
                  <a:srgbClr val="FF0000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1648771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C6FC6-DD99-4198-ABE7-0B3BAB09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字串插入串列</a:t>
            </a:r>
            <a:r>
              <a:rPr lang="en-US" altLang="zh-TW"/>
              <a:t> join</a:t>
            </a:r>
            <a:r>
              <a:rPr lang="zh-TW" altLang="en-US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4BCF92-13CE-42E6-BBB6-48BF1CA45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92639" cy="4351337"/>
          </a:xfrm>
        </p:spPr>
        <p:txBody>
          <a:bodyPr/>
          <a:lstStyle/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z="2400"/>
              <a:t>str.join(list)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字串，每個</a:t>
            </a:r>
            <a:r>
              <a:rPr lang="en-US" altLang="zh-TW" sz="2400"/>
              <a:t> list </a:t>
            </a:r>
            <a:r>
              <a:rPr lang="zh-TW" altLang="en-US" sz="2400"/>
              <a:t>的元素間插入 </a:t>
            </a:r>
            <a:r>
              <a:rPr lang="en-US" altLang="zh-TW" sz="2400"/>
              <a:t>str</a:t>
            </a:r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“</a:t>
            </a:r>
            <a:r>
              <a:rPr lang="en-US" altLang="zh-TW" sz="2400">
                <a:solidFill>
                  <a:srgbClr val="FF0000"/>
                </a:solidFill>
              </a:rPr>
              <a:t>+</a:t>
            </a:r>
            <a:r>
              <a:rPr lang="en-US" altLang="zh-TW" sz="2400"/>
              <a:t>”.join([1, 2, 3]) </a:t>
            </a:r>
            <a:r>
              <a:rPr lang="zh-TW" altLang="en-US" sz="2400"/>
              <a:t> → </a:t>
            </a:r>
            <a:r>
              <a:rPr lang="en-US" altLang="zh-TW" sz="2400"/>
              <a:t>“1</a:t>
            </a:r>
            <a:r>
              <a:rPr lang="en-US" altLang="zh-TW" sz="2400">
                <a:solidFill>
                  <a:srgbClr val="FF0000"/>
                </a:solidFill>
              </a:rPr>
              <a:t>+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FF0000"/>
                </a:solidFill>
              </a:rPr>
              <a:t>+</a:t>
            </a:r>
            <a:r>
              <a:rPr lang="en-US" altLang="zh-TW" sz="2400"/>
              <a:t>3”</a:t>
            </a:r>
          </a:p>
          <a:p>
            <a:pPr marL="0" indent="0">
              <a:buNone/>
            </a:pPr>
            <a:r>
              <a:rPr lang="en-US" altLang="zh-TW" sz="2400"/>
              <a:t>“</a:t>
            </a:r>
            <a:r>
              <a:rPr lang="en-US" altLang="zh-TW" sz="2400">
                <a:solidFill>
                  <a:srgbClr val="FF0000"/>
                </a:solidFill>
              </a:rPr>
              <a:t>##</a:t>
            </a:r>
            <a:r>
              <a:rPr lang="en-US" altLang="zh-TW" sz="2400"/>
              <a:t>”.join([1, 2, 3]) </a:t>
            </a:r>
            <a:r>
              <a:rPr lang="zh-TW" altLang="en-US" sz="2400"/>
              <a:t>→ </a:t>
            </a:r>
            <a:r>
              <a:rPr lang="en-US" altLang="zh-TW" sz="2400"/>
              <a:t>“1</a:t>
            </a:r>
            <a:r>
              <a:rPr lang="en-US" altLang="zh-TW" sz="2400">
                <a:solidFill>
                  <a:srgbClr val="FF0000"/>
                </a:solidFill>
              </a:rPr>
              <a:t>##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FF0000"/>
                </a:solidFill>
              </a:rPr>
              <a:t>##</a:t>
            </a:r>
            <a:r>
              <a:rPr lang="en-US" altLang="zh-TW" sz="2400"/>
              <a:t>3”</a:t>
            </a:r>
          </a:p>
          <a:p>
            <a:pPr marL="0" indent="0">
              <a:buNone/>
            </a:pPr>
            <a:r>
              <a:rPr lang="en-US" altLang="zh-TW" sz="2400"/>
              <a:t>“”.join([1, 2, 3]) </a:t>
            </a:r>
            <a:r>
              <a:rPr lang="zh-TW" altLang="en-US" sz="2400"/>
              <a:t>  → </a:t>
            </a:r>
            <a:r>
              <a:rPr lang="en-US" altLang="zh-TW" sz="2400"/>
              <a:t>“123”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27704855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F711BD-BEDB-4622-AEA6-B091DB9D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迭帶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BB5162-743A-40DA-BFB8-2C0E38EE7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5621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element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container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statements...</a:t>
            </a:r>
          </a:p>
          <a:p>
            <a:pPr marL="0" indent="0">
              <a:buNone/>
            </a:pP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	statements...</a:t>
            </a:r>
          </a:p>
          <a:p>
            <a:pPr marL="0" indent="0">
              <a:buNone/>
            </a:pP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	...</a:t>
            </a:r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E458BE98-232C-49A4-A26B-06C3B92B05D1}"/>
              </a:ext>
            </a:extLst>
          </p:cNvPr>
          <p:cNvSpPr/>
          <p:nvPr/>
        </p:nvSpPr>
        <p:spPr>
          <a:xfrm rot="19385951">
            <a:off x="5615473" y="3031065"/>
            <a:ext cx="414867" cy="508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ACE168C-B420-48FC-A9FD-B38AB63BF18E}"/>
              </a:ext>
            </a:extLst>
          </p:cNvPr>
          <p:cNvSpPr txBox="1"/>
          <p:nvPr/>
        </p:nvSpPr>
        <p:spPr>
          <a:xfrm>
            <a:off x="5504517" y="3680466"/>
            <a:ext cx="3233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/>
              <a:t>可為 </a:t>
            </a:r>
            <a:r>
              <a:rPr lang="en-US" altLang="zh-TW" sz="2800"/>
              <a:t>list </a:t>
            </a:r>
            <a:r>
              <a:rPr lang="zh-TW" altLang="en-US" sz="2800"/>
              <a:t>或 </a:t>
            </a:r>
            <a:r>
              <a:rPr lang="en-US" altLang="zh-TW" sz="2800"/>
              <a:t>str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5958416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7EB95-61CB-40E0-8B32-1D19A902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但串列轉字串</a:t>
            </a:r>
            <a:r>
              <a:rPr lang="en-US" altLang="zh-TW"/>
              <a:t>...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6DBF58-0D63-4291-BDB7-FA5074B08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str([“1”, “2”, “3”])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FF0000"/>
                </a:solidFill>
              </a:rPr>
              <a:t>‘</a:t>
            </a:r>
            <a:r>
              <a:rPr lang="en-US" altLang="zh-TW" sz="2800"/>
              <a:t>[“1”, “2”, “3”]</a:t>
            </a:r>
            <a:r>
              <a:rPr lang="en-US" altLang="zh-TW" sz="2800">
                <a:solidFill>
                  <a:srgbClr val="FF0000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27421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2C79-41E3-4758-97D6-89069D7C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ASCII</a:t>
            </a:r>
            <a:r>
              <a:rPr lang="zh-TW" altLang="en-US"/>
              <a:t> 編碼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7F71C4-F59A-4CE7-8052-010B6BE55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/>
              <a:t>ord() </a:t>
            </a:r>
            <a:r>
              <a:rPr lang="zh-TW" altLang="en-US" sz="3200"/>
              <a:t>→ 回傳一個字（字元）的編碼</a:t>
            </a:r>
            <a:endParaRPr lang="en-US" altLang="zh-TW" sz="3200"/>
          </a:p>
          <a:p>
            <a:pPr marL="0" indent="0">
              <a:buNone/>
            </a:pPr>
            <a:r>
              <a:rPr lang="en-US" altLang="zh-TW" sz="3200"/>
              <a:t>chr() </a:t>
            </a:r>
            <a:r>
              <a:rPr lang="zh-TW" altLang="en-US" sz="3200"/>
              <a:t>→ 回傳編碼對應到的字（字元）</a:t>
            </a:r>
            <a:endParaRPr lang="en-US" altLang="zh-TW" sz="3200"/>
          </a:p>
          <a:p>
            <a:pPr marL="0" indent="0">
              <a:buNone/>
            </a:pPr>
            <a:endParaRPr lang="en-US" altLang="zh-TW" sz="3200"/>
          </a:p>
          <a:p>
            <a:pPr marL="0" indent="0">
              <a:buNone/>
            </a:pPr>
            <a:r>
              <a:rPr lang="en-US" altLang="zh-TW" sz="3200"/>
              <a:t>ord(‘A’) </a:t>
            </a:r>
            <a:r>
              <a:rPr lang="zh-TW" altLang="en-US" sz="3200"/>
              <a:t> → </a:t>
            </a:r>
            <a:r>
              <a:rPr lang="en-US" altLang="zh-TW" sz="3200"/>
              <a:t>65</a:t>
            </a:r>
          </a:p>
          <a:p>
            <a:pPr marL="0" indent="0">
              <a:buNone/>
            </a:pPr>
            <a:r>
              <a:rPr lang="en-US" altLang="zh-TW" sz="3200"/>
              <a:t>ord(‘\n’)</a:t>
            </a:r>
            <a:r>
              <a:rPr lang="zh-TW" altLang="en-US" sz="3200"/>
              <a:t> → </a:t>
            </a:r>
            <a:r>
              <a:rPr lang="en-US" altLang="zh-TW" sz="3200"/>
              <a:t>10</a:t>
            </a:r>
          </a:p>
          <a:p>
            <a:pPr marL="0" indent="0">
              <a:buNone/>
            </a:pPr>
            <a:r>
              <a:rPr lang="en-US" altLang="zh-TW" sz="3200"/>
              <a:t>chr(48)   </a:t>
            </a:r>
            <a:r>
              <a:rPr lang="zh-TW" altLang="en-US" sz="3200"/>
              <a:t>→ </a:t>
            </a:r>
            <a:r>
              <a:rPr lang="en-US" altLang="zh-TW" sz="3200"/>
              <a:t>“0”</a:t>
            </a:r>
            <a:endParaRPr lang="zh-TW" altLang="en-US" sz="3200"/>
          </a:p>
        </p:txBody>
      </p:sp>
    </p:spTree>
    <p:extLst>
      <p:ext uri="{BB962C8B-B14F-4D97-AF65-F5344CB8AC3E}">
        <p14:creationId xmlns:p14="http://schemas.microsoft.com/office/powerpoint/2010/main" val="330810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F8282-4D8D-4F1E-BBA0-1E37C643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跳脫字元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4FCC17-22AF-437A-9C8C-0FD8A7E7E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\</a:t>
            </a:r>
            <a:r>
              <a:rPr lang="en-US" altLang="zh-TW" sz="2800">
                <a:solidFill>
                  <a:srgbClr val="FF0000"/>
                </a:solidFill>
              </a:rPr>
              <a:t>\</a:t>
            </a:r>
            <a:r>
              <a:rPr lang="zh-TW" altLang="en-US" sz="2800"/>
              <a:t> → 反斜線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\</a:t>
            </a:r>
            <a:r>
              <a:rPr lang="en-US" altLang="zh-TW" sz="2800">
                <a:solidFill>
                  <a:srgbClr val="FF0000"/>
                </a:solidFill>
              </a:rPr>
              <a:t>’</a:t>
            </a:r>
            <a:r>
              <a:rPr lang="zh-TW" altLang="en-US" sz="2800"/>
              <a:t> → 單引號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\</a:t>
            </a:r>
            <a:r>
              <a:rPr lang="en-US" altLang="zh-TW" sz="2800">
                <a:solidFill>
                  <a:srgbClr val="FF0000"/>
                </a:solidFill>
              </a:rPr>
              <a:t>”</a:t>
            </a:r>
            <a:r>
              <a:rPr lang="en-US" altLang="zh-TW" sz="2800"/>
              <a:t> </a:t>
            </a:r>
            <a:r>
              <a:rPr lang="zh-TW" altLang="en-US" sz="2800"/>
              <a:t>→ 雙引號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\</a:t>
            </a:r>
            <a:r>
              <a:rPr lang="en-US" altLang="zh-TW" sz="2800">
                <a:solidFill>
                  <a:srgbClr val="FF0000"/>
                </a:solidFill>
              </a:rPr>
              <a:t>t</a:t>
            </a:r>
            <a:r>
              <a:rPr lang="en-US" altLang="zh-TW" sz="2800"/>
              <a:t> </a:t>
            </a:r>
            <a:r>
              <a:rPr lang="zh-TW" altLang="en-US" sz="2800"/>
              <a:t>→ 定位符（</a:t>
            </a:r>
            <a:r>
              <a:rPr lang="en-US" altLang="zh-TW" sz="2800"/>
              <a:t>Tab </a:t>
            </a:r>
            <a:r>
              <a:rPr lang="zh-TW" altLang="en-US" sz="2800"/>
              <a:t>鍵）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\</a:t>
            </a:r>
            <a:r>
              <a:rPr lang="en-US" altLang="zh-TW" sz="2800">
                <a:solidFill>
                  <a:srgbClr val="FF0000"/>
                </a:solidFill>
              </a:rPr>
              <a:t>n</a:t>
            </a:r>
            <a:r>
              <a:rPr lang="en-US" altLang="zh-TW" sz="2800"/>
              <a:t> </a:t>
            </a:r>
            <a:r>
              <a:rPr lang="zh-TW" altLang="en-US" sz="2800"/>
              <a:t>→ 換行符</a:t>
            </a:r>
            <a:endParaRPr lang="en-US" altLang="zh-TW" sz="2800"/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“\t</a:t>
            </a:r>
            <a:r>
              <a:rPr lang="en-US" altLang="zh-TW" sz="2800">
                <a:solidFill>
                  <a:srgbClr val="FF0000"/>
                </a:solidFill>
              </a:rPr>
              <a:t>\n</a:t>
            </a:r>
            <a:r>
              <a:rPr lang="en-US" altLang="zh-TW" sz="2800"/>
              <a:t>”[1] </a:t>
            </a:r>
            <a:r>
              <a:rPr lang="zh-TW" altLang="en-US" sz="2800"/>
              <a:t>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\n</a:t>
            </a:r>
            <a:r>
              <a:rPr lang="en-US" altLang="zh-TW" sz="2800"/>
              <a:t>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反斜線與後面的共成一個字元</a:t>
            </a:r>
          </a:p>
        </p:txBody>
      </p:sp>
    </p:spTree>
    <p:extLst>
      <p:ext uri="{BB962C8B-B14F-4D97-AF65-F5344CB8AC3E}">
        <p14:creationId xmlns:p14="http://schemas.microsoft.com/office/powerpoint/2010/main" val="401469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6: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s</a:t>
            </a:r>
            <a:r>
              <a:rPr lang="zh-TW" altLang="en-US" sz="2800">
                <a:solidFill>
                  <a:srgbClr val="FF0000"/>
                </a:solidFill>
              </a:rPr>
              <a:t> </a:t>
            </a:r>
            <a:r>
              <a:rPr lang="en-US" altLang="zh-TW" sz="2800">
                <a:solidFill>
                  <a:srgbClr val="FF0000"/>
                </a:solidFill>
              </a:rPr>
              <a:t>handsome!</a:t>
            </a:r>
            <a:r>
              <a:rPr lang="en-US" altLang="zh-TW" sz="2800"/>
              <a:t>”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660451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8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16</a:t>
                      </a:r>
                      <a:endParaRPr lang="zh-TW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789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:9</a:t>
            </a:r>
            <a:r>
              <a:rPr lang="en-US" altLang="zh-TW" sz="2800"/>
              <a:t>]</a:t>
            </a:r>
            <a:r>
              <a:rPr lang="zh-TW" altLang="en-US" sz="2800"/>
              <a:t> 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Quan is h</a:t>
            </a:r>
            <a:r>
              <a:rPr lang="en-US" altLang="zh-TW" sz="2800"/>
              <a:t>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72082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8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16</a:t>
                      </a:r>
                      <a:endParaRPr lang="zh-TW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14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s[:9]</a:t>
            </a:r>
            <a:r>
              <a:rPr lang="zh-TW" altLang="en-US" sz="2800"/>
              <a:t> → </a:t>
            </a:r>
            <a:r>
              <a:rPr lang="en-US" altLang="zh-TW" sz="2800"/>
              <a:t>“Quan is h”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?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handsome</a:t>
            </a:r>
            <a:r>
              <a:rPr lang="en-US" altLang="zh-TW" sz="2800"/>
              <a:t>”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94310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8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16</a:t>
                      </a:r>
                      <a:endParaRPr lang="zh-TW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832606"/>
      </p:ext>
    </p:extLst>
  </p:cSld>
  <p:clrMapOvr>
    <a:masterClrMapping/>
  </p:clrMapOvr>
</p:sld>
</file>

<file path=ppt/theme/theme1.xml><?xml version="1.0" encoding="utf-8"?>
<a:theme xmlns:a="http://schemas.openxmlformats.org/drawingml/2006/main" name="視圖">
  <a:themeElements>
    <a:clrScheme name="視圖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自訂 4">
      <a:majorFont>
        <a:latin typeface="源流明體 SB"/>
        <a:ea typeface="源流明體 SB"/>
        <a:cs typeface=""/>
      </a:majorFont>
      <a:minorFont>
        <a:latin typeface="Consolas"/>
        <a:ea typeface="源流明體 SB"/>
        <a:cs typeface=""/>
      </a:minorFont>
    </a:fontScheme>
    <a:fmtScheme name="視圖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視圖</Template>
  <TotalTime>1382</TotalTime>
  <Words>2154</Words>
  <Application>Microsoft Office PowerPoint</Application>
  <PresentationFormat>寬螢幕</PresentationFormat>
  <Paragraphs>521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0" baseType="lpstr">
      <vt:lpstr>Wingdings 2</vt:lpstr>
      <vt:lpstr>源流明體 SB</vt:lpstr>
      <vt:lpstr>Arial</vt:lpstr>
      <vt:lpstr>Consolas</vt:lpstr>
      <vt:lpstr>視圖</vt:lpstr>
      <vt:lpstr>Class 4 字串、串列、迭代</vt:lpstr>
      <vt:lpstr>字串 String</vt:lpstr>
      <vt:lpstr>字串 → 一串字（元）</vt:lpstr>
      <vt:lpstr>補充：ASCII 編碼</vt:lpstr>
      <vt:lpstr>補充：ASCII 編碼</vt:lpstr>
      <vt:lpstr>跳脫字元</vt:lpstr>
      <vt:lpstr>字串切片</vt:lpstr>
      <vt:lpstr>字串切片</vt:lpstr>
      <vt:lpstr>字串切片</vt:lpstr>
      <vt:lpstr>字串切片</vt:lpstr>
      <vt:lpstr>字串切片</vt:lpstr>
      <vt:lpstr>字串切片</vt:lpstr>
      <vt:lpstr>字串切片</vt:lpstr>
      <vt:lpstr>字串切片</vt:lpstr>
      <vt:lpstr>注意</vt:lpstr>
      <vt:lpstr>字串長度 len</vt:lpstr>
      <vt:lpstr>搜尋 find, rfind</vt:lpstr>
      <vt:lpstr>去頭去尾 strip</vt:lpstr>
      <vt:lpstr>取代 replace</vt:lpstr>
      <vt:lpstr>數量 count</vt:lpstr>
      <vt:lpstr>串列 List</vt:lpstr>
      <vt:lpstr>一串資料（不限型態）</vt:lpstr>
      <vt:lpstr>字串轉串列</vt:lpstr>
      <vt:lpstr>但串列轉字串...</vt:lpstr>
      <vt:lpstr>串列取值與切片：與字串相同</vt:lpstr>
      <vt:lpstr>串列元素可變更</vt:lpstr>
      <vt:lpstr>串列加法：與字串相同</vt:lpstr>
      <vt:lpstr>串列乘法：與字串相同</vt:lpstr>
      <vt:lpstr>串列長度 len</vt:lpstr>
      <vt:lpstr>擴增 append v.s. extend</vt:lpstr>
      <vt:lpstr>擴增 append v.s. extend</vt:lpstr>
      <vt:lpstr>排序 sort</vt:lpstr>
      <vt:lpstr>排序 sort</vt:lpstr>
      <vt:lpstr>反轉 reverse</vt:lpstr>
      <vt:lpstr>插入 insert</vt:lpstr>
      <vt:lpstr>取值並刪除 pop</vt:lpstr>
      <vt:lpstr>數量 count</vt:lpstr>
      <vt:lpstr>字串 與 串列 的交互操作</vt:lpstr>
      <vt:lpstr>字串分割 split</vt:lpstr>
      <vt:lpstr>字串分割 split</vt:lpstr>
      <vt:lpstr>但串列轉字串...</vt:lpstr>
      <vt:lpstr>字串插入串列 join </vt:lpstr>
      <vt:lpstr>for 迭帶</vt:lpstr>
      <vt:lpstr>for 基本語法</vt:lpstr>
      <vt:lpstr>但串列轉字串...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4 字串、串列、迭代</dc:title>
  <dc:creator>an920107</dc:creator>
  <cp:lastModifiedBy>an920107</cp:lastModifiedBy>
  <cp:revision>61</cp:revision>
  <dcterms:created xsi:type="dcterms:W3CDTF">2022-10-02T16:11:21Z</dcterms:created>
  <dcterms:modified xsi:type="dcterms:W3CDTF">2022-10-04T06:55:27Z</dcterms:modified>
</cp:coreProperties>
</file>