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70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8" r:id="rId16"/>
    <p:sldId id="272" r:id="rId17"/>
    <p:sldId id="273" r:id="rId18"/>
    <p:sldId id="274" r:id="rId19"/>
    <p:sldId id="275" r:id="rId20"/>
    <p:sldId id="276" r:id="rId21"/>
    <p:sldId id="318" r:id="rId22"/>
    <p:sldId id="319" r:id="rId23"/>
    <p:sldId id="320" r:id="rId24"/>
    <p:sldId id="321" r:id="rId25"/>
    <p:sldId id="322" r:id="rId26"/>
    <p:sldId id="280" r:id="rId27"/>
    <p:sldId id="279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323" r:id="rId40"/>
    <p:sldId id="292" r:id="rId41"/>
    <p:sldId id="293" r:id="rId42"/>
    <p:sldId id="294" r:id="rId43"/>
    <p:sldId id="295" r:id="rId44"/>
    <p:sldId id="308" r:id="rId45"/>
    <p:sldId id="297" r:id="rId46"/>
    <p:sldId id="296" r:id="rId47"/>
    <p:sldId id="298" r:id="rId48"/>
    <p:sldId id="300" r:id="rId49"/>
    <p:sldId id="299" r:id="rId50"/>
    <p:sldId id="302" r:id="rId51"/>
    <p:sldId id="301" r:id="rId52"/>
    <p:sldId id="305" r:id="rId53"/>
    <p:sldId id="310" r:id="rId54"/>
    <p:sldId id="311" r:id="rId55"/>
    <p:sldId id="312" r:id="rId56"/>
    <p:sldId id="313" r:id="rId57"/>
    <p:sldId id="314" r:id="rId58"/>
    <p:sldId id="307" r:id="rId59"/>
    <p:sldId id="315" r:id="rId60"/>
    <p:sldId id="316" r:id="rId61"/>
    <p:sldId id="317" r:id="rId62"/>
    <p:sldId id="306" r:id="rId63"/>
    <p:sldId id="309" r:id="rId64"/>
  </p:sldIdLst>
  <p:sldSz cx="12192000" cy="6858000"/>
  <p:notesSz cx="6858000" cy="9144000"/>
  <p:embeddedFontLst>
    <p:embeddedFont>
      <p:font typeface="Consolas" panose="020B0609020204030204" pitchFamily="49" charset="0"/>
      <p:regular r:id="rId65"/>
      <p:bold r:id="rId66"/>
      <p:italic r:id="rId67"/>
      <p:boldItalic r:id="rId68"/>
    </p:embeddedFont>
    <p:embeddedFont>
      <p:font typeface="Wingdings 2" panose="05020102010507070707" pitchFamily="18" charset="2"/>
      <p:regular r:id="rId69"/>
    </p:embeddedFont>
    <p:embeddedFont>
      <p:font typeface="源流明體 SB" panose="02020600000000000000" pitchFamily="18" charset="-120"/>
      <p:bold r:id="rId7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5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82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5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2.fntdata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5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1.fntdata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BBD40F8-868B-42D9-86AD-BC59E6FB5EF5}" type="datetimeFigureOut">
              <a:rPr lang="zh-TW" altLang="en-US" smtClean="0"/>
              <a:t>2022/10/19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DE1DEF2-5D0F-4C64-BDE6-2722BE90A05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289927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40F8-868B-42D9-86AD-BC59E6FB5EF5}" type="datetimeFigureOut">
              <a:rPr lang="zh-TW" altLang="en-US" smtClean="0"/>
              <a:t>2022/10/19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DEF2-5D0F-4C64-BDE6-2722BE90A0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7612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40F8-868B-42D9-86AD-BC59E6FB5EF5}" type="datetimeFigureOut">
              <a:rPr lang="zh-TW" altLang="en-US" smtClean="0"/>
              <a:t>2022/10/19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DEF2-5D0F-4C64-BDE6-2722BE90A0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1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40F8-868B-42D9-86AD-BC59E6FB5EF5}" type="datetimeFigureOut">
              <a:rPr lang="zh-TW" altLang="en-US" smtClean="0"/>
              <a:t>2022/10/19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DEF2-5D0F-4C64-BDE6-2722BE90A0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1846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40F8-868B-42D9-86AD-BC59E6FB5EF5}" type="datetimeFigureOut">
              <a:rPr lang="zh-TW" altLang="en-US" smtClean="0"/>
              <a:t>2022/10/19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DEF2-5D0F-4C64-BDE6-2722BE90A05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21588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40F8-868B-42D9-86AD-BC59E6FB5EF5}" type="datetimeFigureOut">
              <a:rPr lang="zh-TW" altLang="en-US" smtClean="0"/>
              <a:t>2022/10/19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DEF2-5D0F-4C64-BDE6-2722BE90A0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8113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40F8-868B-42D9-86AD-BC59E6FB5EF5}" type="datetimeFigureOut">
              <a:rPr lang="zh-TW" altLang="en-US" smtClean="0"/>
              <a:t>2022/10/19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DEF2-5D0F-4C64-BDE6-2722BE90A0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0580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40F8-868B-42D9-86AD-BC59E6FB5EF5}" type="datetimeFigureOut">
              <a:rPr lang="zh-TW" altLang="en-US" smtClean="0"/>
              <a:t>2022/10/19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DEF2-5D0F-4C64-BDE6-2722BE90A0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2884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40F8-868B-42D9-86AD-BC59E6FB5EF5}" type="datetimeFigureOut">
              <a:rPr lang="zh-TW" altLang="en-US" smtClean="0"/>
              <a:t>2022/10/19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DEF2-5D0F-4C64-BDE6-2722BE90A0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2957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40F8-868B-42D9-86AD-BC59E6FB5EF5}" type="datetimeFigureOut">
              <a:rPr lang="zh-TW" altLang="en-US" smtClean="0"/>
              <a:t>2022/10/19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DEF2-5D0F-4C64-BDE6-2722BE90A0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2555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40F8-868B-42D9-86AD-BC59E6FB5EF5}" type="datetimeFigureOut">
              <a:rPr lang="zh-TW" altLang="en-US" smtClean="0"/>
              <a:t>2022/10/19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DEF2-5D0F-4C64-BDE6-2722BE90A0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3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BBD40F8-868B-42D9-86AD-BC59E6FB5EF5}" type="datetimeFigureOut">
              <a:rPr lang="zh-TW" altLang="en-US" smtClean="0"/>
              <a:t>2022/10/19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DE1DEF2-5D0F-4C64-BDE6-2722BE90A0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0385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D13363-6BD1-4665-9160-CE9C96754E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6600"/>
              <a:t>Class 4</a:t>
            </a:r>
            <a:br>
              <a:rPr lang="en-US" altLang="zh-TW" sz="6600"/>
            </a:br>
            <a:r>
              <a:rPr lang="zh-TW" altLang="en-US" sz="6600"/>
              <a:t>字串、串列、迭代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B61C065-1265-4031-BB87-DEB94308D1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/>
              <a:t>游宗穎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8598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2806C9-CD24-42B8-B8CB-3296E0268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字串切片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59F4E4-1D8A-43BE-BC45-2F5EC8AC1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/>
              <a:t>s[6:] </a:t>
            </a:r>
            <a:r>
              <a:rPr lang="zh-TW" altLang="en-US" sz="2800"/>
              <a:t>→ </a:t>
            </a:r>
            <a:r>
              <a:rPr lang="en-US" altLang="zh-TW" sz="2800"/>
              <a:t>“s</a:t>
            </a:r>
            <a:r>
              <a:rPr lang="zh-TW" altLang="en-US" sz="2800"/>
              <a:t> </a:t>
            </a:r>
            <a:r>
              <a:rPr lang="en-US" altLang="zh-TW" sz="2800"/>
              <a:t>handsome!”</a:t>
            </a:r>
          </a:p>
          <a:p>
            <a:pPr marL="0" indent="0">
              <a:buNone/>
            </a:pPr>
            <a:r>
              <a:rPr lang="en-US" altLang="zh-TW" sz="2800"/>
              <a:t>s[:9]</a:t>
            </a:r>
            <a:r>
              <a:rPr lang="zh-TW" altLang="en-US" sz="2800"/>
              <a:t> → </a:t>
            </a:r>
            <a:r>
              <a:rPr lang="en-US" altLang="zh-TW" sz="2800"/>
              <a:t>“Quan is h”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# </a:t>
            </a:r>
            <a:r>
              <a:rPr lang="zh-TW" altLang="en-US" sz="2800">
                <a:solidFill>
                  <a:schemeClr val="bg1">
                    <a:lumMod val="65000"/>
                  </a:schemeClr>
                </a:solidFill>
              </a:rPr>
              <a:t>取到第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n-1 </a:t>
            </a:r>
            <a:r>
              <a:rPr lang="zh-TW" altLang="en-US" sz="2800">
                <a:solidFill>
                  <a:schemeClr val="bg1">
                    <a:lumMod val="65000"/>
                  </a:schemeClr>
                </a:solidFill>
              </a:rPr>
              <a:t>個</a:t>
            </a:r>
            <a:endParaRPr lang="en-US" altLang="zh-TW" sz="280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2800"/>
              <a:t>s[</a:t>
            </a:r>
            <a:r>
              <a:rPr lang="en-US" altLang="zh-TW" sz="2800">
                <a:solidFill>
                  <a:srgbClr val="FF0000"/>
                </a:solidFill>
              </a:rPr>
              <a:t>8:16</a:t>
            </a:r>
            <a:r>
              <a:rPr lang="en-US" altLang="zh-TW" sz="2800"/>
              <a:t>] </a:t>
            </a:r>
            <a:r>
              <a:rPr lang="zh-TW" altLang="en-US" sz="2800"/>
              <a:t>→ </a:t>
            </a:r>
            <a:r>
              <a:rPr lang="en-US" altLang="zh-TW" sz="2800"/>
              <a:t>“</a:t>
            </a:r>
            <a:r>
              <a:rPr lang="en-US" altLang="zh-TW" sz="2800">
                <a:solidFill>
                  <a:srgbClr val="FF0000"/>
                </a:solidFill>
              </a:rPr>
              <a:t>handsome</a:t>
            </a:r>
            <a:r>
              <a:rPr lang="en-US" altLang="zh-TW" sz="2800"/>
              <a:t>”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BDC5F18-9A99-4833-92F9-13CD6D2AE6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895178"/>
              </p:ext>
            </p:extLst>
          </p:nvPr>
        </p:nvGraphicFramePr>
        <p:xfrm>
          <a:off x="2013035" y="5579099"/>
          <a:ext cx="8026057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2121">
                  <a:extLst>
                    <a:ext uri="{9D8B030D-6E8A-4147-A177-3AD203B41FA5}">
                      <a16:colId xmlns:a16="http://schemas.microsoft.com/office/drawing/2014/main" val="2247792114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2266830313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345659859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618052812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553129553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3197416432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2055069275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923692746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759834332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916480265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294975982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375028705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284840118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146948145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633129886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6631806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4152973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0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2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3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4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5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6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7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20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9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10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11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12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13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14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15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TW" altLang="en-US" sz="20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493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Q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u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a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n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i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s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h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a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n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d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s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o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m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e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!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4057889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7E001A39-DB59-4D15-B92C-5E6D60ACCFAA}"/>
              </a:ext>
            </a:extLst>
          </p:cNvPr>
          <p:cNvSpPr txBox="1"/>
          <p:nvPr/>
        </p:nvSpPr>
        <p:spPr>
          <a:xfrm>
            <a:off x="1261872" y="606320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s = 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8551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2806C9-CD24-42B8-B8CB-3296E0268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字串切片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59F4E4-1D8A-43BE-BC45-2F5EC8AC1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/>
              <a:t>s[6:] </a:t>
            </a:r>
            <a:r>
              <a:rPr lang="zh-TW" altLang="en-US" sz="2800"/>
              <a:t>→ </a:t>
            </a:r>
            <a:r>
              <a:rPr lang="en-US" altLang="zh-TW" sz="2800"/>
              <a:t>“s</a:t>
            </a:r>
            <a:r>
              <a:rPr lang="zh-TW" altLang="en-US" sz="2800"/>
              <a:t> </a:t>
            </a:r>
            <a:r>
              <a:rPr lang="en-US" altLang="zh-TW" sz="2800"/>
              <a:t>handsome!”</a:t>
            </a:r>
          </a:p>
          <a:p>
            <a:pPr marL="0" indent="0">
              <a:buNone/>
            </a:pPr>
            <a:r>
              <a:rPr lang="en-US" altLang="zh-TW" sz="2800"/>
              <a:t>s[:9]</a:t>
            </a:r>
            <a:r>
              <a:rPr lang="zh-TW" altLang="en-US" sz="2800"/>
              <a:t> → </a:t>
            </a:r>
            <a:r>
              <a:rPr lang="en-US" altLang="zh-TW" sz="2800"/>
              <a:t>“Quan is h”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# </a:t>
            </a:r>
            <a:r>
              <a:rPr lang="zh-TW" altLang="en-US" sz="2800">
                <a:solidFill>
                  <a:schemeClr val="bg1">
                    <a:lumMod val="65000"/>
                  </a:schemeClr>
                </a:solidFill>
              </a:rPr>
              <a:t>取到第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n-1 </a:t>
            </a:r>
            <a:r>
              <a:rPr lang="zh-TW" altLang="en-US" sz="2800">
                <a:solidFill>
                  <a:schemeClr val="bg1">
                    <a:lumMod val="65000"/>
                  </a:schemeClr>
                </a:solidFill>
              </a:rPr>
              <a:t>個</a:t>
            </a:r>
            <a:endParaRPr lang="en-US" altLang="zh-TW" sz="280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2800"/>
              <a:t>s[8:16] </a:t>
            </a:r>
            <a:r>
              <a:rPr lang="zh-TW" altLang="en-US" sz="2800"/>
              <a:t>→ </a:t>
            </a:r>
            <a:r>
              <a:rPr lang="en-US" altLang="zh-TW" sz="2800"/>
              <a:t>“handsome”</a:t>
            </a:r>
          </a:p>
          <a:p>
            <a:pPr marL="0" indent="0">
              <a:buNone/>
            </a:pPr>
            <a:r>
              <a:rPr lang="en-US" altLang="zh-TW" sz="2800"/>
              <a:t>s[</a:t>
            </a:r>
            <a:r>
              <a:rPr lang="en-US" altLang="zh-TW" sz="2800">
                <a:solidFill>
                  <a:srgbClr val="FF0000"/>
                </a:solidFill>
              </a:rPr>
              <a:t>-1</a:t>
            </a:r>
            <a:r>
              <a:rPr lang="en-US" altLang="zh-TW" sz="2800"/>
              <a:t>]</a:t>
            </a:r>
            <a:r>
              <a:rPr lang="zh-TW" altLang="en-US" sz="2800"/>
              <a:t> → </a:t>
            </a:r>
            <a:r>
              <a:rPr lang="en-US" altLang="zh-TW" sz="2800"/>
              <a:t>“</a:t>
            </a:r>
            <a:r>
              <a:rPr lang="en-US" altLang="zh-TW" sz="2800">
                <a:solidFill>
                  <a:srgbClr val="FF0000"/>
                </a:solidFill>
              </a:rPr>
              <a:t>!</a:t>
            </a:r>
            <a:r>
              <a:rPr lang="en-US" altLang="zh-TW" sz="2800"/>
              <a:t>”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BDC5F18-9A99-4833-92F9-13CD6D2AE6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349448"/>
              </p:ext>
            </p:extLst>
          </p:nvPr>
        </p:nvGraphicFramePr>
        <p:xfrm>
          <a:off x="2013035" y="5579099"/>
          <a:ext cx="8026057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2121">
                  <a:extLst>
                    <a:ext uri="{9D8B030D-6E8A-4147-A177-3AD203B41FA5}">
                      <a16:colId xmlns:a16="http://schemas.microsoft.com/office/drawing/2014/main" val="2247792114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2266830313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345659859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618052812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553129553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3197416432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2055069275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923692746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759834332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916480265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294975982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375028705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284840118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146948145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633129886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6631806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4152973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0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2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3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4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5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6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7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8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9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10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11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12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13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14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15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TW" altLang="en-US" sz="20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493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Q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u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a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n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i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s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h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a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n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d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s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o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m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e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!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057889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7E001A39-DB59-4D15-B92C-5E6D60ACCFAA}"/>
              </a:ext>
            </a:extLst>
          </p:cNvPr>
          <p:cNvSpPr txBox="1"/>
          <p:nvPr/>
        </p:nvSpPr>
        <p:spPr>
          <a:xfrm>
            <a:off x="1261872" y="606320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s = 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0906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2806C9-CD24-42B8-B8CB-3296E0268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字串切片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59F4E4-1D8A-43BE-BC45-2F5EC8AC1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/>
              <a:t>s[6:] </a:t>
            </a:r>
            <a:r>
              <a:rPr lang="zh-TW" altLang="en-US" sz="2800"/>
              <a:t>→ </a:t>
            </a:r>
            <a:r>
              <a:rPr lang="en-US" altLang="zh-TW" sz="2800"/>
              <a:t>“s</a:t>
            </a:r>
            <a:r>
              <a:rPr lang="zh-TW" altLang="en-US" sz="2800"/>
              <a:t> </a:t>
            </a:r>
            <a:r>
              <a:rPr lang="en-US" altLang="zh-TW" sz="2800"/>
              <a:t>handsome!”</a:t>
            </a:r>
          </a:p>
          <a:p>
            <a:pPr marL="0" indent="0">
              <a:buNone/>
            </a:pPr>
            <a:r>
              <a:rPr lang="en-US" altLang="zh-TW" sz="2800"/>
              <a:t>s[:9]</a:t>
            </a:r>
            <a:r>
              <a:rPr lang="zh-TW" altLang="en-US" sz="2800"/>
              <a:t> → </a:t>
            </a:r>
            <a:r>
              <a:rPr lang="en-US" altLang="zh-TW" sz="2800"/>
              <a:t>“Quan is h”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# </a:t>
            </a:r>
            <a:r>
              <a:rPr lang="zh-TW" altLang="en-US" sz="2800">
                <a:solidFill>
                  <a:schemeClr val="bg1">
                    <a:lumMod val="65000"/>
                  </a:schemeClr>
                </a:solidFill>
              </a:rPr>
              <a:t>取到第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n-1 </a:t>
            </a:r>
            <a:r>
              <a:rPr lang="zh-TW" altLang="en-US" sz="2800">
                <a:solidFill>
                  <a:schemeClr val="bg1">
                    <a:lumMod val="65000"/>
                  </a:schemeClr>
                </a:solidFill>
              </a:rPr>
              <a:t>個</a:t>
            </a:r>
            <a:endParaRPr lang="en-US" altLang="zh-TW" sz="280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2800"/>
              <a:t>s[8:16] </a:t>
            </a:r>
            <a:r>
              <a:rPr lang="zh-TW" altLang="en-US" sz="2800"/>
              <a:t>→ </a:t>
            </a:r>
            <a:r>
              <a:rPr lang="en-US" altLang="zh-TW" sz="2800"/>
              <a:t>“handsome”</a:t>
            </a:r>
          </a:p>
          <a:p>
            <a:pPr marL="0" indent="0">
              <a:buNone/>
            </a:pPr>
            <a:r>
              <a:rPr lang="en-US" altLang="zh-TW" sz="2800"/>
              <a:t>s[-1]</a:t>
            </a:r>
            <a:r>
              <a:rPr lang="zh-TW" altLang="en-US" sz="2800"/>
              <a:t> → </a:t>
            </a:r>
            <a:r>
              <a:rPr lang="en-US" altLang="zh-TW" sz="2800"/>
              <a:t>“!”</a:t>
            </a:r>
          </a:p>
          <a:p>
            <a:pPr marL="0" indent="0">
              <a:buNone/>
            </a:pPr>
            <a:r>
              <a:rPr lang="en-US" altLang="zh-TW" sz="2800"/>
              <a:t>s[</a:t>
            </a:r>
            <a:r>
              <a:rPr lang="en-US" altLang="zh-TW" sz="2800">
                <a:solidFill>
                  <a:srgbClr val="FF0000"/>
                </a:solidFill>
              </a:rPr>
              <a:t>8:-1</a:t>
            </a:r>
            <a:r>
              <a:rPr lang="en-US" altLang="zh-TW" sz="2800"/>
              <a:t>] </a:t>
            </a:r>
            <a:r>
              <a:rPr lang="zh-TW" altLang="en-US" sz="2800"/>
              <a:t>→ </a:t>
            </a:r>
            <a:r>
              <a:rPr lang="en-US" altLang="zh-TW" sz="2800">
                <a:solidFill>
                  <a:srgbClr val="FF0000"/>
                </a:solidFill>
              </a:rPr>
              <a:t>?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BDC5F18-9A99-4833-92F9-13CD6D2AE6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65475"/>
              </p:ext>
            </p:extLst>
          </p:nvPr>
        </p:nvGraphicFramePr>
        <p:xfrm>
          <a:off x="2013035" y="5579099"/>
          <a:ext cx="8026057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2121">
                  <a:extLst>
                    <a:ext uri="{9D8B030D-6E8A-4147-A177-3AD203B41FA5}">
                      <a16:colId xmlns:a16="http://schemas.microsoft.com/office/drawing/2014/main" val="2247792114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2266830313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345659859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618052812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553129553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3197416432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2055069275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923692746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759834332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916480265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294975982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375028705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284840118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146948145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633129886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6631806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4152973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0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2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3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4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5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6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7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20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9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10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11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12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13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14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15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TW" altLang="en-US" sz="20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493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Q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u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a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n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i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s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h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a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n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d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s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o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m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e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!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4057889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7E001A39-DB59-4D15-B92C-5E6D60ACCFAA}"/>
              </a:ext>
            </a:extLst>
          </p:cNvPr>
          <p:cNvSpPr txBox="1"/>
          <p:nvPr/>
        </p:nvSpPr>
        <p:spPr>
          <a:xfrm>
            <a:off x="1261872" y="606320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s = 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3741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2806C9-CD24-42B8-B8CB-3296E0268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字串切片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59F4E4-1D8A-43BE-BC45-2F5EC8AC1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/>
              <a:t>s[6:] </a:t>
            </a:r>
            <a:r>
              <a:rPr lang="zh-TW" altLang="en-US" sz="2800"/>
              <a:t>→ </a:t>
            </a:r>
            <a:r>
              <a:rPr lang="en-US" altLang="zh-TW" sz="2800"/>
              <a:t>“s</a:t>
            </a:r>
            <a:r>
              <a:rPr lang="zh-TW" altLang="en-US" sz="2800"/>
              <a:t> </a:t>
            </a:r>
            <a:r>
              <a:rPr lang="en-US" altLang="zh-TW" sz="2800"/>
              <a:t>handsome!”</a:t>
            </a:r>
          </a:p>
          <a:p>
            <a:pPr marL="0" indent="0">
              <a:buNone/>
            </a:pPr>
            <a:r>
              <a:rPr lang="en-US" altLang="zh-TW" sz="2800"/>
              <a:t>s[:9]</a:t>
            </a:r>
            <a:r>
              <a:rPr lang="zh-TW" altLang="en-US" sz="2800"/>
              <a:t> → </a:t>
            </a:r>
            <a:r>
              <a:rPr lang="en-US" altLang="zh-TW" sz="2800"/>
              <a:t>“Quan is h”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# </a:t>
            </a:r>
            <a:r>
              <a:rPr lang="zh-TW" altLang="en-US" sz="2800">
                <a:solidFill>
                  <a:schemeClr val="bg1">
                    <a:lumMod val="65000"/>
                  </a:schemeClr>
                </a:solidFill>
              </a:rPr>
              <a:t>取到第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n-1 </a:t>
            </a:r>
            <a:r>
              <a:rPr lang="zh-TW" altLang="en-US" sz="2800">
                <a:solidFill>
                  <a:schemeClr val="bg1">
                    <a:lumMod val="65000"/>
                  </a:schemeClr>
                </a:solidFill>
              </a:rPr>
              <a:t>個</a:t>
            </a:r>
            <a:endParaRPr lang="en-US" altLang="zh-TW" sz="280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2800"/>
              <a:t>s[8:16] </a:t>
            </a:r>
            <a:r>
              <a:rPr lang="zh-TW" altLang="en-US" sz="2800"/>
              <a:t>→ </a:t>
            </a:r>
            <a:r>
              <a:rPr lang="en-US" altLang="zh-TW" sz="2800"/>
              <a:t>“handsome”</a:t>
            </a:r>
          </a:p>
          <a:p>
            <a:pPr marL="0" indent="0">
              <a:buNone/>
            </a:pPr>
            <a:r>
              <a:rPr lang="en-US" altLang="zh-TW" sz="2800"/>
              <a:t>s[-1]</a:t>
            </a:r>
            <a:r>
              <a:rPr lang="zh-TW" altLang="en-US" sz="2800"/>
              <a:t> → </a:t>
            </a:r>
            <a:r>
              <a:rPr lang="en-US" altLang="zh-TW" sz="2800"/>
              <a:t>“!”</a:t>
            </a:r>
          </a:p>
          <a:p>
            <a:pPr marL="0" indent="0">
              <a:buNone/>
            </a:pPr>
            <a:r>
              <a:rPr lang="en-US" altLang="zh-TW" sz="2800"/>
              <a:t>s[</a:t>
            </a:r>
            <a:r>
              <a:rPr lang="en-US" altLang="zh-TW" sz="2800">
                <a:solidFill>
                  <a:srgbClr val="FF0000"/>
                </a:solidFill>
              </a:rPr>
              <a:t>8:-1</a:t>
            </a:r>
            <a:r>
              <a:rPr lang="en-US" altLang="zh-TW" sz="2800"/>
              <a:t>] </a:t>
            </a:r>
            <a:r>
              <a:rPr lang="zh-TW" altLang="en-US" sz="2800"/>
              <a:t>→ </a:t>
            </a:r>
            <a:r>
              <a:rPr lang="en-US" altLang="zh-TW" sz="2800"/>
              <a:t>“</a:t>
            </a:r>
            <a:r>
              <a:rPr lang="en-US" altLang="zh-TW" sz="2800">
                <a:solidFill>
                  <a:srgbClr val="FF0000"/>
                </a:solidFill>
              </a:rPr>
              <a:t>handsome</a:t>
            </a:r>
            <a:r>
              <a:rPr lang="en-US" altLang="zh-TW" sz="2800"/>
              <a:t>”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BDC5F18-9A99-4833-92F9-13CD6D2AE6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188426"/>
              </p:ext>
            </p:extLst>
          </p:nvPr>
        </p:nvGraphicFramePr>
        <p:xfrm>
          <a:off x="2013035" y="5579099"/>
          <a:ext cx="8026057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2121">
                  <a:extLst>
                    <a:ext uri="{9D8B030D-6E8A-4147-A177-3AD203B41FA5}">
                      <a16:colId xmlns:a16="http://schemas.microsoft.com/office/drawing/2014/main" val="2247792114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2266830313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345659859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618052812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553129553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3197416432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2055069275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923692746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759834332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916480265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294975982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375028705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284840118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146948145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633129886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6631806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4152973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0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2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3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4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5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6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7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20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9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10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11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12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13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14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15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TW" altLang="en-US" sz="20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493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Q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u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a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n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i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s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h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a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n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d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s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o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m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e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!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4057889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7E001A39-DB59-4D15-B92C-5E6D60ACCFAA}"/>
              </a:ext>
            </a:extLst>
          </p:cNvPr>
          <p:cNvSpPr txBox="1"/>
          <p:nvPr/>
        </p:nvSpPr>
        <p:spPr>
          <a:xfrm>
            <a:off x="1261872" y="606320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s = 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6592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2806C9-CD24-42B8-B8CB-3296E0268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字串切片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59F4E4-1D8A-43BE-BC45-2F5EC8AC1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/>
              <a:t>s[6:] </a:t>
            </a:r>
            <a:r>
              <a:rPr lang="zh-TW" altLang="en-US" sz="2800"/>
              <a:t>→ </a:t>
            </a:r>
            <a:r>
              <a:rPr lang="en-US" altLang="zh-TW" sz="2800"/>
              <a:t>“s</a:t>
            </a:r>
            <a:r>
              <a:rPr lang="zh-TW" altLang="en-US" sz="2800"/>
              <a:t> </a:t>
            </a:r>
            <a:r>
              <a:rPr lang="en-US" altLang="zh-TW" sz="2800"/>
              <a:t>handsome!”</a:t>
            </a:r>
          </a:p>
          <a:p>
            <a:pPr marL="0" indent="0">
              <a:buNone/>
            </a:pPr>
            <a:r>
              <a:rPr lang="en-US" altLang="zh-TW" sz="2800"/>
              <a:t>s[:9]</a:t>
            </a:r>
            <a:r>
              <a:rPr lang="zh-TW" altLang="en-US" sz="2800"/>
              <a:t> → </a:t>
            </a:r>
            <a:r>
              <a:rPr lang="en-US" altLang="zh-TW" sz="2800"/>
              <a:t>“Quan is h”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# </a:t>
            </a:r>
            <a:r>
              <a:rPr lang="zh-TW" altLang="en-US" sz="2800">
                <a:solidFill>
                  <a:schemeClr val="bg1">
                    <a:lumMod val="65000"/>
                  </a:schemeClr>
                </a:solidFill>
              </a:rPr>
              <a:t>取到第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n-1 </a:t>
            </a:r>
            <a:r>
              <a:rPr lang="zh-TW" altLang="en-US" sz="2800">
                <a:solidFill>
                  <a:schemeClr val="bg1">
                    <a:lumMod val="65000"/>
                  </a:schemeClr>
                </a:solidFill>
              </a:rPr>
              <a:t>個</a:t>
            </a:r>
            <a:endParaRPr lang="en-US" altLang="zh-TW" sz="280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2800"/>
              <a:t>s[8:16] </a:t>
            </a:r>
            <a:r>
              <a:rPr lang="zh-TW" altLang="en-US" sz="2800"/>
              <a:t>→ </a:t>
            </a:r>
            <a:r>
              <a:rPr lang="en-US" altLang="zh-TW" sz="2800"/>
              <a:t>“handsome”</a:t>
            </a:r>
          </a:p>
          <a:p>
            <a:pPr marL="0" indent="0">
              <a:buNone/>
            </a:pPr>
            <a:r>
              <a:rPr lang="en-US" altLang="zh-TW" sz="2800"/>
              <a:t>s[-1]</a:t>
            </a:r>
            <a:r>
              <a:rPr lang="zh-TW" altLang="en-US" sz="2800"/>
              <a:t> → </a:t>
            </a:r>
            <a:r>
              <a:rPr lang="en-US" altLang="zh-TW" sz="2800"/>
              <a:t>“!”</a:t>
            </a:r>
          </a:p>
          <a:p>
            <a:pPr marL="0" indent="0">
              <a:buNone/>
            </a:pPr>
            <a:r>
              <a:rPr lang="en-US" altLang="zh-TW" sz="2800"/>
              <a:t>s[8:-1] </a:t>
            </a:r>
            <a:r>
              <a:rPr lang="zh-TW" altLang="en-US" sz="2800"/>
              <a:t>→ </a:t>
            </a:r>
            <a:r>
              <a:rPr lang="en-US" altLang="zh-TW" sz="2800"/>
              <a:t>“handsome”</a:t>
            </a:r>
          </a:p>
          <a:p>
            <a:pPr marL="0" indent="0">
              <a:buNone/>
            </a:pPr>
            <a:r>
              <a:rPr lang="en-US" altLang="zh-TW" sz="2800"/>
              <a:t>s[</a:t>
            </a:r>
            <a:r>
              <a:rPr lang="en-US" altLang="zh-TW" sz="2800">
                <a:solidFill>
                  <a:srgbClr val="FF0000"/>
                </a:solidFill>
              </a:rPr>
              <a:t>::-1</a:t>
            </a:r>
            <a:r>
              <a:rPr lang="en-US" altLang="zh-TW" sz="2800"/>
              <a:t>] </a:t>
            </a:r>
            <a:r>
              <a:rPr lang="zh-TW" altLang="en-US" sz="2800"/>
              <a:t>→ </a:t>
            </a:r>
            <a:r>
              <a:rPr lang="en-US" altLang="zh-TW" sz="2800"/>
              <a:t>“</a:t>
            </a:r>
            <a:r>
              <a:rPr lang="en-US" altLang="zh-TW" sz="2800">
                <a:solidFill>
                  <a:srgbClr val="FF0000"/>
                </a:solidFill>
              </a:rPr>
              <a:t>!emosdnah si nauQ</a:t>
            </a:r>
            <a:r>
              <a:rPr lang="en-US" altLang="zh-TW" sz="2800"/>
              <a:t>”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BDC5F18-9A99-4833-92F9-13CD6D2AE6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078460"/>
              </p:ext>
            </p:extLst>
          </p:nvPr>
        </p:nvGraphicFramePr>
        <p:xfrm>
          <a:off x="2013035" y="5579099"/>
          <a:ext cx="8026057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2121">
                  <a:extLst>
                    <a:ext uri="{9D8B030D-6E8A-4147-A177-3AD203B41FA5}">
                      <a16:colId xmlns:a16="http://schemas.microsoft.com/office/drawing/2014/main" val="2247792114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2266830313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345659859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618052812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553129553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3197416432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2055069275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923692746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759834332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916480265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294975982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375028705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284840118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146948145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633129886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6631806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4152973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0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2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3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4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5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6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7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8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9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10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11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12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13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14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15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16</a:t>
                      </a:r>
                      <a:endParaRPr lang="zh-TW" alt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493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Q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u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a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n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i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s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h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a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n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d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s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o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m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e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!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057889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7E001A39-DB59-4D15-B92C-5E6D60ACCFAA}"/>
              </a:ext>
            </a:extLst>
          </p:cNvPr>
          <p:cNvSpPr txBox="1"/>
          <p:nvPr/>
        </p:nvSpPr>
        <p:spPr>
          <a:xfrm>
            <a:off x="1261872" y="606320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s = 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5891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A30B05-51EB-4B1A-B6DB-5B406B1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注意：字串 </a:t>
            </a:r>
            <a:r>
              <a:rPr lang="en-US" altLang="zh-TW"/>
              <a:t>immutable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04E872-16C3-484E-9B84-6D01DF757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s = “Quan</a:t>
            </a:r>
            <a:r>
              <a:rPr lang="zh-TW" altLang="en-US" sz="2800"/>
              <a:t> </a:t>
            </a:r>
            <a:r>
              <a:rPr lang="en-US" altLang="zh-TW" sz="2800"/>
              <a:t>is</a:t>
            </a:r>
            <a:r>
              <a:rPr lang="zh-TW" altLang="en-US" sz="2800"/>
              <a:t> </a:t>
            </a:r>
            <a:r>
              <a:rPr lang="en-US" altLang="zh-TW" sz="2800"/>
              <a:t>handsome!”</a:t>
            </a:r>
          </a:p>
          <a:p>
            <a:pPr marL="0" indent="0">
              <a:buNone/>
            </a:pPr>
            <a:r>
              <a:rPr lang="en-US" altLang="zh-TW" sz="2800"/>
              <a:t>s[0]</a:t>
            </a:r>
            <a:r>
              <a:rPr lang="zh-TW" altLang="en-US" sz="2800"/>
              <a:t> </a:t>
            </a:r>
            <a:r>
              <a:rPr lang="en-US" altLang="zh-TW" sz="2800"/>
              <a:t>=</a:t>
            </a:r>
            <a:r>
              <a:rPr lang="zh-TW" altLang="en-US" sz="2800"/>
              <a:t> </a:t>
            </a:r>
            <a:r>
              <a:rPr lang="en-US" altLang="zh-TW" sz="2800"/>
              <a:t>‘q’ </a:t>
            </a:r>
            <a:r>
              <a:rPr lang="zh-TW" altLang="en-US" sz="2800"/>
              <a:t>→ </a:t>
            </a:r>
            <a:r>
              <a:rPr lang="en-US" altLang="zh-TW" sz="2800">
                <a:solidFill>
                  <a:srgbClr val="FF0000"/>
                </a:solidFill>
              </a:rPr>
              <a:t>Error</a:t>
            </a:r>
          </a:p>
          <a:p>
            <a:pPr marL="0" indent="0">
              <a:buNone/>
            </a:pPr>
            <a:r>
              <a:rPr lang="en-US" altLang="zh-TW" sz="2800"/>
              <a:t>s = </a:t>
            </a:r>
            <a:r>
              <a:rPr lang="en-US" altLang="zh-TW" sz="2800">
                <a:solidFill>
                  <a:srgbClr val="FF0000"/>
                </a:solidFill>
              </a:rPr>
              <a:t>“q” </a:t>
            </a:r>
            <a:r>
              <a:rPr lang="en-US" altLang="zh-TW" sz="2800"/>
              <a:t>+</a:t>
            </a:r>
            <a:r>
              <a:rPr lang="en-US" altLang="zh-TW" sz="2800">
                <a:solidFill>
                  <a:srgbClr val="FF0000"/>
                </a:solidFill>
              </a:rPr>
              <a:t> s[1:]</a:t>
            </a:r>
          </a:p>
        </p:txBody>
      </p:sp>
    </p:spTree>
    <p:extLst>
      <p:ext uri="{BB962C8B-B14F-4D97-AF65-F5344CB8AC3E}">
        <p14:creationId xmlns:p14="http://schemas.microsoft.com/office/powerpoint/2010/main" val="1415446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92BA57-8DED-4FD8-B27F-EB15FA86F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字串長度 </a:t>
            </a:r>
            <a:r>
              <a:rPr lang="en-US" altLang="zh-TW"/>
              <a:t>len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113988-9E43-417B-B125-0602AA79D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9626261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len(str) </a:t>
            </a:r>
            <a:r>
              <a:rPr lang="zh-TW" altLang="en-US" sz="2400"/>
              <a:t>→ </a:t>
            </a:r>
            <a:r>
              <a:rPr lang="zh-TW" altLang="en-US" sz="2400">
                <a:solidFill>
                  <a:srgbClr val="FF0000"/>
                </a:solidFill>
              </a:rPr>
              <a:t>回傳</a:t>
            </a:r>
            <a:r>
              <a:rPr lang="zh-TW" altLang="en-US" sz="2400"/>
              <a:t>字串長度</a:t>
            </a:r>
            <a:endParaRPr lang="en-US" altLang="zh-TW" sz="2400"/>
          </a:p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s = “0123456789”</a:t>
            </a:r>
          </a:p>
          <a:p>
            <a:pPr marL="0" indent="0">
              <a:buNone/>
            </a:pPr>
            <a:r>
              <a:rPr lang="en-US" altLang="zh-TW" sz="2400"/>
              <a:t>len(s) </a:t>
            </a:r>
            <a:r>
              <a:rPr lang="zh-TW" altLang="en-US" sz="2400"/>
              <a:t>→ </a:t>
            </a:r>
            <a:r>
              <a:rPr lang="en-US" altLang="zh-TW" sz="240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825547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92BA57-8DED-4FD8-B27F-EB15FA86F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搜尋 </a:t>
            </a:r>
            <a:r>
              <a:rPr lang="en-US" altLang="zh-TW"/>
              <a:t>find, rfind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113988-9E43-417B-B125-0602AA79D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9626261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s.find(str)</a:t>
            </a:r>
            <a:r>
              <a:rPr lang="zh-TW" altLang="en-US" sz="2400"/>
              <a:t> → </a:t>
            </a:r>
            <a:r>
              <a:rPr lang="zh-TW" altLang="en-US" sz="2400">
                <a:solidFill>
                  <a:srgbClr val="FF0000"/>
                </a:solidFill>
              </a:rPr>
              <a:t>回傳</a:t>
            </a:r>
            <a:r>
              <a:rPr lang="zh-TW" altLang="en-US" sz="2400"/>
              <a:t>第一個 </a:t>
            </a:r>
            <a:r>
              <a:rPr lang="en-US" altLang="zh-TW" sz="2400"/>
              <a:t>str</a:t>
            </a:r>
            <a:r>
              <a:rPr lang="zh-TW" altLang="en-US" sz="2400"/>
              <a:t> 的位置，若找不到回傳 </a:t>
            </a:r>
            <a:r>
              <a:rPr lang="en-US" altLang="zh-TW" sz="2400"/>
              <a:t>-1</a:t>
            </a:r>
          </a:p>
          <a:p>
            <a:pPr marL="0" indent="0">
              <a:buNone/>
            </a:pPr>
            <a:r>
              <a:rPr lang="en-US" altLang="zh-TW" sz="2400"/>
              <a:t>s.rfind(str)</a:t>
            </a:r>
            <a:r>
              <a:rPr lang="zh-TW" altLang="en-US" sz="2400"/>
              <a:t> → 同上，但倒著往前搜尋</a:t>
            </a:r>
            <a:endParaRPr lang="en-US" altLang="zh-TW" sz="2400"/>
          </a:p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s = “ha</a:t>
            </a:r>
            <a:r>
              <a:rPr lang="en-US" altLang="zh-TW" sz="2400">
                <a:solidFill>
                  <a:srgbClr val="FF0000"/>
                </a:solidFill>
              </a:rPr>
              <a:t>p</a:t>
            </a:r>
            <a:r>
              <a:rPr lang="en-US" altLang="zh-TW" sz="2400"/>
              <a:t>py happy”</a:t>
            </a:r>
          </a:p>
          <a:p>
            <a:pPr marL="0" indent="0">
              <a:buNone/>
            </a:pPr>
            <a:r>
              <a:rPr lang="en-US" altLang="zh-TW" sz="2400"/>
              <a:t>s.find(“p”) </a:t>
            </a:r>
            <a:r>
              <a:rPr lang="zh-TW" altLang="en-US" sz="2400"/>
              <a:t>→ </a:t>
            </a:r>
            <a:r>
              <a:rPr lang="en-US" altLang="zh-TW" sz="2400"/>
              <a:t>2</a:t>
            </a:r>
          </a:p>
          <a:p>
            <a:pPr marL="0" indent="0">
              <a:buNone/>
            </a:pPr>
            <a:r>
              <a:rPr lang="en-US" altLang="zh-TW" sz="2400"/>
              <a:t>s.find(“x”) </a:t>
            </a:r>
            <a:r>
              <a:rPr lang="zh-TW" altLang="en-US" sz="2400"/>
              <a:t>→ </a:t>
            </a:r>
            <a:r>
              <a:rPr lang="en-US" altLang="zh-TW" sz="2400"/>
              <a:t>-1</a:t>
            </a:r>
          </a:p>
          <a:p>
            <a:pPr marL="0" indent="0">
              <a:buNone/>
            </a:pPr>
            <a:r>
              <a:rPr lang="en-US" altLang="zh-TW" sz="2400"/>
              <a:t>s.rfind(“happy”) </a:t>
            </a:r>
            <a:r>
              <a:rPr lang="zh-TW" altLang="en-US" sz="2400"/>
              <a:t>→ </a:t>
            </a:r>
            <a:r>
              <a:rPr lang="en-US" altLang="zh-TW" sz="240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306852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92BA57-8DED-4FD8-B27F-EB15FA86F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去頭去尾 </a:t>
            </a:r>
            <a:r>
              <a:rPr lang="en-US" altLang="zh-TW"/>
              <a:t>strip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113988-9E43-417B-B125-0602AA79D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9626261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s.strip(str) </a:t>
            </a:r>
            <a:r>
              <a:rPr lang="zh-TW" altLang="en-US" sz="2400"/>
              <a:t>→ </a:t>
            </a:r>
            <a:r>
              <a:rPr lang="zh-TW" altLang="en-US" sz="2400">
                <a:solidFill>
                  <a:srgbClr val="FF0000"/>
                </a:solidFill>
              </a:rPr>
              <a:t>回傳</a:t>
            </a:r>
            <a:r>
              <a:rPr lang="zh-TW" altLang="en-US" sz="2400"/>
              <a:t>去除頭尾 </a:t>
            </a:r>
            <a:r>
              <a:rPr lang="en-US" altLang="zh-TW" sz="2400"/>
              <a:t>strA</a:t>
            </a:r>
            <a:r>
              <a:rPr lang="zh-TW" altLang="en-US" sz="2400"/>
              <a:t> 的字串</a:t>
            </a:r>
            <a:endParaRPr lang="en-US" altLang="zh-TW" sz="2400"/>
          </a:p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s = “</a:t>
            </a:r>
            <a:r>
              <a:rPr lang="en-US" altLang="zh-TW" sz="2400">
                <a:solidFill>
                  <a:srgbClr val="FF0000"/>
                </a:solidFill>
              </a:rPr>
              <a:t>\n\n</a:t>
            </a:r>
            <a:r>
              <a:rPr lang="en-US" altLang="zh-TW" sz="2400"/>
              <a:t>Tseng is 180cm</a:t>
            </a:r>
            <a:r>
              <a:rPr lang="en-US" altLang="zh-TW" sz="2400">
                <a:solidFill>
                  <a:srgbClr val="FF0000"/>
                </a:solidFill>
              </a:rPr>
              <a:t>\n</a:t>
            </a:r>
            <a:r>
              <a:rPr lang="en-US" altLang="zh-TW" sz="2400"/>
              <a:t>”</a:t>
            </a:r>
          </a:p>
          <a:p>
            <a:pPr marL="0" indent="0">
              <a:buNone/>
            </a:pPr>
            <a:r>
              <a:rPr lang="en-US" altLang="zh-TW" sz="2400"/>
              <a:t>s.strip(“\n”) </a:t>
            </a:r>
            <a:r>
              <a:rPr lang="zh-TW" altLang="en-US" sz="2400"/>
              <a:t>→ </a:t>
            </a:r>
            <a:r>
              <a:rPr lang="en-US" altLang="zh-TW" sz="2400"/>
              <a:t>“Tseng is 180cm”</a:t>
            </a:r>
          </a:p>
          <a:p>
            <a:pPr marL="0" indent="0">
              <a:buNone/>
            </a:pPr>
            <a:r>
              <a:rPr lang="en-US" altLang="zh-TW" sz="2400"/>
              <a:t>s.strip(“180”) </a:t>
            </a:r>
            <a:r>
              <a:rPr lang="zh-TW" altLang="en-US" sz="2400"/>
              <a:t>→ </a:t>
            </a:r>
            <a:r>
              <a:rPr lang="en-US" altLang="zh-TW" sz="2400"/>
              <a:t>“</a:t>
            </a:r>
            <a:r>
              <a:rPr lang="en-US" altLang="zh-TW" sz="2400">
                <a:solidFill>
                  <a:srgbClr val="FF0000"/>
                </a:solidFill>
              </a:rPr>
              <a:t>\n\n</a:t>
            </a:r>
            <a:r>
              <a:rPr lang="en-US" altLang="zh-TW" sz="2400"/>
              <a:t>Tseng is 180cm</a:t>
            </a:r>
            <a:r>
              <a:rPr lang="en-US" altLang="zh-TW" sz="2400">
                <a:solidFill>
                  <a:srgbClr val="FF0000"/>
                </a:solidFill>
              </a:rPr>
              <a:t>\n</a:t>
            </a:r>
            <a:r>
              <a:rPr lang="en-US" altLang="zh-TW" sz="2400"/>
              <a:t>”</a:t>
            </a:r>
          </a:p>
          <a:p>
            <a:pPr marL="0" indent="0">
              <a:buNone/>
            </a:pPr>
            <a:r>
              <a:rPr lang="en-US" altLang="zh-TW" sz="2400">
                <a:solidFill>
                  <a:srgbClr val="FF0000"/>
                </a:solidFill>
              </a:rPr>
              <a:t>s = s.strip(“ ”)</a:t>
            </a:r>
          </a:p>
        </p:txBody>
      </p:sp>
    </p:spTree>
    <p:extLst>
      <p:ext uri="{BB962C8B-B14F-4D97-AF65-F5344CB8AC3E}">
        <p14:creationId xmlns:p14="http://schemas.microsoft.com/office/powerpoint/2010/main" val="4096155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92BA57-8DED-4FD8-B27F-EB15FA86F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取代 </a:t>
            </a:r>
            <a:r>
              <a:rPr lang="en-US" altLang="zh-TW"/>
              <a:t>replace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113988-9E43-417B-B125-0602AA79D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9626261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s.replace(strA, strB)</a:t>
            </a:r>
          </a:p>
          <a:p>
            <a:pPr marL="0" indent="0">
              <a:buNone/>
            </a:pPr>
            <a:r>
              <a:rPr lang="en-US" altLang="zh-TW" sz="2400"/>
              <a:t>	</a:t>
            </a:r>
            <a:r>
              <a:rPr lang="zh-TW" altLang="en-US" sz="2400"/>
              <a:t>→ </a:t>
            </a:r>
            <a:r>
              <a:rPr lang="zh-TW" altLang="en-US" sz="2400">
                <a:solidFill>
                  <a:srgbClr val="FF0000"/>
                </a:solidFill>
              </a:rPr>
              <a:t>回傳</a:t>
            </a:r>
            <a:r>
              <a:rPr lang="zh-TW" altLang="en-US" sz="2400"/>
              <a:t>將 </a:t>
            </a:r>
            <a:r>
              <a:rPr lang="en-US" altLang="zh-TW" sz="2400"/>
              <a:t>s </a:t>
            </a:r>
            <a:r>
              <a:rPr lang="zh-TW" altLang="en-US" sz="2400"/>
              <a:t>中所有 </a:t>
            </a:r>
            <a:r>
              <a:rPr lang="en-US" altLang="zh-TW" sz="2400"/>
              <a:t>strA </a:t>
            </a:r>
            <a:r>
              <a:rPr lang="zh-TW" altLang="en-US" sz="2400"/>
              <a:t>取代成 </a:t>
            </a:r>
            <a:r>
              <a:rPr lang="en-US" altLang="zh-TW" sz="2400"/>
              <a:t>strB </a:t>
            </a:r>
            <a:r>
              <a:rPr lang="zh-TW" altLang="en-US" sz="2400"/>
              <a:t>後的字串</a:t>
            </a:r>
            <a:endParaRPr lang="en-US" altLang="zh-TW" sz="2400"/>
          </a:p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s = “Kafuu Chino ga </a:t>
            </a:r>
            <a:r>
              <a:rPr lang="en-US" altLang="zh-TW" sz="2400">
                <a:solidFill>
                  <a:srgbClr val="FF0000"/>
                </a:solidFill>
              </a:rPr>
              <a:t>suki</a:t>
            </a:r>
            <a:r>
              <a:rPr lang="en-US" altLang="zh-TW" sz="2400"/>
              <a:t>”</a:t>
            </a:r>
          </a:p>
          <a:p>
            <a:pPr marL="0" indent="0">
              <a:buNone/>
            </a:pPr>
            <a:r>
              <a:rPr lang="en-US" altLang="zh-TW" sz="2400"/>
              <a:t>s.replace(“suki”, “kawaii”) </a:t>
            </a:r>
            <a:r>
              <a:rPr lang="zh-TW" altLang="en-US" sz="2400"/>
              <a:t>→ </a:t>
            </a:r>
            <a:r>
              <a:rPr lang="en-US" altLang="zh-TW" sz="2400"/>
              <a:t>“Kafuu Chino ga </a:t>
            </a:r>
            <a:r>
              <a:rPr lang="en-US" altLang="zh-TW" sz="2400">
                <a:solidFill>
                  <a:srgbClr val="FF0000"/>
                </a:solidFill>
              </a:rPr>
              <a:t>kawaii</a:t>
            </a:r>
            <a:r>
              <a:rPr lang="en-US" altLang="zh-TW" sz="2400"/>
              <a:t>”</a:t>
            </a:r>
          </a:p>
          <a:p>
            <a:pPr marL="0" indent="0">
              <a:buNone/>
            </a:pPr>
            <a:r>
              <a:rPr lang="en-US" altLang="zh-TW" sz="2400"/>
              <a:t>s.replace(“</a:t>
            </a:r>
            <a:r>
              <a:rPr lang="zh-TW" altLang="en-US" sz="2400"/>
              <a:t> </a:t>
            </a:r>
            <a:r>
              <a:rPr lang="en-US" altLang="zh-TW" sz="2400"/>
              <a:t>”, “”)</a:t>
            </a:r>
            <a:r>
              <a:rPr lang="zh-TW" altLang="en-US" sz="2400"/>
              <a:t> → </a:t>
            </a:r>
            <a:r>
              <a:rPr lang="en-US" altLang="zh-TW" sz="2400"/>
              <a:t>“KafuuChinogasuki”</a:t>
            </a:r>
          </a:p>
          <a:p>
            <a:pPr marL="0" indent="0">
              <a:buNone/>
            </a:pPr>
            <a:r>
              <a:rPr lang="en-US" altLang="zh-TW" sz="2400">
                <a:solidFill>
                  <a:srgbClr val="FF0000"/>
                </a:solidFill>
              </a:rPr>
              <a:t>s = s.replace(“ ”, “ ”)</a:t>
            </a:r>
          </a:p>
        </p:txBody>
      </p:sp>
    </p:spTree>
    <p:extLst>
      <p:ext uri="{BB962C8B-B14F-4D97-AF65-F5344CB8AC3E}">
        <p14:creationId xmlns:p14="http://schemas.microsoft.com/office/powerpoint/2010/main" val="4230376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E02820-88D2-4B2B-84D7-6A72A25A3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 </a:t>
            </a:r>
            <a:r>
              <a:rPr lang="en-US" altLang="zh-TW"/>
              <a:t>String</a:t>
            </a:r>
            <a:endParaRPr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C55D1DC-F911-4D4F-9B6C-4C89A00EB2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33741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498F5F-40F5-4CC5-902B-73FEBD9D1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數量 </a:t>
            </a:r>
            <a:r>
              <a:rPr lang="en-US" altLang="zh-TW"/>
              <a:t>count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461677-FE5E-4F1E-A49E-5C6A8ABB3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s.count(str) </a:t>
            </a:r>
            <a:r>
              <a:rPr lang="zh-TW" altLang="en-US" sz="2400"/>
              <a:t>→ </a:t>
            </a:r>
            <a:r>
              <a:rPr lang="zh-TW" altLang="en-US" sz="2400">
                <a:solidFill>
                  <a:srgbClr val="FF0000"/>
                </a:solidFill>
              </a:rPr>
              <a:t>回傳</a:t>
            </a:r>
            <a:r>
              <a:rPr lang="zh-TW" altLang="en-US" sz="2400"/>
              <a:t> </a:t>
            </a:r>
            <a:r>
              <a:rPr lang="en-US" altLang="zh-TW" sz="2400"/>
              <a:t>s </a:t>
            </a:r>
            <a:r>
              <a:rPr lang="zh-TW" altLang="en-US" sz="2400"/>
              <a:t>中 </a:t>
            </a:r>
            <a:r>
              <a:rPr lang="en-US" altLang="zh-TW" sz="2400"/>
              <a:t>str </a:t>
            </a:r>
            <a:r>
              <a:rPr lang="zh-TW" altLang="en-US" sz="2400"/>
              <a:t>的數量</a:t>
            </a:r>
            <a:endParaRPr lang="en-US" altLang="zh-TW" sz="2400"/>
          </a:p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s = “</a:t>
            </a:r>
            <a:r>
              <a:rPr lang="en-US" altLang="zh-TW" sz="2400">
                <a:solidFill>
                  <a:srgbClr val="FF0000"/>
                </a:solidFill>
              </a:rPr>
              <a:t>ka</a:t>
            </a:r>
            <a:r>
              <a:rPr lang="en-US" altLang="zh-TW" sz="2400"/>
              <a:t>ra</a:t>
            </a:r>
            <a:r>
              <a:rPr lang="en-US" altLang="zh-TW" sz="2400">
                <a:solidFill>
                  <a:srgbClr val="FF0000"/>
                </a:solidFill>
              </a:rPr>
              <a:t>ka</a:t>
            </a:r>
            <a:r>
              <a:rPr lang="en-US" altLang="zh-TW" sz="2400"/>
              <a:t>i jouzu no Ta</a:t>
            </a:r>
            <a:r>
              <a:rPr lang="en-US" altLang="zh-TW" sz="2400">
                <a:solidFill>
                  <a:srgbClr val="FF0000"/>
                </a:solidFill>
              </a:rPr>
              <a:t>ka</a:t>
            </a:r>
            <a:r>
              <a:rPr lang="en-US" altLang="zh-TW" sz="2400"/>
              <a:t>gisan mo </a:t>
            </a:r>
            <a:r>
              <a:rPr lang="en-US" altLang="zh-TW" sz="2400">
                <a:solidFill>
                  <a:srgbClr val="FF0000"/>
                </a:solidFill>
              </a:rPr>
              <a:t>ka</a:t>
            </a:r>
            <a:r>
              <a:rPr lang="en-US" altLang="zh-TW" sz="2400"/>
              <a:t>waii”</a:t>
            </a:r>
          </a:p>
          <a:p>
            <a:pPr marL="0" indent="0">
              <a:buNone/>
            </a:pPr>
            <a:r>
              <a:rPr lang="en-US" altLang="zh-TW" sz="2400"/>
              <a:t>s.count(“</a:t>
            </a:r>
            <a:r>
              <a:rPr lang="en-US" altLang="zh-TW" sz="2400">
                <a:solidFill>
                  <a:srgbClr val="FF0000"/>
                </a:solidFill>
              </a:rPr>
              <a:t>ka</a:t>
            </a:r>
            <a:r>
              <a:rPr lang="en-US" altLang="zh-TW" sz="2400"/>
              <a:t>”) </a:t>
            </a:r>
            <a:r>
              <a:rPr lang="zh-TW" altLang="en-US" sz="2400"/>
              <a:t>→ </a:t>
            </a:r>
            <a:r>
              <a:rPr lang="en-US" altLang="zh-TW" sz="2400"/>
              <a:t>4</a:t>
            </a:r>
            <a:endParaRPr lang="zh-TW" altLang="en-US" sz="2400"/>
          </a:p>
        </p:txBody>
      </p:sp>
    </p:spTree>
    <p:extLst>
      <p:ext uri="{BB962C8B-B14F-4D97-AF65-F5344CB8AC3E}">
        <p14:creationId xmlns:p14="http://schemas.microsoft.com/office/powerpoint/2010/main" val="4192484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A35C34-FBDF-4F7A-BC79-28A99C100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格式化字串 </a:t>
            </a:r>
            <a:r>
              <a:rPr lang="en-US" altLang="zh-TW"/>
              <a:t>string</a:t>
            </a:r>
            <a:r>
              <a:rPr lang="zh-TW" altLang="en-US"/>
              <a:t> </a:t>
            </a:r>
            <a:r>
              <a:rPr lang="en-US" altLang="zh-TW"/>
              <a:t>formatting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AD86FE-DA05-4CC2-BCCD-2CD8752B9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zh-TW" altLang="en-US" sz="2800" u="sng"/>
              <a:t>變數內容</a:t>
            </a:r>
            <a:r>
              <a:rPr lang="zh-TW" altLang="en-US" sz="2800"/>
              <a:t>或</a:t>
            </a:r>
            <a:r>
              <a:rPr lang="zh-TW" altLang="en-US" sz="2800" u="sng"/>
              <a:t>數值</a:t>
            </a:r>
            <a:r>
              <a:rPr lang="zh-TW" altLang="en-US" sz="2800"/>
              <a:t>成為字串的一部份</a:t>
            </a:r>
            <a:endParaRPr lang="en-US" altLang="zh-TW" sz="2800"/>
          </a:p>
          <a:p>
            <a:pPr marL="0" indent="0">
              <a:buNone/>
            </a:pPr>
            <a:endParaRPr lang="en-US" altLang="zh-TW" sz="2800"/>
          </a:p>
          <a:p>
            <a:pPr marL="514350" indent="-514350">
              <a:buAutoNum type="arabicPeriod"/>
            </a:pPr>
            <a:r>
              <a:rPr lang="zh-TW" altLang="en-US" sz="2800"/>
              <a:t>使用 </a:t>
            </a:r>
            <a:r>
              <a:rPr lang="en-US" altLang="zh-TW" sz="2800"/>
              <a:t>C</a:t>
            </a:r>
            <a:r>
              <a:rPr lang="zh-TW" altLang="en-US" sz="2800"/>
              <a:t> </a:t>
            </a:r>
            <a:r>
              <a:rPr lang="en-US" altLang="zh-TW" sz="2800"/>
              <a:t>style formatting (%)</a:t>
            </a:r>
          </a:p>
          <a:p>
            <a:pPr marL="514350" indent="-514350">
              <a:buAutoNum type="arabicPeriod"/>
            </a:pPr>
            <a:r>
              <a:rPr lang="zh-TW" altLang="en-US" sz="2800"/>
              <a:t>使用 </a:t>
            </a:r>
            <a:r>
              <a:rPr lang="en-US" altLang="zh-TW" sz="2800"/>
              <a:t>str.format() </a:t>
            </a:r>
            <a:r>
              <a:rPr lang="zh-TW" altLang="en-US" sz="2800"/>
              <a:t>函數</a:t>
            </a:r>
            <a:endParaRPr lang="en-US" altLang="zh-TW" sz="280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zh-TW" altLang="en-US" sz="2800"/>
              <a:t>使用 </a:t>
            </a:r>
            <a:r>
              <a:rPr lang="en-US" altLang="zh-TW" sz="2800"/>
              <a:t>f'</a:t>
            </a:r>
            <a:r>
              <a:rPr lang="zh-TW" altLang="en-US" sz="2800"/>
              <a:t> </a:t>
            </a:r>
            <a:r>
              <a:rPr lang="en-US" altLang="zh-TW" sz="2800"/>
              <a:t>' </a:t>
            </a:r>
            <a:r>
              <a:rPr lang="zh-TW" altLang="en-US" sz="2800"/>
              <a:t>表示</a:t>
            </a:r>
          </a:p>
        </p:txBody>
      </p:sp>
    </p:spTree>
    <p:extLst>
      <p:ext uri="{BB962C8B-B14F-4D97-AF65-F5344CB8AC3E}">
        <p14:creationId xmlns:p14="http://schemas.microsoft.com/office/powerpoint/2010/main" val="36012451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25D4E5-4674-48F4-AA70-D9104A27B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使用 </a:t>
            </a:r>
            <a:r>
              <a:rPr lang="en-US" altLang="zh-TW"/>
              <a:t>C</a:t>
            </a:r>
            <a:r>
              <a:rPr lang="zh-TW" altLang="en-US"/>
              <a:t> </a:t>
            </a:r>
            <a:r>
              <a:rPr lang="en-US" altLang="zh-TW"/>
              <a:t>style formatting (%)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FB48C4-86CB-4F0E-90CD-29E7F09C6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9270661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/>
              <a:t>%d </a:t>
            </a:r>
            <a:r>
              <a:rPr lang="zh-TW" altLang="en-US" sz="2800"/>
              <a:t>→ 整數</a:t>
            </a: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%f </a:t>
            </a:r>
            <a:r>
              <a:rPr lang="zh-TW" altLang="en-US" sz="2800"/>
              <a:t>→ 浮點數</a:t>
            </a: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%s </a:t>
            </a:r>
            <a:r>
              <a:rPr lang="zh-TW" altLang="en-US" sz="2800"/>
              <a:t>→ 字串</a:t>
            </a:r>
            <a:endParaRPr lang="en-US" altLang="zh-TW" sz="2800"/>
          </a:p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%</a:t>
            </a:r>
            <a:r>
              <a:rPr lang="en-US" altLang="zh-TW" sz="2800">
                <a:solidFill>
                  <a:srgbClr val="FF0000"/>
                </a:solidFill>
              </a:rPr>
              <a:t>n</a:t>
            </a:r>
            <a:r>
              <a:rPr lang="en-US" altLang="zh-TW" sz="2800"/>
              <a:t>d / %</a:t>
            </a:r>
            <a:r>
              <a:rPr lang="en-US" altLang="zh-TW" sz="2800">
                <a:solidFill>
                  <a:srgbClr val="FF0000"/>
                </a:solidFill>
              </a:rPr>
              <a:t>n</a:t>
            </a:r>
            <a:r>
              <a:rPr lang="en-US" altLang="zh-TW" sz="2800"/>
              <a:t>f / %</a:t>
            </a:r>
            <a:r>
              <a:rPr lang="en-US" altLang="zh-TW" sz="2800">
                <a:solidFill>
                  <a:srgbClr val="FF0000"/>
                </a:solidFill>
              </a:rPr>
              <a:t>n</a:t>
            </a:r>
            <a:r>
              <a:rPr lang="en-US" altLang="zh-TW" sz="2800"/>
              <a:t>s </a:t>
            </a:r>
            <a:r>
              <a:rPr lang="zh-TW" altLang="en-US" sz="2800"/>
              <a:t>→ 使長度為 </a:t>
            </a:r>
            <a:r>
              <a:rPr lang="en-US" altLang="zh-TW" sz="2800">
                <a:solidFill>
                  <a:srgbClr val="FF0000"/>
                </a:solidFill>
              </a:rPr>
              <a:t>n</a:t>
            </a:r>
            <a:r>
              <a:rPr lang="zh-TW" altLang="en-US" sz="2800"/>
              <a:t>，不足填入空白字元</a:t>
            </a: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%</a:t>
            </a:r>
            <a:r>
              <a:rPr lang="en-US" altLang="zh-TW" sz="2800">
                <a:solidFill>
                  <a:srgbClr val="FF0000"/>
                </a:solidFill>
              </a:rPr>
              <a:t>-n</a:t>
            </a:r>
            <a:r>
              <a:rPr lang="en-US" altLang="zh-TW" sz="2800"/>
              <a:t>d / %</a:t>
            </a:r>
            <a:r>
              <a:rPr lang="en-US" altLang="zh-TW" sz="2800">
                <a:solidFill>
                  <a:srgbClr val="FF0000"/>
                </a:solidFill>
              </a:rPr>
              <a:t>-n</a:t>
            </a:r>
            <a:r>
              <a:rPr lang="en-US" altLang="zh-TW" sz="2800"/>
              <a:t>f / %</a:t>
            </a:r>
            <a:r>
              <a:rPr lang="en-US" altLang="zh-TW" sz="2800">
                <a:solidFill>
                  <a:srgbClr val="FF0000"/>
                </a:solidFill>
              </a:rPr>
              <a:t>-n</a:t>
            </a:r>
            <a:r>
              <a:rPr lang="en-US" altLang="zh-TW" sz="2800"/>
              <a:t>s </a:t>
            </a:r>
            <a:r>
              <a:rPr lang="zh-TW" altLang="en-US" sz="2800"/>
              <a:t>→ 同上，靠左輸出</a:t>
            </a: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%</a:t>
            </a:r>
            <a:r>
              <a:rPr lang="en-US" altLang="zh-TW" sz="2800">
                <a:solidFill>
                  <a:srgbClr val="FF0000"/>
                </a:solidFill>
              </a:rPr>
              <a:t>n</a:t>
            </a:r>
            <a:r>
              <a:rPr lang="en-US" altLang="zh-TW" sz="2800">
                <a:solidFill>
                  <a:srgbClr val="0070C0"/>
                </a:solidFill>
              </a:rPr>
              <a:t>.m</a:t>
            </a:r>
            <a:r>
              <a:rPr lang="en-US" altLang="zh-TW" sz="2800"/>
              <a:t>f </a:t>
            </a:r>
            <a:r>
              <a:rPr lang="zh-TW" altLang="en-US" sz="2800"/>
              <a:t>→ 四捨五入到小數點後到第 </a:t>
            </a:r>
            <a:r>
              <a:rPr lang="en-US" altLang="zh-TW" sz="2800">
                <a:solidFill>
                  <a:srgbClr val="0070C0"/>
                </a:solidFill>
              </a:rPr>
              <a:t>m</a:t>
            </a:r>
            <a:r>
              <a:rPr lang="en-US" altLang="zh-TW" sz="2800"/>
              <a:t> </a:t>
            </a:r>
            <a:r>
              <a:rPr lang="zh-TW" altLang="en-US" sz="2800"/>
              <a:t>位，總長度為 </a:t>
            </a:r>
            <a:r>
              <a:rPr lang="en-US" altLang="zh-TW" sz="2800">
                <a:solidFill>
                  <a:srgbClr val="FF000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8013651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25D4E5-4674-48F4-AA70-D9104A27B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使用 </a:t>
            </a:r>
            <a:r>
              <a:rPr lang="en-US" altLang="zh-TW"/>
              <a:t>C</a:t>
            </a:r>
            <a:r>
              <a:rPr lang="zh-TW" altLang="en-US"/>
              <a:t> </a:t>
            </a:r>
            <a:r>
              <a:rPr lang="en-US" altLang="zh-TW"/>
              <a:t>style formatting (%)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FB48C4-86CB-4F0E-90CD-29E7F09C6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9270661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2800">
                <a:solidFill>
                  <a:srgbClr val="FF0000"/>
                </a:solidFill>
              </a:rPr>
              <a:t>var1 = "num"</a:t>
            </a:r>
          </a:p>
          <a:p>
            <a:pPr marL="0" indent="0">
              <a:buNone/>
            </a:pPr>
            <a:r>
              <a:rPr lang="en-US" altLang="zh-TW" sz="2800">
                <a:solidFill>
                  <a:srgbClr val="0070C0"/>
                </a:solidFill>
              </a:rPr>
              <a:t>var2 = 3.14159</a:t>
            </a:r>
          </a:p>
          <a:p>
            <a:pPr marL="0" indent="0">
              <a:buNone/>
            </a:pPr>
            <a:r>
              <a:rPr lang="en-US" altLang="zh-TW" sz="2800"/>
              <a:t>print("</a:t>
            </a:r>
            <a:r>
              <a:rPr lang="en-US" altLang="zh-TW" sz="2800">
                <a:solidFill>
                  <a:srgbClr val="FF0000"/>
                </a:solidFill>
              </a:rPr>
              <a:t>%s</a:t>
            </a:r>
            <a:r>
              <a:rPr lang="en-US" altLang="zh-TW" sz="2800"/>
              <a:t> is </a:t>
            </a:r>
            <a:r>
              <a:rPr lang="en-US" altLang="zh-TW" sz="2800">
                <a:solidFill>
                  <a:srgbClr val="0070C0"/>
                </a:solidFill>
              </a:rPr>
              <a:t>%.2f</a:t>
            </a:r>
            <a:r>
              <a:rPr lang="en-US" altLang="zh-TW" sz="2800"/>
              <a:t>" % (</a:t>
            </a:r>
            <a:r>
              <a:rPr lang="en-US" altLang="zh-TW" sz="2800">
                <a:solidFill>
                  <a:srgbClr val="FF0000"/>
                </a:solidFill>
              </a:rPr>
              <a:t>var1</a:t>
            </a:r>
            <a:r>
              <a:rPr lang="en-US" altLang="zh-TW" sz="2800"/>
              <a:t>, </a:t>
            </a:r>
            <a:r>
              <a:rPr lang="en-US" altLang="zh-TW" sz="2800">
                <a:solidFill>
                  <a:srgbClr val="0070C0"/>
                </a:solidFill>
              </a:rPr>
              <a:t>var2</a:t>
            </a:r>
            <a:r>
              <a:rPr lang="en-US" altLang="zh-TW" sz="2800"/>
              <a:t>))</a:t>
            </a:r>
          </a:p>
          <a:p>
            <a:pPr marL="0" indent="0">
              <a:buNone/>
            </a:pPr>
            <a:r>
              <a:rPr lang="en-US" altLang="zh-TW" sz="2800"/>
              <a:t>	</a:t>
            </a:r>
            <a:r>
              <a:rPr lang="zh-TW" altLang="en-US" sz="2800"/>
              <a:t>→ </a:t>
            </a:r>
            <a:r>
              <a:rPr lang="en-US" altLang="zh-TW" sz="2800">
                <a:solidFill>
                  <a:srgbClr val="FF0000"/>
                </a:solidFill>
              </a:rPr>
              <a:t>num</a:t>
            </a:r>
            <a:r>
              <a:rPr lang="en-US" altLang="zh-TW" sz="2800"/>
              <a:t> is </a:t>
            </a:r>
            <a:r>
              <a:rPr lang="en-US" altLang="zh-TW" sz="2800">
                <a:solidFill>
                  <a:srgbClr val="0070C0"/>
                </a:solidFill>
              </a:rPr>
              <a:t>3.14</a:t>
            </a:r>
          </a:p>
        </p:txBody>
      </p:sp>
    </p:spTree>
    <p:extLst>
      <p:ext uri="{BB962C8B-B14F-4D97-AF65-F5344CB8AC3E}">
        <p14:creationId xmlns:p14="http://schemas.microsoft.com/office/powerpoint/2010/main" val="14951057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25D4E5-4674-48F4-AA70-D9104A27B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使用 </a:t>
            </a:r>
            <a:r>
              <a:rPr lang="en-US" altLang="zh-TW"/>
              <a:t>str.format() </a:t>
            </a:r>
            <a:r>
              <a:rPr lang="zh-TW" altLang="en-US"/>
              <a:t>函數</a:t>
            </a:r>
            <a:endParaRPr lang="en-US" altLang="zh-TW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FB48C4-86CB-4F0E-90CD-29E7F09C6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9270661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print("</a:t>
            </a:r>
            <a:r>
              <a:rPr lang="en-US" altLang="zh-TW" sz="2800">
                <a:solidFill>
                  <a:srgbClr val="0070C0"/>
                </a:solidFill>
              </a:rPr>
              <a:t>{1}</a:t>
            </a:r>
            <a:r>
              <a:rPr lang="zh-TW" altLang="en-US" sz="2800"/>
              <a:t> </a:t>
            </a:r>
            <a:r>
              <a:rPr lang="en-US" altLang="zh-TW" sz="2800"/>
              <a:t>is </a:t>
            </a:r>
            <a:r>
              <a:rPr lang="en-US" altLang="zh-TW" sz="2800">
                <a:solidFill>
                  <a:srgbClr val="FF0000"/>
                </a:solidFill>
              </a:rPr>
              <a:t>{0}</a:t>
            </a:r>
            <a:r>
              <a:rPr lang="en-US" altLang="zh-TW" sz="2800"/>
              <a:t>".format(</a:t>
            </a:r>
            <a:r>
              <a:rPr lang="en-US" altLang="zh-TW" sz="2800">
                <a:solidFill>
                  <a:srgbClr val="FF0000"/>
                </a:solidFill>
              </a:rPr>
              <a:t>'a'</a:t>
            </a:r>
            <a:r>
              <a:rPr lang="en-US" altLang="zh-TW" sz="2800"/>
              <a:t>, </a:t>
            </a:r>
            <a:r>
              <a:rPr lang="en-US" altLang="zh-TW" sz="2800">
                <a:solidFill>
                  <a:srgbClr val="0070C0"/>
                </a:solidFill>
              </a:rPr>
              <a:t>1</a:t>
            </a:r>
            <a:r>
              <a:rPr lang="en-US" altLang="zh-TW" sz="2800"/>
              <a:t>))</a:t>
            </a:r>
          </a:p>
          <a:p>
            <a:pPr marL="0" indent="0">
              <a:buNone/>
            </a:pPr>
            <a:r>
              <a:rPr lang="en-US" altLang="zh-TW" sz="2800"/>
              <a:t>	</a:t>
            </a:r>
            <a:r>
              <a:rPr lang="zh-TW" altLang="en-US" sz="2800"/>
              <a:t>→ </a:t>
            </a:r>
            <a:r>
              <a:rPr lang="en-US" altLang="zh-TW" sz="2800">
                <a:solidFill>
                  <a:srgbClr val="0070C0"/>
                </a:solidFill>
              </a:rPr>
              <a:t>1</a:t>
            </a:r>
            <a:r>
              <a:rPr lang="en-US" altLang="zh-TW" sz="2800"/>
              <a:t> is </a:t>
            </a:r>
            <a:r>
              <a:rPr lang="en-US" altLang="zh-TW" sz="2800">
                <a:solidFill>
                  <a:srgbClr val="FF0000"/>
                </a:solidFill>
              </a:rPr>
              <a:t>a</a:t>
            </a:r>
          </a:p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print("</a:t>
            </a:r>
            <a:r>
              <a:rPr lang="en-US" altLang="zh-TW" sz="2800">
                <a:solidFill>
                  <a:srgbClr val="0070C0"/>
                </a:solidFill>
              </a:rPr>
              <a:t>{1</a:t>
            </a:r>
            <a:r>
              <a:rPr lang="en-US" altLang="zh-TW" sz="2800" u="sng">
                <a:solidFill>
                  <a:srgbClr val="0070C0"/>
                </a:solidFill>
              </a:rPr>
              <a:t>: .2f</a:t>
            </a:r>
            <a:r>
              <a:rPr lang="en-US" altLang="zh-TW" sz="2800">
                <a:solidFill>
                  <a:srgbClr val="0070C0"/>
                </a:solidFill>
              </a:rPr>
              <a:t>}</a:t>
            </a:r>
            <a:r>
              <a:rPr lang="zh-TW" altLang="en-US" sz="2800"/>
              <a:t> </a:t>
            </a:r>
            <a:r>
              <a:rPr lang="en-US" altLang="zh-TW" sz="2800"/>
              <a:t>is </a:t>
            </a:r>
            <a:r>
              <a:rPr lang="en-US" altLang="zh-TW" sz="2800">
                <a:solidFill>
                  <a:srgbClr val="FF0000"/>
                </a:solidFill>
              </a:rPr>
              <a:t>{0}</a:t>
            </a:r>
            <a:r>
              <a:rPr lang="en-US" altLang="zh-TW" sz="2800"/>
              <a:t>".format(</a:t>
            </a:r>
            <a:r>
              <a:rPr lang="en-US" altLang="zh-TW" sz="2800">
                <a:solidFill>
                  <a:srgbClr val="FF0000"/>
                </a:solidFill>
              </a:rPr>
              <a:t>'a'</a:t>
            </a:r>
            <a:r>
              <a:rPr lang="en-US" altLang="zh-TW" sz="2800"/>
              <a:t>, </a:t>
            </a:r>
            <a:r>
              <a:rPr lang="en-US" altLang="zh-TW" sz="2800">
                <a:solidFill>
                  <a:srgbClr val="0070C0"/>
                </a:solidFill>
              </a:rPr>
              <a:t>1</a:t>
            </a:r>
            <a:r>
              <a:rPr lang="en-US" altLang="zh-TW" sz="2800"/>
              <a:t>))</a:t>
            </a:r>
          </a:p>
          <a:p>
            <a:pPr marL="0" indent="0">
              <a:buNone/>
            </a:pPr>
            <a:r>
              <a:rPr lang="en-US" altLang="zh-TW" sz="2800"/>
              <a:t>	</a:t>
            </a:r>
            <a:r>
              <a:rPr lang="zh-TW" altLang="en-US" sz="2800"/>
              <a:t>→ </a:t>
            </a:r>
            <a:r>
              <a:rPr lang="en-US" altLang="zh-TW" sz="2800">
                <a:solidFill>
                  <a:srgbClr val="0070C0"/>
                </a:solidFill>
              </a:rPr>
              <a:t>1.00</a:t>
            </a:r>
            <a:r>
              <a:rPr lang="en-US" altLang="zh-TW" sz="2800"/>
              <a:t> is </a:t>
            </a:r>
            <a:r>
              <a:rPr lang="en-US" altLang="zh-TW" sz="2800">
                <a:solidFill>
                  <a:srgbClr val="FF0000"/>
                </a:solidFill>
              </a:rPr>
              <a:t>a</a:t>
            </a:r>
          </a:p>
          <a:p>
            <a:pPr marL="0" indent="0">
              <a:buNone/>
            </a:pPr>
            <a:endParaRPr lang="en-US" altLang="zh-TW" sz="2800"/>
          </a:p>
        </p:txBody>
      </p:sp>
    </p:spTree>
    <p:extLst>
      <p:ext uri="{BB962C8B-B14F-4D97-AF65-F5344CB8AC3E}">
        <p14:creationId xmlns:p14="http://schemas.microsoft.com/office/powerpoint/2010/main" val="31535612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E8F626-B8BD-403C-8F30-7ED4D95DC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使用 </a:t>
            </a:r>
            <a:r>
              <a:rPr lang="en-US" altLang="zh-TW"/>
              <a:t>f</a:t>
            </a:r>
            <a:r>
              <a:rPr lang="zh-TW" altLang="en-US"/>
              <a:t> </a:t>
            </a:r>
            <a:r>
              <a:rPr lang="en-US" altLang="zh-TW"/>
              <a:t>'</a:t>
            </a:r>
            <a:r>
              <a:rPr lang="zh-TW" altLang="en-US"/>
              <a:t>  </a:t>
            </a:r>
            <a:r>
              <a:rPr lang="en-US" altLang="zh-TW"/>
              <a:t>' </a:t>
            </a:r>
            <a:r>
              <a:rPr lang="zh-TW" altLang="en-US"/>
              <a:t>表示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6DFE4A-8D2A-4385-B5D7-6C0B52B76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num = 10</a:t>
            </a:r>
          </a:p>
          <a:p>
            <a:pPr marL="0" indent="0">
              <a:buNone/>
            </a:pPr>
            <a:r>
              <a:rPr lang="en-US" altLang="zh-TW" sz="2800"/>
              <a:t>print(</a:t>
            </a:r>
            <a:r>
              <a:rPr lang="en-US" altLang="zh-TW" sz="2800">
                <a:solidFill>
                  <a:srgbClr val="0070C0"/>
                </a:solidFill>
              </a:rPr>
              <a:t>f</a:t>
            </a:r>
            <a:r>
              <a:rPr lang="en-US" altLang="zh-TW" sz="2800"/>
              <a:t>"{</a:t>
            </a:r>
            <a:r>
              <a:rPr lang="en-US" altLang="zh-TW" sz="2800">
                <a:solidFill>
                  <a:srgbClr val="FF0000"/>
                </a:solidFill>
              </a:rPr>
              <a:t>num</a:t>
            </a:r>
            <a:r>
              <a:rPr lang="en-US" altLang="zh-TW" sz="2800"/>
              <a:t>} is too big")</a:t>
            </a:r>
          </a:p>
          <a:p>
            <a:pPr marL="0" indent="0">
              <a:buNone/>
            </a:pPr>
            <a:r>
              <a:rPr lang="en-US" altLang="zh-TW" sz="2800"/>
              <a:t>	</a:t>
            </a:r>
            <a:r>
              <a:rPr lang="zh-TW" altLang="en-US" sz="2800"/>
              <a:t>→ </a:t>
            </a:r>
            <a:r>
              <a:rPr lang="en-US" altLang="zh-TW" sz="2800"/>
              <a:t>10 is too big</a:t>
            </a:r>
          </a:p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print(</a:t>
            </a:r>
            <a:r>
              <a:rPr lang="en-US" altLang="zh-TW" sz="2800">
                <a:solidFill>
                  <a:srgbClr val="0070C0"/>
                </a:solidFill>
              </a:rPr>
              <a:t>f</a:t>
            </a:r>
            <a:r>
              <a:rPr lang="en-US" altLang="zh-TW" sz="2800"/>
              <a:t>"{</a:t>
            </a:r>
            <a:r>
              <a:rPr lang="en-US" altLang="zh-TW" sz="2800">
                <a:solidFill>
                  <a:srgbClr val="FF0000"/>
                </a:solidFill>
              </a:rPr>
              <a:t>num</a:t>
            </a:r>
            <a:r>
              <a:rPr lang="en-US" altLang="zh-TW" sz="2800" u="sng">
                <a:solidFill>
                  <a:srgbClr val="FF0000"/>
                </a:solidFill>
              </a:rPr>
              <a:t>:</a:t>
            </a:r>
            <a:r>
              <a:rPr lang="zh-TW" altLang="en-US" sz="2800" u="sng">
                <a:solidFill>
                  <a:srgbClr val="FF0000"/>
                </a:solidFill>
              </a:rPr>
              <a:t> </a:t>
            </a:r>
            <a:r>
              <a:rPr lang="en-US" altLang="zh-TW" sz="2800" u="sng">
                <a:solidFill>
                  <a:srgbClr val="FF0000"/>
                </a:solidFill>
              </a:rPr>
              <a:t>.2f</a:t>
            </a:r>
            <a:r>
              <a:rPr lang="en-US" altLang="zh-TW" sz="2800"/>
              <a:t>} is too big")</a:t>
            </a:r>
          </a:p>
          <a:p>
            <a:pPr marL="0" indent="0">
              <a:buNone/>
            </a:pPr>
            <a:r>
              <a:rPr lang="en-US" altLang="zh-TW" sz="2800"/>
              <a:t>	</a:t>
            </a:r>
            <a:r>
              <a:rPr lang="zh-TW" altLang="en-US" sz="2800"/>
              <a:t> → </a:t>
            </a:r>
            <a:r>
              <a:rPr lang="en-US" altLang="zh-TW" sz="2800"/>
              <a:t>10.00 is too big</a:t>
            </a:r>
            <a:endParaRPr lang="zh-TW" altLang="en-US" sz="2800"/>
          </a:p>
        </p:txBody>
      </p:sp>
    </p:spTree>
    <p:extLst>
      <p:ext uri="{BB962C8B-B14F-4D97-AF65-F5344CB8AC3E}">
        <p14:creationId xmlns:p14="http://schemas.microsoft.com/office/powerpoint/2010/main" val="23366137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F0CF66-F364-471D-84FA-DD68A0915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串列 </a:t>
            </a:r>
            <a:r>
              <a:rPr lang="en-US" altLang="zh-TW"/>
              <a:t>List</a:t>
            </a:r>
            <a:endParaRPr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AFF64A6-49F2-4E9C-B952-85838CE4E5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33959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AA9912-EB3E-438A-AA3D-106BE3278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一串資料（不限型態）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CAFB7F-56B1-4DB0-AC75-92081BB83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[1, 1, 2, 3, 5, 8]</a:t>
            </a:r>
          </a:p>
          <a:p>
            <a:pPr marL="0" indent="0">
              <a:buNone/>
            </a:pPr>
            <a:r>
              <a:rPr lang="en-US" altLang="zh-TW" sz="2800"/>
              <a:t>[“a”, “xyz”, “0”]</a:t>
            </a:r>
          </a:p>
          <a:p>
            <a:pPr marL="0" indent="0">
              <a:buNone/>
            </a:pPr>
            <a:r>
              <a:rPr lang="en-US" altLang="zh-TW" sz="2800"/>
              <a:t>[2.5, “abc”, 0, True]</a:t>
            </a:r>
          </a:p>
          <a:p>
            <a:pPr marL="0" indent="0">
              <a:buNone/>
            </a:pPr>
            <a:r>
              <a:rPr lang="en-US" altLang="zh-TW" sz="2800"/>
              <a:t>[[1, 2, 3], [2, 5]]</a:t>
            </a:r>
            <a:endParaRPr lang="zh-TW" altLang="en-US" sz="2800"/>
          </a:p>
        </p:txBody>
      </p:sp>
    </p:spTree>
    <p:extLst>
      <p:ext uri="{BB962C8B-B14F-4D97-AF65-F5344CB8AC3E}">
        <p14:creationId xmlns:p14="http://schemas.microsoft.com/office/powerpoint/2010/main" val="31674529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67EB95-61CB-40E0-8B32-1D19A9028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字串轉串列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6DBF58-0D63-4291-BDB7-FA5074B08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list(“abc123”)</a:t>
            </a:r>
          </a:p>
          <a:p>
            <a:pPr marL="0" indent="0">
              <a:buNone/>
            </a:pPr>
            <a:r>
              <a:rPr lang="en-US" altLang="zh-TW" sz="2800"/>
              <a:t>	</a:t>
            </a:r>
            <a:r>
              <a:rPr lang="zh-TW" altLang="en-US" sz="2800"/>
              <a:t>→ </a:t>
            </a:r>
            <a:r>
              <a:rPr lang="en-US" altLang="zh-TW" sz="2800"/>
              <a:t>[“a”, “b”, “c”, “1”, “2”, “3”]</a:t>
            </a:r>
          </a:p>
        </p:txBody>
      </p:sp>
    </p:spTree>
    <p:extLst>
      <p:ext uri="{BB962C8B-B14F-4D97-AF65-F5344CB8AC3E}">
        <p14:creationId xmlns:p14="http://schemas.microsoft.com/office/powerpoint/2010/main" val="28021228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67EB95-61CB-40E0-8B32-1D19A9028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但串列轉字串</a:t>
            </a:r>
            <a:r>
              <a:rPr lang="en-US" altLang="zh-TW"/>
              <a:t>...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6DBF58-0D63-4291-BDB7-FA5074B08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str([“1”, “2”, “3”])</a:t>
            </a:r>
          </a:p>
          <a:p>
            <a:pPr marL="0" indent="0">
              <a:buNone/>
            </a:pPr>
            <a:r>
              <a:rPr lang="en-US" altLang="zh-TW" sz="2800"/>
              <a:t>	</a:t>
            </a:r>
            <a:r>
              <a:rPr lang="zh-TW" altLang="en-US" sz="2800"/>
              <a:t>→ </a:t>
            </a:r>
            <a:r>
              <a:rPr lang="en-US" altLang="zh-TW" sz="2800">
                <a:solidFill>
                  <a:srgbClr val="FF0000"/>
                </a:solidFill>
              </a:rPr>
              <a:t>‘</a:t>
            </a:r>
            <a:r>
              <a:rPr lang="en-US" altLang="zh-TW" sz="2800"/>
              <a:t>[“1”, “2”, “3”]</a:t>
            </a:r>
            <a:r>
              <a:rPr lang="en-US" altLang="zh-TW" sz="2800">
                <a:solidFill>
                  <a:srgbClr val="FF0000"/>
                </a:solidFill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987291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A30B05-51EB-4B1A-B6DB-5B406B1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 → 一串字（元）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04E872-16C3-484E-9B84-6D01DF757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/>
              <a:t>s = “Quan</a:t>
            </a:r>
            <a:r>
              <a:rPr lang="zh-TW" altLang="en-US" sz="2800"/>
              <a:t> </a:t>
            </a:r>
            <a:r>
              <a:rPr lang="en-US" altLang="zh-TW" sz="2800"/>
              <a:t>is</a:t>
            </a:r>
            <a:r>
              <a:rPr lang="zh-TW" altLang="en-US" sz="2800"/>
              <a:t> </a:t>
            </a:r>
            <a:r>
              <a:rPr lang="en-US" altLang="zh-TW" sz="2800"/>
              <a:t>handsome!”</a:t>
            </a:r>
          </a:p>
          <a:p>
            <a:pPr marL="0" indent="0">
              <a:buNone/>
            </a:pPr>
            <a:r>
              <a:rPr lang="en-US" altLang="zh-TW" sz="2800"/>
              <a:t>s[</a:t>
            </a:r>
            <a:r>
              <a:rPr lang="en-US" altLang="zh-TW" sz="2800">
                <a:solidFill>
                  <a:srgbClr val="FF0000"/>
                </a:solidFill>
              </a:rPr>
              <a:t>0</a:t>
            </a:r>
            <a:r>
              <a:rPr lang="en-US" altLang="zh-TW" sz="2800"/>
              <a:t>] </a:t>
            </a:r>
            <a:r>
              <a:rPr lang="zh-TW" altLang="en-US" sz="2800"/>
              <a:t>→</a:t>
            </a:r>
            <a:r>
              <a:rPr lang="en-US" altLang="zh-TW" sz="2800"/>
              <a:t> ‘Q’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#</a:t>
            </a:r>
            <a:r>
              <a:rPr lang="zh-TW" altLang="en-US" sz="2800">
                <a:solidFill>
                  <a:schemeClr val="bg1">
                    <a:lumMod val="65000"/>
                  </a:schemeClr>
                </a:solidFill>
              </a:rPr>
              <a:t> 索引從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0 </a:t>
            </a:r>
            <a:r>
              <a:rPr lang="zh-TW" altLang="en-US" sz="2800">
                <a:solidFill>
                  <a:schemeClr val="bg1">
                    <a:lumMod val="65000"/>
                  </a:schemeClr>
                </a:solidFill>
              </a:rPr>
              <a:t>開始</a:t>
            </a:r>
            <a:endParaRPr lang="en-US" altLang="zh-TW" sz="280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2800"/>
              <a:t>s[1] </a:t>
            </a:r>
            <a:r>
              <a:rPr lang="zh-TW" altLang="en-US" sz="2800"/>
              <a:t>→</a:t>
            </a:r>
            <a:r>
              <a:rPr lang="en-US" altLang="zh-TW" sz="2800"/>
              <a:t> ‘u’</a:t>
            </a:r>
          </a:p>
          <a:p>
            <a:pPr marL="0" indent="0">
              <a:buNone/>
            </a:pPr>
            <a:r>
              <a:rPr lang="en-US" altLang="zh-TW" sz="2800"/>
              <a:t>s[2] </a:t>
            </a:r>
            <a:r>
              <a:rPr lang="zh-TW" altLang="en-US" sz="2800"/>
              <a:t>→</a:t>
            </a:r>
            <a:r>
              <a:rPr lang="en-US" altLang="zh-TW" sz="2800"/>
              <a:t> ‘a’</a:t>
            </a:r>
          </a:p>
          <a:p>
            <a:pPr marL="0" indent="0">
              <a:buNone/>
            </a:pPr>
            <a:r>
              <a:rPr lang="en-US" altLang="zh-TW" sz="2800"/>
              <a:t>s[3] </a:t>
            </a:r>
            <a:r>
              <a:rPr lang="zh-TW" altLang="en-US" sz="2800"/>
              <a:t>→</a:t>
            </a:r>
            <a:r>
              <a:rPr lang="en-US" altLang="zh-TW" sz="2800"/>
              <a:t> ‘n’</a:t>
            </a:r>
          </a:p>
          <a:p>
            <a:pPr marL="0" indent="0">
              <a:buNone/>
            </a:pPr>
            <a:r>
              <a:rPr lang="en-US" altLang="zh-TW" sz="2800"/>
              <a:t>s[4] </a:t>
            </a:r>
            <a:r>
              <a:rPr lang="zh-TW" altLang="en-US" sz="2800"/>
              <a:t>→</a:t>
            </a:r>
            <a:r>
              <a:rPr lang="en-US" altLang="zh-TW" sz="2800"/>
              <a:t> </a:t>
            </a:r>
            <a:r>
              <a:rPr lang="en-US" altLang="zh-TW" sz="2800">
                <a:solidFill>
                  <a:srgbClr val="FF0000"/>
                </a:solidFill>
              </a:rPr>
              <a:t>‘ ’</a:t>
            </a:r>
            <a:r>
              <a:rPr lang="en-US" altLang="zh-TW" sz="2800"/>
              <a:t>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# </a:t>
            </a:r>
            <a:r>
              <a:rPr lang="zh-TW" altLang="en-US" sz="2800">
                <a:solidFill>
                  <a:schemeClr val="bg1">
                    <a:lumMod val="65000"/>
                  </a:schemeClr>
                </a:solidFill>
              </a:rPr>
              <a:t>空白也是字元</a:t>
            </a:r>
            <a:endParaRPr lang="en-US" altLang="zh-TW" sz="280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2800"/>
              <a:t>......</a:t>
            </a:r>
            <a:endParaRPr lang="zh-TW" altLang="en-US" sz="2800"/>
          </a:p>
        </p:txBody>
      </p:sp>
    </p:spTree>
    <p:extLst>
      <p:ext uri="{BB962C8B-B14F-4D97-AF65-F5344CB8AC3E}">
        <p14:creationId xmlns:p14="http://schemas.microsoft.com/office/powerpoint/2010/main" val="4415519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1B9FF8-C6CF-471A-8A76-E9BCC6C72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串列取值與切片：與字串相同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1C783E-BE9F-4418-BED7-9A4106D54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/>
              <a:t>lst = [5, 2.0, [7.0, 7], “a”]</a:t>
            </a:r>
          </a:p>
          <a:p>
            <a:pPr marL="0" indent="0">
              <a:buNone/>
            </a:pPr>
            <a:r>
              <a:rPr lang="en-US" altLang="zh-TW" sz="2800"/>
              <a:t>lst[0]</a:t>
            </a:r>
            <a:r>
              <a:rPr lang="zh-TW" altLang="en-US" sz="2800"/>
              <a:t> → </a:t>
            </a:r>
            <a:r>
              <a:rPr lang="en-US" altLang="zh-TW" sz="2800"/>
              <a:t>5</a:t>
            </a:r>
          </a:p>
          <a:p>
            <a:pPr marL="0" indent="0">
              <a:buNone/>
            </a:pPr>
            <a:r>
              <a:rPr lang="en-US" altLang="zh-TW" sz="2800"/>
              <a:t>lst[1] </a:t>
            </a:r>
            <a:r>
              <a:rPr lang="zh-TW" altLang="en-US" sz="2800"/>
              <a:t>→ </a:t>
            </a:r>
            <a:r>
              <a:rPr lang="en-US" altLang="zh-TW" sz="2800"/>
              <a:t>2.0</a:t>
            </a:r>
          </a:p>
          <a:p>
            <a:pPr marL="0" indent="0">
              <a:buNone/>
            </a:pPr>
            <a:r>
              <a:rPr lang="en-US" altLang="zh-TW" sz="2800"/>
              <a:t>lst[2]</a:t>
            </a:r>
            <a:r>
              <a:rPr lang="zh-TW" altLang="en-US" sz="2800"/>
              <a:t> → </a:t>
            </a:r>
            <a:r>
              <a:rPr lang="en-US" altLang="zh-TW" sz="2800"/>
              <a:t>[7.0, 7]</a:t>
            </a:r>
          </a:p>
          <a:p>
            <a:pPr marL="0" indent="0">
              <a:buNone/>
            </a:pPr>
            <a:r>
              <a:rPr lang="en-US" altLang="zh-TW" sz="2800"/>
              <a:t>lst[3] </a:t>
            </a:r>
            <a:r>
              <a:rPr lang="zh-TW" altLang="en-US" sz="2800"/>
              <a:t>→ </a:t>
            </a:r>
            <a:r>
              <a:rPr lang="en-US" altLang="zh-TW" sz="2800"/>
              <a:t>“a”</a:t>
            </a:r>
          </a:p>
          <a:p>
            <a:pPr marL="0" indent="0">
              <a:buNone/>
            </a:pPr>
            <a:r>
              <a:rPr lang="en-US" altLang="zh-TW" sz="2800"/>
              <a:t>lst[2][0] </a:t>
            </a:r>
            <a:r>
              <a:rPr lang="zh-TW" altLang="en-US" sz="2800"/>
              <a:t>→ </a:t>
            </a:r>
            <a:r>
              <a:rPr lang="en-US" altLang="zh-TW" sz="2800"/>
              <a:t>7.0</a:t>
            </a:r>
          </a:p>
          <a:p>
            <a:pPr marL="0" indent="0">
              <a:buNone/>
            </a:pPr>
            <a:r>
              <a:rPr lang="en-US" altLang="zh-TW" sz="2800"/>
              <a:t>lst[1:3] </a:t>
            </a:r>
            <a:r>
              <a:rPr lang="zh-TW" altLang="en-US" sz="2800"/>
              <a:t>→ </a:t>
            </a:r>
            <a:r>
              <a:rPr lang="en-US" altLang="zh-TW" sz="2800"/>
              <a:t>[2.0, [7.0, 7]]</a:t>
            </a:r>
          </a:p>
        </p:txBody>
      </p:sp>
    </p:spTree>
    <p:extLst>
      <p:ext uri="{BB962C8B-B14F-4D97-AF65-F5344CB8AC3E}">
        <p14:creationId xmlns:p14="http://schemas.microsoft.com/office/powerpoint/2010/main" val="16981156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E12886-23A9-4A0E-876F-CA10E3B57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串列元素可變更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E0C78A-9C1A-4E29-97A9-16DF4038E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lst = [0, 1, </a:t>
            </a:r>
            <a:r>
              <a:rPr lang="en-US" altLang="zh-TW" sz="2800">
                <a:solidFill>
                  <a:srgbClr val="FF0000"/>
                </a:solidFill>
              </a:rPr>
              <a:t>2</a:t>
            </a:r>
            <a:r>
              <a:rPr lang="en-US" altLang="zh-TW" sz="2800"/>
              <a:t>, 3, 4]</a:t>
            </a:r>
          </a:p>
          <a:p>
            <a:pPr marL="0" indent="0">
              <a:buNone/>
            </a:pPr>
            <a:r>
              <a:rPr lang="en-US" altLang="zh-TW" sz="2800"/>
              <a:t>lst[2] = [-1]</a:t>
            </a:r>
          </a:p>
          <a:p>
            <a:pPr marL="0" indent="0">
              <a:buNone/>
            </a:pPr>
            <a:r>
              <a:rPr lang="en-US" altLang="zh-TW" sz="2800"/>
              <a:t>lst </a:t>
            </a:r>
            <a:r>
              <a:rPr lang="zh-TW" altLang="en-US" sz="2800"/>
              <a:t>→ </a:t>
            </a:r>
            <a:r>
              <a:rPr lang="en-US" altLang="zh-TW" sz="2800"/>
              <a:t>[0, 1, </a:t>
            </a:r>
            <a:r>
              <a:rPr lang="en-US" altLang="zh-TW" sz="2800">
                <a:solidFill>
                  <a:srgbClr val="FF0000"/>
                </a:solidFill>
              </a:rPr>
              <a:t>-1</a:t>
            </a:r>
            <a:r>
              <a:rPr lang="en-US" altLang="zh-TW" sz="2800"/>
              <a:t>, 3, 4]</a:t>
            </a:r>
          </a:p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s = “01234”</a:t>
            </a:r>
          </a:p>
          <a:p>
            <a:pPr marL="0" indent="0">
              <a:buNone/>
            </a:pPr>
            <a:r>
              <a:rPr lang="en-US" altLang="zh-TW" sz="2800"/>
              <a:t>s[2] = “x” </a:t>
            </a:r>
            <a:r>
              <a:rPr lang="zh-TW" altLang="en-US" sz="2800"/>
              <a:t>→ </a:t>
            </a:r>
            <a:r>
              <a:rPr lang="en-US" altLang="zh-TW" sz="2800"/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5245093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DFD65C-1C9D-4B85-80C3-D81AE46D2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串列加法：與字串相同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CC9785-9BEE-42EC-BC98-520CF6084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[</a:t>
            </a:r>
            <a:r>
              <a:rPr lang="en-US" altLang="zh-TW" sz="2800">
                <a:solidFill>
                  <a:srgbClr val="0070C0"/>
                </a:solidFill>
              </a:rPr>
              <a:t>1, 2</a:t>
            </a:r>
            <a:r>
              <a:rPr lang="en-US" altLang="zh-TW" sz="2800"/>
              <a:t>] + [</a:t>
            </a:r>
            <a:r>
              <a:rPr lang="en-US" altLang="zh-TW" sz="2800">
                <a:solidFill>
                  <a:srgbClr val="FF0000"/>
                </a:solidFill>
              </a:rPr>
              <a:t>“a”, “xyz”</a:t>
            </a:r>
            <a:r>
              <a:rPr lang="en-US" altLang="zh-TW" sz="2800"/>
              <a:t>]</a:t>
            </a:r>
          </a:p>
          <a:p>
            <a:pPr marL="0" indent="0">
              <a:buNone/>
            </a:pPr>
            <a:r>
              <a:rPr lang="en-US" altLang="zh-TW" sz="2800"/>
              <a:t>	</a:t>
            </a:r>
            <a:r>
              <a:rPr lang="zh-TW" altLang="en-US" sz="2800"/>
              <a:t>→ </a:t>
            </a:r>
            <a:r>
              <a:rPr lang="en-US" altLang="zh-TW" sz="2800"/>
              <a:t>[</a:t>
            </a:r>
            <a:r>
              <a:rPr lang="en-US" altLang="zh-TW" sz="2800">
                <a:solidFill>
                  <a:srgbClr val="0070C0"/>
                </a:solidFill>
              </a:rPr>
              <a:t>1, 2, </a:t>
            </a:r>
            <a:r>
              <a:rPr lang="en-US" altLang="zh-TW" sz="2800">
                <a:solidFill>
                  <a:srgbClr val="FF0000"/>
                </a:solidFill>
              </a:rPr>
              <a:t>“a”, “xyz”</a:t>
            </a:r>
            <a:r>
              <a:rPr lang="en-US" altLang="zh-TW" sz="2800"/>
              <a:t>]</a:t>
            </a:r>
          </a:p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lst = [</a:t>
            </a:r>
            <a:r>
              <a:rPr lang="en-US" altLang="zh-TW" sz="2800">
                <a:solidFill>
                  <a:srgbClr val="0070C0"/>
                </a:solidFill>
              </a:rPr>
              <a:t>0, 2, 4</a:t>
            </a:r>
            <a:r>
              <a:rPr lang="en-US" altLang="zh-TW" sz="2800"/>
              <a:t>]</a:t>
            </a:r>
          </a:p>
          <a:p>
            <a:pPr marL="0" indent="0">
              <a:buNone/>
            </a:pPr>
            <a:r>
              <a:rPr lang="en-US" altLang="zh-TW" sz="2800"/>
              <a:t>lst += [</a:t>
            </a:r>
            <a:r>
              <a:rPr lang="en-US" altLang="zh-TW" sz="2800">
                <a:solidFill>
                  <a:srgbClr val="FF0000"/>
                </a:solidFill>
              </a:rPr>
              <a:t>6</a:t>
            </a:r>
            <a:r>
              <a:rPr lang="en-US" altLang="zh-TW" sz="2800"/>
              <a:t>]</a:t>
            </a:r>
          </a:p>
          <a:p>
            <a:pPr marL="0" indent="0">
              <a:buNone/>
            </a:pPr>
            <a:r>
              <a:rPr lang="en-US" altLang="zh-TW" sz="2800"/>
              <a:t>lst </a:t>
            </a:r>
            <a:r>
              <a:rPr lang="zh-TW" altLang="en-US" sz="2800"/>
              <a:t>→ </a:t>
            </a:r>
            <a:r>
              <a:rPr lang="en-US" altLang="zh-TW" sz="2800"/>
              <a:t>[</a:t>
            </a:r>
            <a:r>
              <a:rPr lang="en-US" altLang="zh-TW" sz="2800">
                <a:solidFill>
                  <a:srgbClr val="0070C0"/>
                </a:solidFill>
              </a:rPr>
              <a:t>0, 2, 4, </a:t>
            </a:r>
            <a:r>
              <a:rPr lang="en-US" altLang="zh-TW" sz="2800">
                <a:solidFill>
                  <a:srgbClr val="FF0000"/>
                </a:solidFill>
              </a:rPr>
              <a:t>6</a:t>
            </a:r>
            <a:r>
              <a:rPr lang="en-US" altLang="zh-TW" sz="2800"/>
              <a:t>]</a:t>
            </a:r>
            <a:endParaRPr lang="zh-TW" altLang="en-US" sz="2800"/>
          </a:p>
        </p:txBody>
      </p:sp>
    </p:spTree>
    <p:extLst>
      <p:ext uri="{BB962C8B-B14F-4D97-AF65-F5344CB8AC3E}">
        <p14:creationId xmlns:p14="http://schemas.microsoft.com/office/powerpoint/2010/main" val="32713101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DFD65C-1C9D-4B85-80C3-D81AE46D2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串列乘法：與字串相同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CC9785-9BEE-42EC-BC98-520CF6084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[1, 2]</a:t>
            </a:r>
            <a:r>
              <a:rPr lang="zh-TW" altLang="en-US" sz="2800"/>
              <a:t> * </a:t>
            </a:r>
            <a:r>
              <a:rPr lang="en-US" altLang="zh-TW" sz="2800"/>
              <a:t>3</a:t>
            </a:r>
          </a:p>
          <a:p>
            <a:pPr marL="0" indent="0">
              <a:buNone/>
            </a:pPr>
            <a:r>
              <a:rPr lang="en-US" altLang="zh-TW" sz="2800"/>
              <a:t>	</a:t>
            </a:r>
            <a:r>
              <a:rPr lang="zh-TW" altLang="en-US" sz="2800"/>
              <a:t>→ </a:t>
            </a:r>
            <a:r>
              <a:rPr lang="en-US" altLang="zh-TW" sz="2800"/>
              <a:t>[</a:t>
            </a:r>
            <a:r>
              <a:rPr lang="en-US" altLang="zh-TW" sz="2800">
                <a:solidFill>
                  <a:srgbClr val="FF0000"/>
                </a:solidFill>
              </a:rPr>
              <a:t>1, 2, </a:t>
            </a:r>
            <a:r>
              <a:rPr lang="en-US" altLang="zh-TW" sz="2800">
                <a:solidFill>
                  <a:srgbClr val="0070C0"/>
                </a:solidFill>
              </a:rPr>
              <a:t>1, 2, </a:t>
            </a:r>
            <a:r>
              <a:rPr lang="en-US" altLang="zh-TW" sz="2800">
                <a:solidFill>
                  <a:srgbClr val="FF0000"/>
                </a:solidFill>
              </a:rPr>
              <a:t>1, 2</a:t>
            </a:r>
            <a:r>
              <a:rPr lang="en-US" altLang="zh-TW" sz="2800"/>
              <a:t>]</a:t>
            </a:r>
          </a:p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lst = [0, 2, 4]</a:t>
            </a:r>
          </a:p>
          <a:p>
            <a:pPr marL="0" indent="0">
              <a:buNone/>
            </a:pPr>
            <a:r>
              <a:rPr lang="en-US" altLang="zh-TW" sz="2800"/>
              <a:t>lst *= 2</a:t>
            </a:r>
          </a:p>
          <a:p>
            <a:pPr marL="0" indent="0">
              <a:buNone/>
            </a:pPr>
            <a:r>
              <a:rPr lang="en-US" altLang="zh-TW" sz="2800"/>
              <a:t>lst </a:t>
            </a:r>
            <a:r>
              <a:rPr lang="zh-TW" altLang="en-US" sz="2800"/>
              <a:t>→ </a:t>
            </a:r>
            <a:r>
              <a:rPr lang="en-US" altLang="zh-TW" sz="2800"/>
              <a:t>[</a:t>
            </a:r>
            <a:r>
              <a:rPr lang="en-US" altLang="zh-TW" sz="2800">
                <a:solidFill>
                  <a:srgbClr val="0070C0"/>
                </a:solidFill>
              </a:rPr>
              <a:t>0, 2, 4, </a:t>
            </a:r>
            <a:r>
              <a:rPr lang="en-US" altLang="zh-TW" sz="2800">
                <a:solidFill>
                  <a:srgbClr val="FF0000"/>
                </a:solidFill>
              </a:rPr>
              <a:t>0, 2, 4</a:t>
            </a:r>
            <a:r>
              <a:rPr lang="en-US" altLang="zh-TW" sz="2800"/>
              <a:t>]</a:t>
            </a:r>
            <a:endParaRPr lang="zh-TW" altLang="en-US" sz="2800"/>
          </a:p>
        </p:txBody>
      </p:sp>
    </p:spTree>
    <p:extLst>
      <p:ext uri="{BB962C8B-B14F-4D97-AF65-F5344CB8AC3E}">
        <p14:creationId xmlns:p14="http://schemas.microsoft.com/office/powerpoint/2010/main" val="15159987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DFD65C-1C9D-4B85-80C3-D81AE46D2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串列長度 </a:t>
            </a:r>
            <a:r>
              <a:rPr lang="en-US" altLang="zh-TW"/>
              <a:t>len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CC9785-9BEE-42EC-BC98-520CF6084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len(list) </a:t>
            </a:r>
            <a:r>
              <a:rPr lang="zh-TW" altLang="en-US" sz="2400"/>
              <a:t>→ </a:t>
            </a:r>
            <a:r>
              <a:rPr lang="zh-TW" altLang="en-US" sz="2400">
                <a:solidFill>
                  <a:srgbClr val="FF0000"/>
                </a:solidFill>
              </a:rPr>
              <a:t>回傳 </a:t>
            </a:r>
            <a:r>
              <a:rPr lang="en-US" altLang="zh-TW" sz="2400"/>
              <a:t>list </a:t>
            </a:r>
            <a:r>
              <a:rPr lang="zh-TW" altLang="en-US" sz="2400"/>
              <a:t>的長度（元素數量）</a:t>
            </a:r>
            <a:endParaRPr lang="en-US" altLang="zh-TW" sz="2400"/>
          </a:p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lst</a:t>
            </a:r>
            <a:r>
              <a:rPr lang="zh-TW" altLang="en-US" sz="2400"/>
              <a:t> </a:t>
            </a:r>
            <a:r>
              <a:rPr lang="en-US" altLang="zh-TW" sz="2400"/>
              <a:t>=</a:t>
            </a:r>
            <a:r>
              <a:rPr lang="zh-TW" altLang="en-US" sz="2400"/>
              <a:t> </a:t>
            </a:r>
            <a:r>
              <a:rPr lang="en-US" altLang="zh-TW" sz="2400"/>
              <a:t>[1, 1, 2, 3, 5, 8]</a:t>
            </a:r>
          </a:p>
          <a:p>
            <a:pPr marL="0" indent="0">
              <a:buNone/>
            </a:pPr>
            <a:r>
              <a:rPr lang="en-US" altLang="zh-TW" sz="2400"/>
              <a:t>l = len(lst) </a:t>
            </a:r>
            <a:r>
              <a:rPr lang="zh-TW" altLang="en-US" sz="2400"/>
              <a:t>→ </a:t>
            </a:r>
            <a:r>
              <a:rPr lang="en-US" altLang="zh-TW" sz="2400"/>
              <a:t>6</a:t>
            </a:r>
          </a:p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lst</a:t>
            </a:r>
            <a:r>
              <a:rPr lang="zh-TW" altLang="en-US" sz="2400"/>
              <a:t> </a:t>
            </a:r>
            <a:r>
              <a:rPr lang="en-US" altLang="zh-TW" sz="2400"/>
              <a:t>=</a:t>
            </a:r>
            <a:r>
              <a:rPr lang="zh-TW" altLang="en-US" sz="2400"/>
              <a:t> </a:t>
            </a:r>
            <a:r>
              <a:rPr lang="en-US" altLang="zh-TW" sz="2400"/>
              <a:t>[1, 1, 2, 3, 5, 8, </a:t>
            </a:r>
            <a:r>
              <a:rPr lang="en-US" altLang="zh-TW" sz="2400">
                <a:solidFill>
                  <a:srgbClr val="FF0000"/>
                </a:solidFill>
              </a:rPr>
              <a:t>[0, 0, 0]</a:t>
            </a:r>
            <a:r>
              <a:rPr lang="en-US" altLang="zh-TW" sz="2400"/>
              <a:t>]</a:t>
            </a:r>
          </a:p>
          <a:p>
            <a:pPr marL="0" indent="0">
              <a:buNone/>
            </a:pPr>
            <a:r>
              <a:rPr lang="en-US" altLang="zh-TW" sz="2400"/>
              <a:t>l = len(lst) </a:t>
            </a:r>
            <a:r>
              <a:rPr lang="zh-TW" altLang="en-US" sz="2400"/>
              <a:t>→ </a:t>
            </a:r>
            <a:r>
              <a:rPr lang="en-US" altLang="zh-TW" sz="2400"/>
              <a:t>7</a:t>
            </a:r>
          </a:p>
        </p:txBody>
      </p:sp>
      <p:sp>
        <p:nvSpPr>
          <p:cNvPr id="4" name="箭號: 向下 3">
            <a:extLst>
              <a:ext uri="{FF2B5EF4-FFF2-40B4-BE49-F238E27FC236}">
                <a16:creationId xmlns:a16="http://schemas.microsoft.com/office/drawing/2014/main" id="{C7E5A4BB-DC2E-42E1-9F89-6BD414667741}"/>
              </a:ext>
            </a:extLst>
          </p:cNvPr>
          <p:cNvSpPr/>
          <p:nvPr/>
        </p:nvSpPr>
        <p:spPr>
          <a:xfrm rot="12792551">
            <a:off x="6915729" y="4406415"/>
            <a:ext cx="414867" cy="508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3DF8B8D-1065-4C5F-A7D8-076967E09642}"/>
              </a:ext>
            </a:extLst>
          </p:cNvPr>
          <p:cNvSpPr txBox="1"/>
          <p:nvPr/>
        </p:nvSpPr>
        <p:spPr>
          <a:xfrm>
            <a:off x="6190317" y="3733434"/>
            <a:ext cx="3358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/>
              <a:t>整個 </a:t>
            </a:r>
            <a:r>
              <a:rPr lang="en-US" altLang="zh-TW" sz="2400"/>
              <a:t>list </a:t>
            </a:r>
            <a:r>
              <a:rPr lang="zh-TW" altLang="en-US" sz="2400"/>
              <a:t>是一個元素</a:t>
            </a:r>
          </a:p>
        </p:txBody>
      </p:sp>
    </p:spTree>
    <p:extLst>
      <p:ext uri="{BB962C8B-B14F-4D97-AF65-F5344CB8AC3E}">
        <p14:creationId xmlns:p14="http://schemas.microsoft.com/office/powerpoint/2010/main" val="19091985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DFD65C-1C9D-4B85-80C3-D81AE46D2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擴增 </a:t>
            </a:r>
            <a:r>
              <a:rPr lang="en-US" altLang="zh-TW"/>
              <a:t>append v.s. extend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CC9785-9BEE-42EC-BC98-520CF6084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9692639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lst.append(any)</a:t>
            </a:r>
            <a:r>
              <a:rPr lang="zh-TW" altLang="en-US" sz="2400"/>
              <a:t> → 將 </a:t>
            </a:r>
            <a:r>
              <a:rPr lang="en-US" altLang="zh-TW" sz="2400"/>
              <a:t>lst </a:t>
            </a:r>
            <a:r>
              <a:rPr lang="zh-TW" altLang="en-US" sz="2400"/>
              <a:t>新增一個元素的空間並置於最後</a:t>
            </a: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lst.extend(container) </a:t>
            </a:r>
            <a:r>
              <a:rPr lang="zh-TW" altLang="en-US" sz="2400"/>
              <a:t>→ 將容器內的元素展開放到 </a:t>
            </a:r>
            <a:r>
              <a:rPr lang="en-US" altLang="zh-TW" sz="2400"/>
              <a:t>lst </a:t>
            </a:r>
            <a:r>
              <a:rPr lang="zh-TW" altLang="en-US" sz="2400"/>
              <a:t>後面</a:t>
            </a:r>
            <a:endParaRPr lang="en-US" altLang="zh-TW" sz="2400"/>
          </a:p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lst = [0, 1, 2]</a:t>
            </a:r>
          </a:p>
          <a:p>
            <a:pPr marL="0" indent="0">
              <a:buNone/>
            </a:pPr>
            <a:r>
              <a:rPr lang="en-US" altLang="zh-TW" sz="2400"/>
              <a:t>lst.append(</a:t>
            </a:r>
            <a:r>
              <a:rPr lang="en-US" altLang="zh-TW" sz="2400">
                <a:solidFill>
                  <a:srgbClr val="FF0000"/>
                </a:solidFill>
              </a:rPr>
              <a:t>3</a:t>
            </a:r>
            <a:r>
              <a:rPr lang="en-US" altLang="zh-TW" sz="2400"/>
              <a:t>)</a:t>
            </a:r>
            <a:r>
              <a:rPr lang="zh-TW" altLang="en-US" sz="2400"/>
              <a:t> </a:t>
            </a:r>
            <a:r>
              <a:rPr lang="en-US" altLang="zh-TW" sz="2400"/>
              <a:t># lst </a:t>
            </a:r>
            <a:r>
              <a:rPr lang="zh-TW" altLang="en-US" sz="2400"/>
              <a:t>→ </a:t>
            </a:r>
            <a:r>
              <a:rPr lang="en-US" altLang="zh-TW" sz="2400"/>
              <a:t>[0, 1, 2, </a:t>
            </a:r>
            <a:r>
              <a:rPr lang="en-US" altLang="zh-TW" sz="2400">
                <a:solidFill>
                  <a:srgbClr val="FF0000"/>
                </a:solidFill>
              </a:rPr>
              <a:t>3</a:t>
            </a:r>
            <a:r>
              <a:rPr lang="en-US" altLang="zh-TW" sz="2400"/>
              <a:t>]</a:t>
            </a:r>
          </a:p>
          <a:p>
            <a:pPr marL="0" indent="0">
              <a:buNone/>
            </a:pPr>
            <a:r>
              <a:rPr lang="en-US" altLang="zh-TW" sz="2400"/>
              <a:t>lst.extend(3) </a:t>
            </a:r>
            <a:r>
              <a:rPr lang="zh-TW" altLang="en-US" sz="2400"/>
              <a:t>→ </a:t>
            </a:r>
            <a:r>
              <a:rPr lang="en-US" altLang="zh-TW" sz="2400"/>
              <a:t>Error </a:t>
            </a:r>
            <a:r>
              <a:rPr lang="en-US" altLang="zh-TW" sz="2400">
                <a:solidFill>
                  <a:schemeClr val="bg1">
                    <a:lumMod val="65000"/>
                  </a:schemeClr>
                </a:solidFill>
              </a:rPr>
              <a:t># 3 </a:t>
            </a:r>
            <a:r>
              <a:rPr lang="zh-TW" altLang="en-US" sz="2400">
                <a:solidFill>
                  <a:schemeClr val="bg1">
                    <a:lumMod val="65000"/>
                  </a:schemeClr>
                </a:solidFill>
              </a:rPr>
              <a:t>不是容器（非可迭代物件）</a:t>
            </a:r>
            <a:endParaRPr lang="en-US" altLang="zh-TW" sz="240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6786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DFD65C-1C9D-4B85-80C3-D81AE46D2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擴增 </a:t>
            </a:r>
            <a:r>
              <a:rPr lang="en-US" altLang="zh-TW"/>
              <a:t>append v.s. extend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CC9785-9BEE-42EC-BC98-520CF6084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9692639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lst.append(any)</a:t>
            </a:r>
            <a:r>
              <a:rPr lang="zh-TW" altLang="en-US" sz="2400"/>
              <a:t> → 將 </a:t>
            </a:r>
            <a:r>
              <a:rPr lang="en-US" altLang="zh-TW" sz="2400"/>
              <a:t>lst </a:t>
            </a:r>
            <a:r>
              <a:rPr lang="zh-TW" altLang="en-US" sz="2400"/>
              <a:t>新增一個元素的空間並置 </a:t>
            </a:r>
            <a:r>
              <a:rPr lang="en-US" altLang="zh-TW" sz="2400"/>
              <a:t>any </a:t>
            </a:r>
            <a:r>
              <a:rPr lang="zh-TW" altLang="en-US" sz="2400"/>
              <a:t>於最後</a:t>
            </a: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lst.extend(container) </a:t>
            </a:r>
            <a:r>
              <a:rPr lang="zh-TW" altLang="en-US" sz="2400"/>
              <a:t>→ 將容器內的元素展開放到 </a:t>
            </a:r>
            <a:r>
              <a:rPr lang="en-US" altLang="zh-TW" sz="2400"/>
              <a:t>lst </a:t>
            </a:r>
            <a:r>
              <a:rPr lang="zh-TW" altLang="en-US" sz="2400"/>
              <a:t>後面</a:t>
            </a:r>
            <a:endParaRPr lang="en-US" altLang="zh-TW" sz="2400"/>
          </a:p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lst = [0, 1, 2]</a:t>
            </a:r>
          </a:p>
          <a:p>
            <a:pPr marL="0" indent="0">
              <a:buNone/>
            </a:pPr>
            <a:r>
              <a:rPr lang="en-US" altLang="zh-TW" sz="2400"/>
              <a:t>lst.append(</a:t>
            </a:r>
            <a:r>
              <a:rPr lang="en-US" altLang="zh-TW" sz="2400">
                <a:solidFill>
                  <a:srgbClr val="FF0000"/>
                </a:solidFill>
              </a:rPr>
              <a:t>[3, 4]</a:t>
            </a:r>
            <a:r>
              <a:rPr lang="en-US" altLang="zh-TW" sz="2400"/>
              <a:t>)</a:t>
            </a:r>
            <a:r>
              <a:rPr lang="zh-TW" altLang="en-US" sz="2400"/>
              <a:t> </a:t>
            </a:r>
            <a:r>
              <a:rPr lang="en-US" altLang="zh-TW" sz="2400"/>
              <a:t>#</a:t>
            </a:r>
            <a:r>
              <a:rPr lang="zh-TW" altLang="en-US" sz="2400"/>
              <a:t> </a:t>
            </a:r>
            <a:r>
              <a:rPr lang="en-US" altLang="zh-TW" sz="2400"/>
              <a:t>lst </a:t>
            </a:r>
            <a:r>
              <a:rPr lang="zh-TW" altLang="en-US" sz="2400"/>
              <a:t>→ </a:t>
            </a:r>
            <a:r>
              <a:rPr lang="en-US" altLang="zh-TW" sz="2400"/>
              <a:t>[0, 1, 2, </a:t>
            </a:r>
            <a:r>
              <a:rPr lang="en-US" altLang="zh-TW" sz="2400">
                <a:solidFill>
                  <a:srgbClr val="FF0000"/>
                </a:solidFill>
              </a:rPr>
              <a:t>[3, 4]</a:t>
            </a:r>
            <a:r>
              <a:rPr lang="en-US" altLang="zh-TW" sz="2400"/>
              <a:t>]</a:t>
            </a:r>
          </a:p>
          <a:p>
            <a:pPr marL="0" indent="0">
              <a:buNone/>
            </a:pPr>
            <a:r>
              <a:rPr lang="en-US" altLang="zh-TW" sz="2400"/>
              <a:t>lst.extend([</a:t>
            </a:r>
            <a:r>
              <a:rPr lang="en-US" altLang="zh-TW" sz="2400">
                <a:solidFill>
                  <a:srgbClr val="FF0000"/>
                </a:solidFill>
              </a:rPr>
              <a:t>3</a:t>
            </a:r>
            <a:r>
              <a:rPr lang="en-US" altLang="zh-TW" sz="2400"/>
              <a:t>, </a:t>
            </a:r>
            <a:r>
              <a:rPr lang="en-US" altLang="zh-TW" sz="2400">
                <a:solidFill>
                  <a:srgbClr val="FF0000"/>
                </a:solidFill>
              </a:rPr>
              <a:t>4</a:t>
            </a:r>
            <a:r>
              <a:rPr lang="en-US" altLang="zh-TW" sz="2400"/>
              <a:t>]) # lst </a:t>
            </a:r>
            <a:r>
              <a:rPr lang="zh-TW" altLang="en-US" sz="2400"/>
              <a:t>→ </a:t>
            </a:r>
            <a:r>
              <a:rPr lang="en-US" altLang="zh-TW" sz="2400"/>
              <a:t>[0, 1, 2, </a:t>
            </a:r>
            <a:r>
              <a:rPr lang="en-US" altLang="zh-TW" sz="2400">
                <a:solidFill>
                  <a:srgbClr val="FF0000"/>
                </a:solidFill>
              </a:rPr>
              <a:t>3</a:t>
            </a:r>
            <a:r>
              <a:rPr lang="en-US" altLang="zh-TW" sz="2400"/>
              <a:t>, </a:t>
            </a:r>
            <a:r>
              <a:rPr lang="en-US" altLang="zh-TW" sz="2400">
                <a:solidFill>
                  <a:srgbClr val="FF0000"/>
                </a:solidFill>
              </a:rPr>
              <a:t>4</a:t>
            </a:r>
            <a:r>
              <a:rPr lang="en-US" altLang="zh-TW" sz="240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7091021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E269D6-FA10-4F83-8D8D-A11B04A98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排序 </a:t>
            </a:r>
            <a:r>
              <a:rPr lang="en-US" altLang="zh-TW"/>
              <a:t>sort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0231C4-AFE6-499F-874B-C7F6DB7FB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lst.sort() </a:t>
            </a:r>
            <a:r>
              <a:rPr lang="zh-TW" altLang="en-US" sz="2400"/>
              <a:t>→ 由小到大排列，</a:t>
            </a:r>
            <a:r>
              <a:rPr lang="zh-TW" altLang="en-US" sz="2400">
                <a:solidFill>
                  <a:srgbClr val="FF0000"/>
                </a:solidFill>
              </a:rPr>
              <a:t>所有元素間都必須能比大小</a:t>
            </a:r>
            <a:endParaRPr lang="en-US" altLang="zh-TW" sz="24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2400"/>
              <a:t>lst.sort(</a:t>
            </a:r>
            <a:r>
              <a:rPr lang="en-US" altLang="zh-TW" sz="2400">
                <a:solidFill>
                  <a:schemeClr val="accent2">
                    <a:lumMod val="75000"/>
                  </a:schemeClr>
                </a:solidFill>
              </a:rPr>
              <a:t>reverse=True</a:t>
            </a:r>
            <a:r>
              <a:rPr lang="en-US" altLang="zh-TW" sz="2400"/>
              <a:t>) </a:t>
            </a:r>
            <a:r>
              <a:rPr lang="zh-TW" altLang="en-US" sz="2400"/>
              <a:t>→ 由大到小排列</a:t>
            </a:r>
            <a:endParaRPr lang="en-US" altLang="zh-TW" sz="2400"/>
          </a:p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lst = [3, 1, 4, 2, 5]</a:t>
            </a:r>
          </a:p>
          <a:p>
            <a:pPr marL="0" indent="0">
              <a:buNone/>
            </a:pPr>
            <a:r>
              <a:rPr lang="en-US" altLang="zh-TW" sz="2400"/>
              <a:t>lst.sort() # lst </a:t>
            </a:r>
            <a:r>
              <a:rPr lang="zh-TW" altLang="en-US" sz="2400"/>
              <a:t>→ </a:t>
            </a:r>
            <a:r>
              <a:rPr lang="en-US" altLang="zh-TW" sz="2400"/>
              <a:t>[1, 2, 3, 4, 5]</a:t>
            </a:r>
          </a:p>
          <a:p>
            <a:pPr marL="0" indent="0">
              <a:buNone/>
            </a:pPr>
            <a:r>
              <a:rPr lang="en-US" altLang="zh-TW" sz="2400"/>
              <a:t>lst.sort(</a:t>
            </a:r>
            <a:r>
              <a:rPr lang="en-US" altLang="zh-TW" sz="2400">
                <a:solidFill>
                  <a:schemeClr val="accent2">
                    <a:lumMod val="75000"/>
                  </a:schemeClr>
                </a:solidFill>
              </a:rPr>
              <a:t>reverse=True</a:t>
            </a:r>
            <a:r>
              <a:rPr lang="en-US" altLang="zh-TW" sz="2400"/>
              <a:t>) # lst </a:t>
            </a:r>
            <a:r>
              <a:rPr lang="zh-TW" altLang="en-US" sz="2400"/>
              <a:t>→ </a:t>
            </a:r>
            <a:r>
              <a:rPr lang="en-US" altLang="zh-TW" sz="2400"/>
              <a:t>[5, 4, 3, 2, 1]</a:t>
            </a:r>
          </a:p>
        </p:txBody>
      </p:sp>
    </p:spTree>
    <p:extLst>
      <p:ext uri="{BB962C8B-B14F-4D97-AF65-F5344CB8AC3E}">
        <p14:creationId xmlns:p14="http://schemas.microsoft.com/office/powerpoint/2010/main" val="32751259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E269D6-FA10-4F83-8D8D-A11B04A98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排序 </a:t>
            </a:r>
            <a:r>
              <a:rPr lang="en-US" altLang="zh-TW"/>
              <a:t>sort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0231C4-AFE6-499F-874B-C7F6DB7FB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lst.sort() </a:t>
            </a:r>
            <a:r>
              <a:rPr lang="zh-TW" altLang="en-US" sz="2400"/>
              <a:t>→ 由小到大排列，</a:t>
            </a:r>
            <a:r>
              <a:rPr lang="zh-TW" altLang="en-US" sz="2400">
                <a:solidFill>
                  <a:srgbClr val="FF0000"/>
                </a:solidFill>
              </a:rPr>
              <a:t>所有元素間都必須能比大小</a:t>
            </a:r>
            <a:endParaRPr lang="en-US" altLang="zh-TW" sz="24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2400"/>
              <a:t>lst.sort(</a:t>
            </a:r>
            <a:r>
              <a:rPr lang="en-US" altLang="zh-TW" sz="2400">
                <a:solidFill>
                  <a:schemeClr val="accent2">
                    <a:lumMod val="75000"/>
                  </a:schemeClr>
                </a:solidFill>
              </a:rPr>
              <a:t>reverse=True</a:t>
            </a:r>
            <a:r>
              <a:rPr lang="en-US" altLang="zh-TW" sz="2400"/>
              <a:t>) </a:t>
            </a:r>
            <a:r>
              <a:rPr lang="zh-TW" altLang="en-US" sz="2400"/>
              <a:t>→ 由大到小排列</a:t>
            </a:r>
            <a:endParaRPr lang="en-US" altLang="zh-TW" sz="2400"/>
          </a:p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lst = [3, 1, 4, 2, </a:t>
            </a:r>
            <a:r>
              <a:rPr lang="en-US" altLang="zh-TW" sz="2400">
                <a:solidFill>
                  <a:srgbClr val="FF0000"/>
                </a:solidFill>
              </a:rPr>
              <a:t>“5”</a:t>
            </a:r>
            <a:r>
              <a:rPr lang="en-US" altLang="zh-TW" sz="2400"/>
              <a:t>]</a:t>
            </a:r>
          </a:p>
          <a:p>
            <a:pPr marL="0" indent="0">
              <a:buNone/>
            </a:pPr>
            <a:r>
              <a:rPr lang="en-US" altLang="zh-TW" sz="2400"/>
              <a:t>lst.sort() </a:t>
            </a:r>
            <a:r>
              <a:rPr lang="zh-TW" altLang="en-US" sz="2400"/>
              <a:t>→ </a:t>
            </a:r>
            <a:r>
              <a:rPr lang="en-US" altLang="zh-TW" sz="2400"/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18046730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E269D6-FA10-4F83-8D8D-A11B04A98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sort v.s. sorted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0231C4-AFE6-499F-874B-C7F6DB7FB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0333"/>
            <a:ext cx="9253728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sorted(container)</a:t>
            </a:r>
            <a:r>
              <a:rPr lang="zh-TW" altLang="en-US" sz="2400"/>
              <a:t> → </a:t>
            </a:r>
            <a:r>
              <a:rPr lang="zh-TW" altLang="en-US" sz="2400">
                <a:solidFill>
                  <a:srgbClr val="FF0000"/>
                </a:solidFill>
              </a:rPr>
              <a:t>回傳</a:t>
            </a:r>
            <a:r>
              <a:rPr lang="zh-TW" altLang="en-US" sz="2400"/>
              <a:t>排序後的物件，且不影響原物件</a:t>
            </a: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list.sort()</a:t>
            </a:r>
            <a:r>
              <a:rPr lang="zh-TW" altLang="en-US" sz="2400"/>
              <a:t> → 直接對 </a:t>
            </a:r>
            <a:r>
              <a:rPr lang="en-US" altLang="zh-TW" sz="2400"/>
              <a:t>list </a:t>
            </a:r>
            <a:r>
              <a:rPr lang="zh-TW" altLang="en-US" sz="2400"/>
              <a:t>排序</a:t>
            </a:r>
            <a:endParaRPr lang="en-US" altLang="zh-TW" sz="2400"/>
          </a:p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s = "aBcD"</a:t>
            </a:r>
          </a:p>
          <a:p>
            <a:pPr marL="0" indent="0">
              <a:buNone/>
            </a:pPr>
            <a:r>
              <a:rPr lang="en-US" altLang="zh-TW" sz="2400"/>
              <a:t>sorted(s) </a:t>
            </a:r>
            <a:r>
              <a:rPr lang="zh-TW" altLang="en-US" sz="2400"/>
              <a:t>→ </a:t>
            </a:r>
            <a:r>
              <a:rPr lang="en-US" altLang="zh-TW" sz="2400"/>
              <a:t>['B', 'D', 'a', 'c']</a:t>
            </a:r>
          </a:p>
          <a:p>
            <a:pPr marL="0" indent="0">
              <a:buNone/>
            </a:pPr>
            <a:r>
              <a:rPr lang="en-US" altLang="zh-TW" sz="2400"/>
              <a:t>s.sort() </a:t>
            </a:r>
            <a:r>
              <a:rPr lang="zh-TW" altLang="en-US" sz="2400"/>
              <a:t>→ </a:t>
            </a:r>
            <a:r>
              <a:rPr lang="en-US" altLang="zh-TW" sz="2400"/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1798116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F72C79-41E3-4758-97D6-89069D7C4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</a:t>
            </a:r>
            <a:r>
              <a:rPr lang="en-US" altLang="zh-TW"/>
              <a:t>ASCII</a:t>
            </a:r>
            <a:r>
              <a:rPr lang="zh-TW" altLang="en-US"/>
              <a:t> 編碼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D2B9BF7-AA94-4ABD-9D05-AC9BA05E9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828799"/>
            <a:ext cx="9106846" cy="438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481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68AEB4-CBAD-4AC3-BCC6-CDF5736D7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反轉 </a:t>
            </a:r>
            <a:r>
              <a:rPr lang="en-US" altLang="zh-TW"/>
              <a:t>reverse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EBC56D-02E2-4D14-BBF6-2745DE009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/>
          </a:p>
          <a:p>
            <a:pPr marL="0" indent="0">
              <a:buNone/>
            </a:pPr>
            <a:r>
              <a:rPr lang="en-US" altLang="zh-TW" sz="2400"/>
              <a:t>lst.reverse() </a:t>
            </a:r>
            <a:r>
              <a:rPr lang="zh-TW" altLang="en-US" sz="2400"/>
              <a:t>→ 將 </a:t>
            </a:r>
            <a:r>
              <a:rPr lang="en-US" altLang="zh-TW" sz="2400"/>
              <a:t>lst </a:t>
            </a:r>
            <a:r>
              <a:rPr lang="zh-TW" altLang="en-US" sz="2400"/>
              <a:t>的元素反轉</a:t>
            </a:r>
            <a:endParaRPr lang="en-US" altLang="zh-TW" sz="2400"/>
          </a:p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lst = [“a”, True, [0, 1]]</a:t>
            </a:r>
          </a:p>
          <a:p>
            <a:pPr marL="0" indent="0">
              <a:buNone/>
            </a:pPr>
            <a:r>
              <a:rPr lang="en-US" altLang="zh-TW" sz="2400"/>
              <a:t>lst.reverse()</a:t>
            </a:r>
          </a:p>
          <a:p>
            <a:pPr marL="0" indent="0">
              <a:buNone/>
            </a:pPr>
            <a:r>
              <a:rPr lang="en-US" altLang="zh-TW" sz="2400"/>
              <a:t>lst </a:t>
            </a:r>
            <a:r>
              <a:rPr lang="zh-TW" altLang="en-US" sz="2400"/>
              <a:t>→ </a:t>
            </a:r>
            <a:r>
              <a:rPr lang="en-US" altLang="zh-TW" sz="2400"/>
              <a:t>[[0, 1], True, “a”]</a:t>
            </a:r>
            <a:endParaRPr lang="zh-TW" altLang="en-US" sz="2400"/>
          </a:p>
        </p:txBody>
      </p:sp>
    </p:spTree>
    <p:extLst>
      <p:ext uri="{BB962C8B-B14F-4D97-AF65-F5344CB8AC3E}">
        <p14:creationId xmlns:p14="http://schemas.microsoft.com/office/powerpoint/2010/main" val="11433155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68AEB4-CBAD-4AC3-BCC6-CDF5736D7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插入 </a:t>
            </a:r>
            <a:r>
              <a:rPr lang="en-US" altLang="zh-TW"/>
              <a:t>insert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EBC56D-02E2-4D14-BBF6-2745DE009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/>
          </a:p>
          <a:p>
            <a:pPr marL="0" indent="0">
              <a:buNone/>
            </a:pPr>
            <a:r>
              <a:rPr lang="en-US" altLang="zh-TW" sz="2400"/>
              <a:t>lst.insert(index, any) </a:t>
            </a:r>
            <a:r>
              <a:rPr lang="zh-TW" altLang="en-US" sz="2400"/>
              <a:t>→ 插入 </a:t>
            </a:r>
            <a:r>
              <a:rPr lang="en-US" altLang="zh-TW" sz="2400"/>
              <a:t>any </a:t>
            </a:r>
            <a:r>
              <a:rPr lang="zh-TW" altLang="en-US" sz="2400"/>
              <a:t>到 </a:t>
            </a:r>
            <a:r>
              <a:rPr lang="en-US" altLang="zh-TW" sz="2400"/>
              <a:t>index </a:t>
            </a:r>
            <a:r>
              <a:rPr lang="zh-TW" altLang="en-US" sz="2400"/>
              <a:t>之前</a:t>
            </a:r>
            <a:endParaRPr lang="en-US" altLang="zh-TW" sz="2400"/>
          </a:p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lst = [‘A’, ‘B’, </a:t>
            </a:r>
            <a:r>
              <a:rPr lang="en-US" altLang="zh-TW" sz="2400">
                <a:solidFill>
                  <a:srgbClr val="0070C0"/>
                </a:solidFill>
              </a:rPr>
              <a:t>‘C’</a:t>
            </a:r>
            <a:r>
              <a:rPr lang="en-US" altLang="zh-TW" sz="2400"/>
              <a:t>, ‘D’]</a:t>
            </a:r>
          </a:p>
          <a:p>
            <a:pPr marL="0" indent="0">
              <a:buNone/>
            </a:pPr>
            <a:r>
              <a:rPr lang="en-US" altLang="zh-TW" sz="2400"/>
              <a:t>lst.insert(2, </a:t>
            </a:r>
            <a:r>
              <a:rPr lang="en-US" altLang="zh-TW" sz="2400">
                <a:solidFill>
                  <a:srgbClr val="FF0000"/>
                </a:solidFill>
              </a:rPr>
              <a:t>‘X’</a:t>
            </a:r>
            <a:r>
              <a:rPr lang="en-US" altLang="zh-TW" sz="2400"/>
              <a:t>)</a:t>
            </a:r>
          </a:p>
          <a:p>
            <a:pPr marL="0" indent="0">
              <a:buNone/>
            </a:pPr>
            <a:r>
              <a:rPr lang="en-US" altLang="zh-TW" sz="2400"/>
              <a:t>lst </a:t>
            </a:r>
            <a:r>
              <a:rPr lang="zh-TW" altLang="en-US" sz="2400"/>
              <a:t>→ </a:t>
            </a:r>
            <a:r>
              <a:rPr lang="en-US" altLang="zh-TW" sz="2400"/>
              <a:t>[‘A’, ‘B’, </a:t>
            </a:r>
            <a:r>
              <a:rPr lang="en-US" altLang="zh-TW" sz="2400">
                <a:solidFill>
                  <a:srgbClr val="FF0000"/>
                </a:solidFill>
              </a:rPr>
              <a:t>‘X’</a:t>
            </a:r>
            <a:r>
              <a:rPr lang="en-US" altLang="zh-TW" sz="2400"/>
              <a:t>, </a:t>
            </a:r>
            <a:r>
              <a:rPr lang="en-US" altLang="zh-TW" sz="2400">
                <a:solidFill>
                  <a:srgbClr val="0070C0"/>
                </a:solidFill>
              </a:rPr>
              <a:t>‘C’</a:t>
            </a:r>
            <a:r>
              <a:rPr lang="en-US" altLang="zh-TW" sz="2400"/>
              <a:t>, ‘D’]</a:t>
            </a:r>
          </a:p>
        </p:txBody>
      </p:sp>
    </p:spTree>
    <p:extLst>
      <p:ext uri="{BB962C8B-B14F-4D97-AF65-F5344CB8AC3E}">
        <p14:creationId xmlns:p14="http://schemas.microsoft.com/office/powerpoint/2010/main" val="23105985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003158-B04D-4D32-8B78-F70D5BA63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取值並刪除 </a:t>
            </a:r>
            <a:r>
              <a:rPr lang="en-US" altLang="zh-TW"/>
              <a:t>pop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85DC28-0745-4016-AECF-9B3F3F643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lst.pop(index) </a:t>
            </a:r>
            <a:r>
              <a:rPr lang="zh-TW" altLang="en-US" sz="2400"/>
              <a:t>→ </a:t>
            </a:r>
            <a:r>
              <a:rPr lang="zh-TW" altLang="en-US" sz="2400">
                <a:solidFill>
                  <a:srgbClr val="FF0000"/>
                </a:solidFill>
              </a:rPr>
              <a:t>回傳</a:t>
            </a:r>
            <a:r>
              <a:rPr lang="zh-TW" altLang="en-US" sz="2400"/>
              <a:t> </a:t>
            </a:r>
            <a:r>
              <a:rPr lang="en-US" altLang="zh-TW" sz="2400"/>
              <a:t>lst[index] </a:t>
            </a:r>
            <a:r>
              <a:rPr lang="zh-TW" altLang="en-US" sz="2400"/>
              <a:t>並將其刪除</a:t>
            </a:r>
            <a:endParaRPr lang="en-US" altLang="zh-TW" sz="2400"/>
          </a:p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lst = [‘A’, ‘B’, </a:t>
            </a:r>
            <a:r>
              <a:rPr lang="en-US" altLang="zh-TW" sz="2400">
                <a:solidFill>
                  <a:srgbClr val="FF0000"/>
                </a:solidFill>
              </a:rPr>
              <a:t>‘C’</a:t>
            </a:r>
            <a:r>
              <a:rPr lang="en-US" altLang="zh-TW" sz="2400"/>
              <a:t>, ‘D’]</a:t>
            </a:r>
          </a:p>
          <a:p>
            <a:pPr marL="0" indent="0">
              <a:buNone/>
            </a:pPr>
            <a:r>
              <a:rPr lang="en-US" altLang="zh-TW" sz="2400"/>
              <a:t>s = lst.pop(2)</a:t>
            </a:r>
          </a:p>
          <a:p>
            <a:pPr marL="0" indent="0">
              <a:buNone/>
            </a:pPr>
            <a:r>
              <a:rPr lang="en-US" altLang="zh-TW" sz="2400"/>
              <a:t>s </a:t>
            </a:r>
            <a:r>
              <a:rPr lang="zh-TW" altLang="en-US" sz="2400"/>
              <a:t>→ </a:t>
            </a:r>
            <a:r>
              <a:rPr lang="en-US" altLang="zh-TW" sz="2400">
                <a:solidFill>
                  <a:srgbClr val="FF0000"/>
                </a:solidFill>
              </a:rPr>
              <a:t>‘C’</a:t>
            </a:r>
          </a:p>
          <a:p>
            <a:pPr marL="0" indent="0">
              <a:buNone/>
            </a:pPr>
            <a:r>
              <a:rPr lang="en-US" altLang="zh-TW" sz="2400"/>
              <a:t>lst</a:t>
            </a:r>
            <a:r>
              <a:rPr lang="zh-TW" altLang="en-US" sz="2400"/>
              <a:t> → </a:t>
            </a:r>
            <a:r>
              <a:rPr lang="en-US" altLang="zh-TW" sz="2400"/>
              <a:t>[‘A’,</a:t>
            </a:r>
            <a:r>
              <a:rPr lang="zh-TW" altLang="en-US" sz="2400"/>
              <a:t> </a:t>
            </a:r>
            <a:r>
              <a:rPr lang="en-US" altLang="zh-TW" sz="2400"/>
              <a:t>‘B’, ‘D’]</a:t>
            </a:r>
            <a:endParaRPr lang="zh-TW" altLang="en-US" sz="2400"/>
          </a:p>
        </p:txBody>
      </p:sp>
    </p:spTree>
    <p:extLst>
      <p:ext uri="{BB962C8B-B14F-4D97-AF65-F5344CB8AC3E}">
        <p14:creationId xmlns:p14="http://schemas.microsoft.com/office/powerpoint/2010/main" val="36434307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166935-A246-4823-9799-71DAAF768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數量 </a:t>
            </a:r>
            <a:r>
              <a:rPr lang="en-US" altLang="zh-TW"/>
              <a:t>count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E19237-B733-4595-B2FB-7B85AC65C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/>
          </a:p>
          <a:p>
            <a:pPr marL="0" indent="0">
              <a:buNone/>
            </a:pPr>
            <a:r>
              <a:rPr lang="en-US" altLang="zh-TW" sz="2400"/>
              <a:t>lst.count(item) </a:t>
            </a:r>
            <a:r>
              <a:rPr lang="zh-TW" altLang="en-US" sz="2400"/>
              <a:t>→ </a:t>
            </a:r>
            <a:r>
              <a:rPr lang="zh-TW" altLang="en-US" sz="2400">
                <a:solidFill>
                  <a:srgbClr val="FF0000"/>
                </a:solidFill>
              </a:rPr>
              <a:t>回傳</a:t>
            </a:r>
            <a:r>
              <a:rPr lang="zh-TW" altLang="en-US" sz="2400"/>
              <a:t> </a:t>
            </a:r>
            <a:r>
              <a:rPr lang="en-US" altLang="zh-TW" sz="2400"/>
              <a:t>lst </a:t>
            </a:r>
            <a:r>
              <a:rPr lang="zh-TW" altLang="en-US" sz="2400"/>
              <a:t>中 </a:t>
            </a:r>
            <a:r>
              <a:rPr lang="en-US" altLang="zh-TW" sz="2400"/>
              <a:t>item</a:t>
            </a:r>
            <a:r>
              <a:rPr lang="zh-TW" altLang="en-US" sz="2400"/>
              <a:t> 的數量</a:t>
            </a:r>
            <a:endParaRPr lang="en-US" altLang="zh-TW" sz="2400"/>
          </a:p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lst = [</a:t>
            </a:r>
            <a:r>
              <a:rPr lang="en-US" altLang="zh-TW" sz="2400">
                <a:solidFill>
                  <a:srgbClr val="FF0000"/>
                </a:solidFill>
              </a:rPr>
              <a:t>1</a:t>
            </a:r>
            <a:r>
              <a:rPr lang="en-US" altLang="zh-TW" sz="2400"/>
              <a:t>, 2, </a:t>
            </a:r>
            <a:r>
              <a:rPr lang="en-US" altLang="zh-TW" sz="2400">
                <a:solidFill>
                  <a:srgbClr val="FF0000"/>
                </a:solidFill>
              </a:rPr>
              <a:t>1</a:t>
            </a:r>
            <a:r>
              <a:rPr lang="en-US" altLang="zh-TW" sz="2400"/>
              <a:t>, 5, 6, 3]</a:t>
            </a:r>
          </a:p>
          <a:p>
            <a:pPr marL="0" indent="0">
              <a:buNone/>
            </a:pPr>
            <a:r>
              <a:rPr lang="en-US" altLang="zh-TW" sz="2400"/>
              <a:t>lst.count(</a:t>
            </a:r>
            <a:r>
              <a:rPr lang="en-US" altLang="zh-TW" sz="2400">
                <a:solidFill>
                  <a:srgbClr val="FF0000"/>
                </a:solidFill>
              </a:rPr>
              <a:t>1</a:t>
            </a:r>
            <a:r>
              <a:rPr lang="en-US" altLang="zh-TW" sz="2400"/>
              <a:t>) </a:t>
            </a:r>
            <a:r>
              <a:rPr lang="zh-TW" altLang="en-US" sz="2400"/>
              <a:t>→ </a:t>
            </a:r>
            <a:r>
              <a:rPr lang="en-US" altLang="zh-TW" sz="2400"/>
              <a:t>2</a:t>
            </a:r>
            <a:endParaRPr lang="zh-TW" altLang="en-US" sz="2400"/>
          </a:p>
        </p:txBody>
      </p:sp>
    </p:spTree>
    <p:extLst>
      <p:ext uri="{BB962C8B-B14F-4D97-AF65-F5344CB8AC3E}">
        <p14:creationId xmlns:p14="http://schemas.microsoft.com/office/powerpoint/2010/main" val="9795395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166935-A246-4823-9799-71DAAF768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補充：映射 </a:t>
            </a:r>
            <a:r>
              <a:rPr lang="en-US" altLang="zh-TW"/>
              <a:t>map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E19237-B733-4595-B2FB-7B85AC65C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9775821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map(func, container) </a:t>
            </a:r>
            <a:r>
              <a:rPr lang="zh-TW" altLang="en-US" sz="2400"/>
              <a:t>→ </a:t>
            </a:r>
            <a:r>
              <a:rPr lang="zh-TW" altLang="en-US" sz="2400">
                <a:solidFill>
                  <a:srgbClr val="FF0000"/>
                </a:solidFill>
              </a:rPr>
              <a:t>回傳</a:t>
            </a:r>
            <a:r>
              <a:rPr lang="zh-TW" altLang="en-US" sz="2400"/>
              <a:t>將每個元素經 </a:t>
            </a:r>
            <a:r>
              <a:rPr lang="en-US" altLang="zh-TW" sz="2400"/>
              <a:t>func </a:t>
            </a:r>
            <a:r>
              <a:rPr lang="zh-TW" altLang="en-US" sz="2400"/>
              <a:t>後的 </a:t>
            </a:r>
            <a:r>
              <a:rPr lang="en-US" altLang="zh-TW" sz="2400"/>
              <a:t>map </a:t>
            </a:r>
            <a:r>
              <a:rPr lang="zh-TW" altLang="en-US" sz="2400"/>
              <a:t>物件</a:t>
            </a:r>
            <a:endParaRPr lang="en-US" altLang="zh-TW" sz="2400"/>
          </a:p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lst = [“2”, “6”, “-3”]</a:t>
            </a:r>
          </a:p>
          <a:p>
            <a:pPr marL="0" indent="0">
              <a:buNone/>
            </a:pPr>
            <a:r>
              <a:rPr lang="en-US" altLang="zh-TW" sz="2400"/>
              <a:t>lst = map(</a:t>
            </a:r>
            <a:r>
              <a:rPr lang="en-US" altLang="zh-TW" sz="2400">
                <a:solidFill>
                  <a:srgbClr val="FF0000"/>
                </a:solidFill>
              </a:rPr>
              <a:t>int</a:t>
            </a:r>
            <a:r>
              <a:rPr lang="en-US" altLang="zh-TW" sz="2400"/>
              <a:t>, </a:t>
            </a:r>
            <a:r>
              <a:rPr lang="en-US" altLang="zh-TW" sz="2400">
                <a:solidFill>
                  <a:srgbClr val="FF0000"/>
                </a:solidFill>
              </a:rPr>
              <a:t>lst</a:t>
            </a:r>
            <a:r>
              <a:rPr lang="en-US" altLang="zh-TW" sz="2400"/>
              <a:t>) </a:t>
            </a:r>
            <a:r>
              <a:rPr lang="en-US" altLang="zh-TW" sz="2400">
                <a:solidFill>
                  <a:schemeClr val="bg1">
                    <a:lumMod val="65000"/>
                  </a:schemeClr>
                </a:solidFill>
              </a:rPr>
              <a:t># type(lst) </a:t>
            </a:r>
            <a:r>
              <a:rPr lang="zh-TW" altLang="en-US" sz="2400">
                <a:solidFill>
                  <a:schemeClr val="bg1">
                    <a:lumMod val="65000"/>
                  </a:schemeClr>
                </a:solidFill>
              </a:rPr>
              <a:t>→ </a:t>
            </a:r>
            <a:r>
              <a:rPr lang="en-US" altLang="zh-TW" sz="2400">
                <a:solidFill>
                  <a:schemeClr val="bg1">
                    <a:lumMod val="65000"/>
                  </a:schemeClr>
                </a:solidFill>
              </a:rPr>
              <a:t>map</a:t>
            </a:r>
          </a:p>
          <a:p>
            <a:pPr marL="0" indent="0">
              <a:buNone/>
            </a:pPr>
            <a:r>
              <a:rPr lang="en-US" altLang="zh-TW" sz="2400"/>
              <a:t>lst = </a:t>
            </a:r>
            <a:r>
              <a:rPr lang="en-US" altLang="zh-TW" sz="2400">
                <a:solidFill>
                  <a:srgbClr val="0070C0"/>
                </a:solidFill>
              </a:rPr>
              <a:t>list</a:t>
            </a:r>
            <a:r>
              <a:rPr lang="en-US" altLang="zh-TW" sz="2400"/>
              <a:t>(map(</a:t>
            </a:r>
            <a:r>
              <a:rPr lang="en-US" altLang="zh-TW" sz="2400">
                <a:solidFill>
                  <a:srgbClr val="FF0000"/>
                </a:solidFill>
              </a:rPr>
              <a:t>int</a:t>
            </a:r>
            <a:r>
              <a:rPr lang="en-US" altLang="zh-TW" sz="2400"/>
              <a:t>, </a:t>
            </a:r>
            <a:r>
              <a:rPr lang="en-US" altLang="zh-TW" sz="2400">
                <a:solidFill>
                  <a:srgbClr val="FF0000"/>
                </a:solidFill>
              </a:rPr>
              <a:t>lst</a:t>
            </a:r>
            <a:r>
              <a:rPr lang="en-US" altLang="zh-TW" sz="2400"/>
              <a:t>)) </a:t>
            </a:r>
            <a:r>
              <a:rPr lang="en-US" altLang="zh-TW" sz="2400">
                <a:solidFill>
                  <a:schemeClr val="bg1">
                    <a:lumMod val="65000"/>
                  </a:schemeClr>
                </a:solidFill>
              </a:rPr>
              <a:t># type(lst) </a:t>
            </a:r>
            <a:r>
              <a:rPr lang="zh-TW" altLang="en-US" sz="2400">
                <a:solidFill>
                  <a:schemeClr val="bg1">
                    <a:lumMod val="65000"/>
                  </a:schemeClr>
                </a:solidFill>
              </a:rPr>
              <a:t>→ </a:t>
            </a:r>
            <a:r>
              <a:rPr lang="en-US" altLang="zh-TW" sz="2400">
                <a:solidFill>
                  <a:schemeClr val="bg1">
                    <a:lumMod val="65000"/>
                  </a:schemeClr>
                </a:solidFill>
              </a:rPr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9421006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D0B30B-F9F1-411C-8B97-58C8979BB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 </a:t>
            </a:r>
            <a:r>
              <a:rPr lang="zh-TW" altLang="en-US" sz="4000"/>
              <a:t>與</a:t>
            </a:r>
            <a:r>
              <a:rPr lang="zh-TW" altLang="en-US"/>
              <a:t> 串列 </a:t>
            </a:r>
            <a:r>
              <a:rPr lang="zh-TW" altLang="en-US" sz="4400"/>
              <a:t>的交互操作</a:t>
            </a:r>
            <a:endParaRPr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701EB94-FBB1-4339-81A8-CA44614DE3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89256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A56DC8-1CC0-466B-8BE2-A746A6C9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字串分割 </a:t>
            </a:r>
            <a:r>
              <a:rPr lang="en-US" altLang="zh-TW"/>
              <a:t>split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C5B161-079B-43B4-A5F5-973E88853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s.split(str) </a:t>
            </a:r>
            <a:r>
              <a:rPr lang="zh-TW" altLang="en-US" sz="2400"/>
              <a:t>→ 以 </a:t>
            </a:r>
            <a:r>
              <a:rPr lang="en-US" altLang="zh-TW" sz="2400"/>
              <a:t>str </a:t>
            </a:r>
            <a:r>
              <a:rPr lang="zh-TW" altLang="en-US" sz="2400"/>
              <a:t>為分割點，</a:t>
            </a:r>
            <a:r>
              <a:rPr lang="zh-TW" altLang="en-US" sz="2400">
                <a:solidFill>
                  <a:srgbClr val="FF0000"/>
                </a:solidFill>
              </a:rPr>
              <a:t>回傳</a:t>
            </a:r>
            <a:r>
              <a:rPr lang="zh-TW" altLang="en-US" sz="2400"/>
              <a:t>分割後的串列</a:t>
            </a:r>
            <a:endParaRPr lang="en-US" altLang="zh-TW" sz="2400"/>
          </a:p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s = “chiisai no wa kawaii”</a:t>
            </a:r>
          </a:p>
          <a:p>
            <a:pPr marL="0" indent="0">
              <a:buNone/>
            </a:pPr>
            <a:r>
              <a:rPr lang="en-US" altLang="zh-TW" sz="2400"/>
              <a:t>lst = s.split(“ ”)</a:t>
            </a:r>
          </a:p>
          <a:p>
            <a:pPr marL="0" indent="0">
              <a:buNone/>
            </a:pPr>
            <a:r>
              <a:rPr lang="en-US" altLang="zh-TW" sz="2400"/>
              <a:t>lst </a:t>
            </a:r>
            <a:r>
              <a:rPr lang="zh-TW" altLang="en-US" sz="2400"/>
              <a:t>→ </a:t>
            </a:r>
            <a:r>
              <a:rPr lang="en-US" altLang="zh-TW" sz="2400"/>
              <a:t>[“chiisai”, “no”, “wa”, “kawaii”]</a:t>
            </a:r>
          </a:p>
        </p:txBody>
      </p:sp>
    </p:spTree>
    <p:extLst>
      <p:ext uri="{BB962C8B-B14F-4D97-AF65-F5344CB8AC3E}">
        <p14:creationId xmlns:p14="http://schemas.microsoft.com/office/powerpoint/2010/main" val="36059598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A56DC8-1CC0-466B-8BE2-A746A6C9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字串分割 </a:t>
            </a:r>
            <a:r>
              <a:rPr lang="en-US" altLang="zh-TW"/>
              <a:t>split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C5B161-079B-43B4-A5F5-973E88853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s.split(str) </a:t>
            </a:r>
            <a:r>
              <a:rPr lang="zh-TW" altLang="en-US" sz="2400"/>
              <a:t>→ 以 </a:t>
            </a:r>
            <a:r>
              <a:rPr lang="en-US" altLang="zh-TW" sz="2400"/>
              <a:t>str </a:t>
            </a:r>
            <a:r>
              <a:rPr lang="zh-TW" altLang="en-US" sz="2400"/>
              <a:t>為分割點，</a:t>
            </a:r>
            <a:r>
              <a:rPr lang="zh-TW" altLang="en-US" sz="2400">
                <a:solidFill>
                  <a:srgbClr val="FF0000"/>
                </a:solidFill>
              </a:rPr>
              <a:t>回傳</a:t>
            </a:r>
            <a:r>
              <a:rPr lang="zh-TW" altLang="en-US" sz="2400"/>
              <a:t>分割後的串列</a:t>
            </a:r>
            <a:endParaRPr lang="en-US" altLang="zh-TW" sz="2400"/>
          </a:p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s = “ch</a:t>
            </a:r>
            <a:r>
              <a:rPr lang="en-US" altLang="zh-TW" sz="2400">
                <a:solidFill>
                  <a:srgbClr val="FF0000"/>
                </a:solidFill>
              </a:rPr>
              <a:t>ii</a:t>
            </a:r>
            <a:r>
              <a:rPr lang="en-US" altLang="zh-TW" sz="2400"/>
              <a:t>sa</a:t>
            </a:r>
            <a:r>
              <a:rPr lang="en-US" altLang="zh-TW" sz="2400">
                <a:solidFill>
                  <a:srgbClr val="FF0000"/>
                </a:solidFill>
              </a:rPr>
              <a:t>i</a:t>
            </a:r>
            <a:r>
              <a:rPr lang="en-US" altLang="zh-TW" sz="2400"/>
              <a:t> no wa kawa</a:t>
            </a:r>
            <a:r>
              <a:rPr lang="en-US" altLang="zh-TW" sz="2400">
                <a:solidFill>
                  <a:srgbClr val="FF0000"/>
                </a:solidFill>
              </a:rPr>
              <a:t>ii</a:t>
            </a:r>
            <a:r>
              <a:rPr lang="en-US" altLang="zh-TW" sz="2400"/>
              <a:t>”</a:t>
            </a:r>
          </a:p>
          <a:p>
            <a:pPr marL="0" indent="0">
              <a:buNone/>
            </a:pPr>
            <a:r>
              <a:rPr lang="en-US" altLang="zh-TW" sz="2400"/>
              <a:t>lst = s.split(“</a:t>
            </a:r>
            <a:r>
              <a:rPr lang="en-US" altLang="zh-TW" sz="2400">
                <a:solidFill>
                  <a:srgbClr val="FF0000"/>
                </a:solidFill>
              </a:rPr>
              <a:t>i</a:t>
            </a:r>
            <a:r>
              <a:rPr lang="en-US" altLang="zh-TW" sz="2400"/>
              <a:t>”)</a:t>
            </a:r>
          </a:p>
          <a:p>
            <a:pPr marL="0" indent="0">
              <a:buNone/>
            </a:pPr>
            <a:r>
              <a:rPr lang="en-US" altLang="zh-TW" sz="2400"/>
              <a:t>lst </a:t>
            </a:r>
            <a:r>
              <a:rPr lang="zh-TW" altLang="en-US" sz="2400"/>
              <a:t>→ </a:t>
            </a:r>
            <a:r>
              <a:rPr lang="en-US" altLang="zh-TW" sz="2400"/>
              <a:t>[“ch”, </a:t>
            </a:r>
            <a:r>
              <a:rPr lang="en-US" altLang="zh-TW" sz="2400">
                <a:solidFill>
                  <a:srgbClr val="FF0000"/>
                </a:solidFill>
              </a:rPr>
              <a:t>“”</a:t>
            </a:r>
            <a:r>
              <a:rPr lang="en-US" altLang="zh-TW" sz="2400"/>
              <a:t>, “sa”, “ no wa kawa”, </a:t>
            </a:r>
            <a:r>
              <a:rPr lang="en-US" altLang="zh-TW" sz="2400">
                <a:solidFill>
                  <a:srgbClr val="FF0000"/>
                </a:solidFill>
              </a:rPr>
              <a:t>“”</a:t>
            </a:r>
            <a:r>
              <a:rPr lang="en-US" altLang="zh-TW" sz="2400"/>
              <a:t>, </a:t>
            </a:r>
            <a:r>
              <a:rPr lang="en-US" altLang="zh-TW" sz="2400">
                <a:solidFill>
                  <a:srgbClr val="FF0000"/>
                </a:solidFill>
              </a:rPr>
              <a:t>“”</a:t>
            </a:r>
            <a:r>
              <a:rPr lang="en-US" altLang="zh-TW" sz="2400"/>
              <a:t>]</a:t>
            </a:r>
          </a:p>
        </p:txBody>
      </p:sp>
      <p:sp>
        <p:nvSpPr>
          <p:cNvPr id="4" name="箭號: 向下 3">
            <a:extLst>
              <a:ext uri="{FF2B5EF4-FFF2-40B4-BE49-F238E27FC236}">
                <a16:creationId xmlns:a16="http://schemas.microsoft.com/office/drawing/2014/main" id="{AF07535C-ACBC-4BF2-AA5D-174D6B8B37ED}"/>
              </a:ext>
            </a:extLst>
          </p:cNvPr>
          <p:cNvSpPr/>
          <p:nvPr/>
        </p:nvSpPr>
        <p:spPr>
          <a:xfrm>
            <a:off x="2649008" y="3302794"/>
            <a:ext cx="110067" cy="211931"/>
          </a:xfrm>
          <a:prstGeom prst="downArrow">
            <a:avLst>
              <a:gd name="adj1" fmla="val 2836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箭號: 向下 4">
            <a:extLst>
              <a:ext uri="{FF2B5EF4-FFF2-40B4-BE49-F238E27FC236}">
                <a16:creationId xmlns:a16="http://schemas.microsoft.com/office/drawing/2014/main" id="{EB508828-5439-4F1D-AF66-CB7B87B1C0CA}"/>
              </a:ext>
            </a:extLst>
          </p:cNvPr>
          <p:cNvSpPr/>
          <p:nvPr/>
        </p:nvSpPr>
        <p:spPr>
          <a:xfrm>
            <a:off x="5354108" y="3302794"/>
            <a:ext cx="110067" cy="211931"/>
          </a:xfrm>
          <a:prstGeom prst="downArrow">
            <a:avLst>
              <a:gd name="adj1" fmla="val 2836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箭號: 向下 5">
            <a:extLst>
              <a:ext uri="{FF2B5EF4-FFF2-40B4-BE49-F238E27FC236}">
                <a16:creationId xmlns:a16="http://schemas.microsoft.com/office/drawing/2014/main" id="{69924081-9F78-4600-970B-19AD694E0DFD}"/>
              </a:ext>
            </a:extLst>
          </p:cNvPr>
          <p:cNvSpPr/>
          <p:nvPr/>
        </p:nvSpPr>
        <p:spPr>
          <a:xfrm>
            <a:off x="5504518" y="3302794"/>
            <a:ext cx="110067" cy="211931"/>
          </a:xfrm>
          <a:prstGeom prst="downArrow">
            <a:avLst>
              <a:gd name="adj1" fmla="val 2836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13681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67EB95-61CB-40E0-8B32-1D19A9028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但串列轉字串</a:t>
            </a:r>
            <a:r>
              <a:rPr lang="en-US" altLang="zh-TW"/>
              <a:t>...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6DBF58-0D63-4291-BDB7-FA5074B08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str([“1”, “2”, “3”])</a:t>
            </a:r>
          </a:p>
          <a:p>
            <a:pPr marL="0" indent="0">
              <a:buNone/>
            </a:pPr>
            <a:r>
              <a:rPr lang="en-US" altLang="zh-TW" sz="2800"/>
              <a:t>	</a:t>
            </a:r>
            <a:r>
              <a:rPr lang="zh-TW" altLang="en-US" sz="2800"/>
              <a:t>→ </a:t>
            </a:r>
            <a:r>
              <a:rPr lang="en-US" altLang="zh-TW" sz="2800">
                <a:solidFill>
                  <a:srgbClr val="FF0000"/>
                </a:solidFill>
              </a:rPr>
              <a:t>‘</a:t>
            </a:r>
            <a:r>
              <a:rPr lang="en-US" altLang="zh-TW" sz="2800"/>
              <a:t>[“1”, “2”, “3”]</a:t>
            </a:r>
            <a:r>
              <a:rPr lang="en-US" altLang="zh-TW" sz="2800">
                <a:solidFill>
                  <a:srgbClr val="FF0000"/>
                </a:solidFill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1648771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0C6FC6-DD99-4198-ABE7-0B3BAB09C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字串插入串列</a:t>
            </a:r>
            <a:r>
              <a:rPr lang="en-US" altLang="zh-TW"/>
              <a:t> join</a:t>
            </a:r>
            <a:r>
              <a:rPr lang="zh-TW" altLang="en-US"/>
              <a:t> 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4BCF92-13CE-42E6-BBB6-48BF1CA45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9692639" cy="4351337"/>
          </a:xfrm>
        </p:spPr>
        <p:txBody>
          <a:bodyPr/>
          <a:lstStyle/>
          <a:p>
            <a:pPr marL="0" indent="0">
              <a:buNone/>
            </a:pPr>
            <a:endParaRPr lang="en-US" altLang="zh-TW"/>
          </a:p>
          <a:p>
            <a:pPr marL="0" indent="0">
              <a:buNone/>
            </a:pPr>
            <a:r>
              <a:rPr lang="en-US" altLang="zh-TW" sz="2400"/>
              <a:t>str.join(list) </a:t>
            </a:r>
            <a:r>
              <a:rPr lang="zh-TW" altLang="en-US" sz="2400"/>
              <a:t>→ </a:t>
            </a:r>
            <a:r>
              <a:rPr lang="zh-TW" altLang="en-US" sz="2400">
                <a:solidFill>
                  <a:srgbClr val="FF0000"/>
                </a:solidFill>
              </a:rPr>
              <a:t>回傳</a:t>
            </a:r>
            <a:r>
              <a:rPr lang="zh-TW" altLang="en-US" sz="2400"/>
              <a:t>字串，每個</a:t>
            </a:r>
            <a:r>
              <a:rPr lang="en-US" altLang="zh-TW" sz="2400"/>
              <a:t> list </a:t>
            </a:r>
            <a:r>
              <a:rPr lang="zh-TW" altLang="en-US" sz="2400"/>
              <a:t>的元素間插入 </a:t>
            </a:r>
            <a:r>
              <a:rPr lang="en-US" altLang="zh-TW" sz="2400"/>
              <a:t>str</a:t>
            </a:r>
          </a:p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“</a:t>
            </a:r>
            <a:r>
              <a:rPr lang="en-US" altLang="zh-TW" sz="2400">
                <a:solidFill>
                  <a:srgbClr val="FF0000"/>
                </a:solidFill>
              </a:rPr>
              <a:t>+</a:t>
            </a:r>
            <a:r>
              <a:rPr lang="en-US" altLang="zh-TW" sz="2400"/>
              <a:t>”.join([1, 2, 3]) </a:t>
            </a:r>
            <a:r>
              <a:rPr lang="zh-TW" altLang="en-US" sz="2400"/>
              <a:t> → </a:t>
            </a:r>
            <a:r>
              <a:rPr lang="en-US" altLang="zh-TW" sz="2400"/>
              <a:t>“1</a:t>
            </a:r>
            <a:r>
              <a:rPr lang="en-US" altLang="zh-TW" sz="2400">
                <a:solidFill>
                  <a:srgbClr val="FF0000"/>
                </a:solidFill>
              </a:rPr>
              <a:t>+</a:t>
            </a:r>
            <a:r>
              <a:rPr lang="en-US" altLang="zh-TW" sz="2400"/>
              <a:t>2</a:t>
            </a:r>
            <a:r>
              <a:rPr lang="en-US" altLang="zh-TW" sz="2400">
                <a:solidFill>
                  <a:srgbClr val="FF0000"/>
                </a:solidFill>
              </a:rPr>
              <a:t>+</a:t>
            </a:r>
            <a:r>
              <a:rPr lang="en-US" altLang="zh-TW" sz="2400"/>
              <a:t>3”</a:t>
            </a:r>
          </a:p>
          <a:p>
            <a:pPr marL="0" indent="0">
              <a:buNone/>
            </a:pPr>
            <a:r>
              <a:rPr lang="en-US" altLang="zh-TW" sz="2400"/>
              <a:t>“</a:t>
            </a:r>
            <a:r>
              <a:rPr lang="en-US" altLang="zh-TW" sz="2400">
                <a:solidFill>
                  <a:srgbClr val="FF0000"/>
                </a:solidFill>
              </a:rPr>
              <a:t>##</a:t>
            </a:r>
            <a:r>
              <a:rPr lang="en-US" altLang="zh-TW" sz="2400"/>
              <a:t>”.join([1, 2, 3]) </a:t>
            </a:r>
            <a:r>
              <a:rPr lang="zh-TW" altLang="en-US" sz="2400"/>
              <a:t>→ </a:t>
            </a:r>
            <a:r>
              <a:rPr lang="en-US" altLang="zh-TW" sz="2400"/>
              <a:t>“1</a:t>
            </a:r>
            <a:r>
              <a:rPr lang="en-US" altLang="zh-TW" sz="2400">
                <a:solidFill>
                  <a:srgbClr val="FF0000"/>
                </a:solidFill>
              </a:rPr>
              <a:t>##</a:t>
            </a:r>
            <a:r>
              <a:rPr lang="en-US" altLang="zh-TW" sz="2400"/>
              <a:t>2</a:t>
            </a:r>
            <a:r>
              <a:rPr lang="en-US" altLang="zh-TW" sz="2400">
                <a:solidFill>
                  <a:srgbClr val="FF0000"/>
                </a:solidFill>
              </a:rPr>
              <a:t>##</a:t>
            </a:r>
            <a:r>
              <a:rPr lang="en-US" altLang="zh-TW" sz="2400"/>
              <a:t>3”</a:t>
            </a:r>
          </a:p>
          <a:p>
            <a:pPr marL="0" indent="0">
              <a:buNone/>
            </a:pPr>
            <a:r>
              <a:rPr lang="en-US" altLang="zh-TW" sz="2400"/>
              <a:t>“”.join([1, 2, 3]) </a:t>
            </a:r>
            <a:r>
              <a:rPr lang="zh-TW" altLang="en-US" sz="2400"/>
              <a:t>  → </a:t>
            </a:r>
            <a:r>
              <a:rPr lang="en-US" altLang="zh-TW" sz="2400"/>
              <a:t>“123”</a:t>
            </a:r>
            <a:endParaRPr lang="zh-TW" altLang="en-US" sz="2400"/>
          </a:p>
        </p:txBody>
      </p:sp>
    </p:spTree>
    <p:extLst>
      <p:ext uri="{BB962C8B-B14F-4D97-AF65-F5344CB8AC3E}">
        <p14:creationId xmlns:p14="http://schemas.microsoft.com/office/powerpoint/2010/main" val="2770485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F72C79-41E3-4758-97D6-89069D7C4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</a:t>
            </a:r>
            <a:r>
              <a:rPr lang="en-US" altLang="zh-TW"/>
              <a:t>ASCII</a:t>
            </a:r>
            <a:r>
              <a:rPr lang="zh-TW" altLang="en-US"/>
              <a:t> 編碼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7F71C4-F59A-4CE7-8052-010B6BE55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/>
              <a:t>ord() </a:t>
            </a:r>
            <a:r>
              <a:rPr lang="zh-TW" altLang="en-US" sz="3200"/>
              <a:t>→ 回傳一個字（字元）的編碼</a:t>
            </a:r>
            <a:endParaRPr lang="en-US" altLang="zh-TW" sz="3200"/>
          </a:p>
          <a:p>
            <a:pPr marL="0" indent="0">
              <a:buNone/>
            </a:pPr>
            <a:r>
              <a:rPr lang="en-US" altLang="zh-TW" sz="3200"/>
              <a:t>chr() </a:t>
            </a:r>
            <a:r>
              <a:rPr lang="zh-TW" altLang="en-US" sz="3200"/>
              <a:t>→ 回傳編碼對應到的字（字元）</a:t>
            </a:r>
            <a:endParaRPr lang="en-US" altLang="zh-TW" sz="3200"/>
          </a:p>
          <a:p>
            <a:pPr marL="0" indent="0">
              <a:buNone/>
            </a:pPr>
            <a:endParaRPr lang="en-US" altLang="zh-TW" sz="3200"/>
          </a:p>
          <a:p>
            <a:pPr marL="0" indent="0">
              <a:buNone/>
            </a:pPr>
            <a:r>
              <a:rPr lang="en-US" altLang="zh-TW" sz="3200"/>
              <a:t>ord(‘A’) </a:t>
            </a:r>
            <a:r>
              <a:rPr lang="zh-TW" altLang="en-US" sz="3200"/>
              <a:t> → </a:t>
            </a:r>
            <a:r>
              <a:rPr lang="en-US" altLang="zh-TW" sz="3200"/>
              <a:t>65</a:t>
            </a:r>
          </a:p>
          <a:p>
            <a:pPr marL="0" indent="0">
              <a:buNone/>
            </a:pPr>
            <a:r>
              <a:rPr lang="en-US" altLang="zh-TW" sz="3200"/>
              <a:t>ord(‘\n’)</a:t>
            </a:r>
            <a:r>
              <a:rPr lang="zh-TW" altLang="en-US" sz="3200"/>
              <a:t> → </a:t>
            </a:r>
            <a:r>
              <a:rPr lang="en-US" altLang="zh-TW" sz="3200"/>
              <a:t>10</a:t>
            </a:r>
          </a:p>
          <a:p>
            <a:pPr marL="0" indent="0">
              <a:buNone/>
            </a:pPr>
            <a:r>
              <a:rPr lang="en-US" altLang="zh-TW" sz="3200"/>
              <a:t>chr(48)   </a:t>
            </a:r>
            <a:r>
              <a:rPr lang="zh-TW" altLang="en-US" sz="3200"/>
              <a:t>→ </a:t>
            </a:r>
            <a:r>
              <a:rPr lang="en-US" altLang="zh-TW" sz="3200"/>
              <a:t>“0”</a:t>
            </a:r>
            <a:endParaRPr lang="zh-TW" altLang="en-US" sz="3200"/>
          </a:p>
        </p:txBody>
      </p:sp>
    </p:spTree>
    <p:extLst>
      <p:ext uri="{BB962C8B-B14F-4D97-AF65-F5344CB8AC3E}">
        <p14:creationId xmlns:p14="http://schemas.microsoft.com/office/powerpoint/2010/main" val="33081010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F711BD-BEDB-4622-AEA6-B091DB9D0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for </a:t>
            </a:r>
            <a:r>
              <a:rPr lang="zh-TW" altLang="en-US"/>
              <a:t>迭代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7BB5162-743A-40DA-BFB8-2C0E38EE7F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45621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19F189-725C-49D8-85BE-205FC2445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for </a:t>
            </a:r>
            <a:r>
              <a:rPr lang="zh-TW" altLang="en-US"/>
              <a:t>基本語法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451F0E-68A4-4C76-86EC-CCCCAA563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for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element</a:t>
            </a:r>
            <a:r>
              <a:rPr lang="en-US" altLang="zh-TW" sz="2800"/>
              <a:t> in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container</a:t>
            </a:r>
            <a:r>
              <a:rPr lang="en-US" altLang="zh-TW" sz="2800"/>
              <a:t>:</a:t>
            </a:r>
          </a:p>
          <a:p>
            <a:pPr marL="0" indent="0">
              <a:buNone/>
            </a:pPr>
            <a:r>
              <a:rPr lang="en-US" altLang="zh-TW" sz="2800"/>
              <a:t>	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statements...</a:t>
            </a:r>
          </a:p>
          <a:p>
            <a:pPr marL="0" indent="0">
              <a:buNone/>
            </a:pP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	statements...</a:t>
            </a:r>
          </a:p>
          <a:p>
            <a:pPr marL="0" indent="0">
              <a:buNone/>
            </a:pP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	...</a:t>
            </a:r>
          </a:p>
        </p:txBody>
      </p:sp>
      <p:sp>
        <p:nvSpPr>
          <p:cNvPr id="6" name="箭號: 向下 5">
            <a:extLst>
              <a:ext uri="{FF2B5EF4-FFF2-40B4-BE49-F238E27FC236}">
                <a16:creationId xmlns:a16="http://schemas.microsoft.com/office/drawing/2014/main" id="{E458BE98-232C-49A4-A26B-06C3B92B05D1}"/>
              </a:ext>
            </a:extLst>
          </p:cNvPr>
          <p:cNvSpPr/>
          <p:nvPr/>
        </p:nvSpPr>
        <p:spPr>
          <a:xfrm rot="19385951">
            <a:off x="5615473" y="3031065"/>
            <a:ext cx="414867" cy="508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ACE168C-B420-48FC-A9FD-B38AB63BF18E}"/>
              </a:ext>
            </a:extLst>
          </p:cNvPr>
          <p:cNvSpPr txBox="1"/>
          <p:nvPr/>
        </p:nvSpPr>
        <p:spPr>
          <a:xfrm>
            <a:off x="5504517" y="3680466"/>
            <a:ext cx="3233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/>
              <a:t>可為 </a:t>
            </a:r>
            <a:r>
              <a:rPr lang="en-US" altLang="zh-TW" sz="2800"/>
              <a:t>list </a:t>
            </a:r>
            <a:r>
              <a:rPr lang="zh-TW" altLang="en-US" sz="2800"/>
              <a:t>或 </a:t>
            </a:r>
            <a:r>
              <a:rPr lang="en-US" altLang="zh-TW" sz="2800"/>
              <a:t>str</a:t>
            </a:r>
            <a:endParaRPr lang="zh-TW" altLang="en-US" sz="2800"/>
          </a:p>
        </p:txBody>
      </p:sp>
    </p:spTree>
    <p:extLst>
      <p:ext uri="{BB962C8B-B14F-4D97-AF65-F5344CB8AC3E}">
        <p14:creationId xmlns:p14="http://schemas.microsoft.com/office/powerpoint/2010/main" val="5958416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19F189-725C-49D8-85BE-205FC2445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for </a:t>
            </a:r>
            <a:r>
              <a:rPr lang="zh-TW" altLang="en-US"/>
              <a:t>基本語法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451F0E-68A4-4C76-86EC-CCCCAA563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for </a:t>
            </a:r>
            <a:r>
              <a:rPr lang="en-US" altLang="zh-TW" sz="2800">
                <a:solidFill>
                  <a:srgbClr val="FF0000"/>
                </a:solidFill>
              </a:rPr>
              <a:t>ch</a:t>
            </a:r>
            <a:r>
              <a:rPr lang="en-US" altLang="zh-TW" sz="2800"/>
              <a:t> in </a:t>
            </a:r>
            <a:r>
              <a:rPr lang="en-US" altLang="zh-TW" sz="2800">
                <a:solidFill>
                  <a:srgbClr val="FF0000"/>
                </a:solidFill>
              </a:rPr>
              <a:t>“apple”</a:t>
            </a:r>
            <a:r>
              <a:rPr lang="en-US" altLang="zh-TW" sz="2800"/>
              <a:t>:</a:t>
            </a:r>
          </a:p>
          <a:p>
            <a:pPr marL="0" indent="0">
              <a:buNone/>
            </a:pPr>
            <a:r>
              <a:rPr lang="en-US" altLang="zh-TW" sz="2800"/>
              <a:t>	</a:t>
            </a:r>
            <a:r>
              <a:rPr lang="en-US" altLang="zh-TW" sz="2800">
                <a:solidFill>
                  <a:srgbClr val="FF0000"/>
                </a:solidFill>
              </a:rPr>
              <a:t>print(ch, end=“.”)</a:t>
            </a:r>
          </a:p>
          <a:p>
            <a:pPr marL="0" indent="0">
              <a:buNone/>
            </a:pPr>
            <a:endParaRPr lang="en-US" altLang="zh-TW" sz="28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sz="2800"/>
              <a:t>輸出：</a:t>
            </a:r>
            <a:endParaRPr lang="en-US" altLang="zh-TW" sz="2800"/>
          </a:p>
        </p:txBody>
      </p:sp>
    </p:spTree>
    <p:extLst>
      <p:ext uri="{BB962C8B-B14F-4D97-AF65-F5344CB8AC3E}">
        <p14:creationId xmlns:p14="http://schemas.microsoft.com/office/powerpoint/2010/main" val="1476086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19F189-725C-49D8-85BE-205FC2445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for </a:t>
            </a:r>
            <a:r>
              <a:rPr lang="zh-TW" altLang="en-US"/>
              <a:t>基本語法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451F0E-68A4-4C76-86EC-CCCCAA563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for </a:t>
            </a:r>
            <a:r>
              <a:rPr lang="en-US" altLang="zh-TW" sz="2800">
                <a:solidFill>
                  <a:srgbClr val="FF0000"/>
                </a:solidFill>
              </a:rPr>
              <a:t>ch</a:t>
            </a:r>
            <a:r>
              <a:rPr lang="en-US" altLang="zh-TW" sz="2800"/>
              <a:t> in </a:t>
            </a:r>
            <a:r>
              <a:rPr lang="en-US" altLang="zh-TW" sz="2800">
                <a:solidFill>
                  <a:srgbClr val="FF0000"/>
                </a:solidFill>
              </a:rPr>
              <a:t>“apple”</a:t>
            </a:r>
            <a:r>
              <a:rPr lang="en-US" altLang="zh-TW" sz="2800"/>
              <a:t>:</a:t>
            </a:r>
          </a:p>
          <a:p>
            <a:pPr marL="0" indent="0">
              <a:buNone/>
            </a:pPr>
            <a:r>
              <a:rPr lang="en-US" altLang="zh-TW" sz="2800"/>
              <a:t>	</a:t>
            </a:r>
            <a:r>
              <a:rPr lang="en-US" altLang="zh-TW" sz="2800">
                <a:solidFill>
                  <a:srgbClr val="FF0000"/>
                </a:solidFill>
              </a:rPr>
              <a:t>print(ch, end=“.”)</a:t>
            </a:r>
          </a:p>
          <a:p>
            <a:pPr marL="0" indent="0">
              <a:buNone/>
            </a:pPr>
            <a:endParaRPr lang="en-US" altLang="zh-TW" sz="28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sz="2800"/>
              <a:t>輸出：</a:t>
            </a:r>
            <a:endParaRPr lang="en-US" altLang="zh-TW" sz="2800"/>
          </a:p>
          <a:p>
            <a:pPr marL="0" indent="0">
              <a:buNone/>
            </a:pPr>
            <a:r>
              <a:rPr lang="en-US" altLang="zh-TW" sz="2800">
                <a:solidFill>
                  <a:srgbClr val="0070C0"/>
                </a:solidFill>
              </a:rPr>
              <a:t>a.</a:t>
            </a:r>
          </a:p>
        </p:txBody>
      </p:sp>
    </p:spTree>
    <p:extLst>
      <p:ext uri="{BB962C8B-B14F-4D97-AF65-F5344CB8AC3E}">
        <p14:creationId xmlns:p14="http://schemas.microsoft.com/office/powerpoint/2010/main" val="36122374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19F189-725C-49D8-85BE-205FC2445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for </a:t>
            </a:r>
            <a:r>
              <a:rPr lang="zh-TW" altLang="en-US"/>
              <a:t>基本語法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451F0E-68A4-4C76-86EC-CCCCAA563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for </a:t>
            </a:r>
            <a:r>
              <a:rPr lang="en-US" altLang="zh-TW" sz="2800">
                <a:solidFill>
                  <a:srgbClr val="FF0000"/>
                </a:solidFill>
              </a:rPr>
              <a:t>ch</a:t>
            </a:r>
            <a:r>
              <a:rPr lang="en-US" altLang="zh-TW" sz="2800"/>
              <a:t> in </a:t>
            </a:r>
            <a:r>
              <a:rPr lang="en-US" altLang="zh-TW" sz="2800">
                <a:solidFill>
                  <a:srgbClr val="FF0000"/>
                </a:solidFill>
              </a:rPr>
              <a:t>“apple”</a:t>
            </a:r>
            <a:r>
              <a:rPr lang="en-US" altLang="zh-TW" sz="2800"/>
              <a:t>:</a:t>
            </a:r>
          </a:p>
          <a:p>
            <a:pPr marL="0" indent="0">
              <a:buNone/>
            </a:pPr>
            <a:r>
              <a:rPr lang="en-US" altLang="zh-TW" sz="2800"/>
              <a:t>	</a:t>
            </a:r>
            <a:r>
              <a:rPr lang="en-US" altLang="zh-TW" sz="2800">
                <a:solidFill>
                  <a:srgbClr val="FF0000"/>
                </a:solidFill>
              </a:rPr>
              <a:t>print(ch, end=“.”)</a:t>
            </a:r>
          </a:p>
          <a:p>
            <a:pPr marL="0" indent="0">
              <a:buNone/>
            </a:pPr>
            <a:endParaRPr lang="en-US" altLang="zh-TW" sz="28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sz="2800"/>
              <a:t>輸出：</a:t>
            </a: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a.</a:t>
            </a:r>
            <a:r>
              <a:rPr lang="en-US" altLang="zh-TW" sz="2800">
                <a:solidFill>
                  <a:srgbClr val="0070C0"/>
                </a:solidFill>
              </a:rPr>
              <a:t>p.</a:t>
            </a:r>
          </a:p>
        </p:txBody>
      </p:sp>
    </p:spTree>
    <p:extLst>
      <p:ext uri="{BB962C8B-B14F-4D97-AF65-F5344CB8AC3E}">
        <p14:creationId xmlns:p14="http://schemas.microsoft.com/office/powerpoint/2010/main" val="17142049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19F189-725C-49D8-85BE-205FC2445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for </a:t>
            </a:r>
            <a:r>
              <a:rPr lang="zh-TW" altLang="en-US"/>
              <a:t>基本語法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451F0E-68A4-4C76-86EC-CCCCAA563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for </a:t>
            </a:r>
            <a:r>
              <a:rPr lang="en-US" altLang="zh-TW" sz="2800">
                <a:solidFill>
                  <a:srgbClr val="FF0000"/>
                </a:solidFill>
              </a:rPr>
              <a:t>ch</a:t>
            </a:r>
            <a:r>
              <a:rPr lang="en-US" altLang="zh-TW" sz="2800"/>
              <a:t> in </a:t>
            </a:r>
            <a:r>
              <a:rPr lang="en-US" altLang="zh-TW" sz="2800">
                <a:solidFill>
                  <a:srgbClr val="FF0000"/>
                </a:solidFill>
              </a:rPr>
              <a:t>“apple”</a:t>
            </a:r>
            <a:r>
              <a:rPr lang="en-US" altLang="zh-TW" sz="2800"/>
              <a:t>:</a:t>
            </a:r>
          </a:p>
          <a:p>
            <a:pPr marL="0" indent="0">
              <a:buNone/>
            </a:pPr>
            <a:r>
              <a:rPr lang="en-US" altLang="zh-TW" sz="2800"/>
              <a:t>	</a:t>
            </a:r>
            <a:r>
              <a:rPr lang="en-US" altLang="zh-TW" sz="2800">
                <a:solidFill>
                  <a:srgbClr val="FF0000"/>
                </a:solidFill>
              </a:rPr>
              <a:t>print(ch, end=“.”)</a:t>
            </a:r>
          </a:p>
          <a:p>
            <a:pPr marL="0" indent="0">
              <a:buNone/>
            </a:pPr>
            <a:endParaRPr lang="en-US" altLang="zh-TW" sz="28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sz="2800"/>
              <a:t>輸出：</a:t>
            </a: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a.p.</a:t>
            </a:r>
            <a:r>
              <a:rPr lang="en-US" altLang="zh-TW" sz="2800">
                <a:solidFill>
                  <a:srgbClr val="0070C0"/>
                </a:solidFill>
              </a:rPr>
              <a:t>p.</a:t>
            </a:r>
          </a:p>
        </p:txBody>
      </p:sp>
    </p:spTree>
    <p:extLst>
      <p:ext uri="{BB962C8B-B14F-4D97-AF65-F5344CB8AC3E}">
        <p14:creationId xmlns:p14="http://schemas.microsoft.com/office/powerpoint/2010/main" val="1744014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19F189-725C-49D8-85BE-205FC2445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for </a:t>
            </a:r>
            <a:r>
              <a:rPr lang="zh-TW" altLang="en-US"/>
              <a:t>基本語法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451F0E-68A4-4C76-86EC-CCCCAA563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for </a:t>
            </a:r>
            <a:r>
              <a:rPr lang="en-US" altLang="zh-TW" sz="2800">
                <a:solidFill>
                  <a:srgbClr val="FF0000"/>
                </a:solidFill>
              </a:rPr>
              <a:t>ch</a:t>
            </a:r>
            <a:r>
              <a:rPr lang="en-US" altLang="zh-TW" sz="2800"/>
              <a:t> in </a:t>
            </a:r>
            <a:r>
              <a:rPr lang="en-US" altLang="zh-TW" sz="2800">
                <a:solidFill>
                  <a:srgbClr val="FF0000"/>
                </a:solidFill>
              </a:rPr>
              <a:t>“apple”</a:t>
            </a:r>
            <a:r>
              <a:rPr lang="en-US" altLang="zh-TW" sz="2800"/>
              <a:t>:</a:t>
            </a:r>
          </a:p>
          <a:p>
            <a:pPr marL="0" indent="0">
              <a:buNone/>
            </a:pPr>
            <a:r>
              <a:rPr lang="en-US" altLang="zh-TW" sz="2800"/>
              <a:t>	</a:t>
            </a:r>
            <a:r>
              <a:rPr lang="en-US" altLang="zh-TW" sz="2800">
                <a:solidFill>
                  <a:srgbClr val="FF0000"/>
                </a:solidFill>
              </a:rPr>
              <a:t>print(ch, end=“.”)</a:t>
            </a:r>
          </a:p>
          <a:p>
            <a:pPr marL="0" indent="0">
              <a:buNone/>
            </a:pPr>
            <a:endParaRPr lang="en-US" altLang="zh-TW" sz="28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sz="2800"/>
              <a:t>輸出：</a:t>
            </a: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a.p.p.</a:t>
            </a:r>
            <a:r>
              <a:rPr lang="en-US" altLang="zh-TW" sz="2800">
                <a:solidFill>
                  <a:srgbClr val="0070C0"/>
                </a:solidFill>
              </a:rPr>
              <a:t>l.</a:t>
            </a:r>
          </a:p>
        </p:txBody>
      </p:sp>
    </p:spTree>
    <p:extLst>
      <p:ext uri="{BB962C8B-B14F-4D97-AF65-F5344CB8AC3E}">
        <p14:creationId xmlns:p14="http://schemas.microsoft.com/office/powerpoint/2010/main" val="41252489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19F189-725C-49D8-85BE-205FC2445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for </a:t>
            </a:r>
            <a:r>
              <a:rPr lang="zh-TW" altLang="en-US"/>
              <a:t>基本語法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451F0E-68A4-4C76-86EC-CCCCAA563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for </a:t>
            </a:r>
            <a:r>
              <a:rPr lang="en-US" altLang="zh-TW" sz="2800">
                <a:solidFill>
                  <a:srgbClr val="FF0000"/>
                </a:solidFill>
              </a:rPr>
              <a:t>ch</a:t>
            </a:r>
            <a:r>
              <a:rPr lang="en-US" altLang="zh-TW" sz="2800"/>
              <a:t> in </a:t>
            </a:r>
            <a:r>
              <a:rPr lang="en-US" altLang="zh-TW" sz="2800">
                <a:solidFill>
                  <a:srgbClr val="FF0000"/>
                </a:solidFill>
              </a:rPr>
              <a:t>“apple”</a:t>
            </a:r>
            <a:r>
              <a:rPr lang="en-US" altLang="zh-TW" sz="2800"/>
              <a:t>:</a:t>
            </a:r>
          </a:p>
          <a:p>
            <a:pPr marL="0" indent="0">
              <a:buNone/>
            </a:pPr>
            <a:r>
              <a:rPr lang="en-US" altLang="zh-TW" sz="2800"/>
              <a:t>	</a:t>
            </a:r>
            <a:r>
              <a:rPr lang="en-US" altLang="zh-TW" sz="2800">
                <a:solidFill>
                  <a:srgbClr val="FF0000"/>
                </a:solidFill>
              </a:rPr>
              <a:t>print(ch, end=“.”)</a:t>
            </a:r>
          </a:p>
          <a:p>
            <a:pPr marL="0" indent="0">
              <a:buNone/>
            </a:pPr>
            <a:endParaRPr lang="en-US" altLang="zh-TW" sz="28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sz="2800"/>
              <a:t>輸出：</a:t>
            </a: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a.p.p.l.</a:t>
            </a:r>
            <a:r>
              <a:rPr lang="en-US" altLang="zh-TW" sz="2800">
                <a:solidFill>
                  <a:srgbClr val="0070C0"/>
                </a:solidFill>
              </a:rPr>
              <a:t>e.</a:t>
            </a:r>
          </a:p>
        </p:txBody>
      </p:sp>
    </p:spTree>
    <p:extLst>
      <p:ext uri="{BB962C8B-B14F-4D97-AF65-F5344CB8AC3E}">
        <p14:creationId xmlns:p14="http://schemas.microsoft.com/office/powerpoint/2010/main" val="14373285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19F189-725C-49D8-85BE-205FC2445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for </a:t>
            </a:r>
            <a:r>
              <a:rPr lang="zh-TW" altLang="en-US"/>
              <a:t>基本語法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451F0E-68A4-4C76-86EC-CCCCAA563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for </a:t>
            </a:r>
            <a:r>
              <a:rPr lang="en-US" altLang="zh-TW" sz="2800">
                <a:solidFill>
                  <a:srgbClr val="FF0000"/>
                </a:solidFill>
              </a:rPr>
              <a:t>elm</a:t>
            </a:r>
            <a:r>
              <a:rPr lang="en-US" altLang="zh-TW" sz="2800"/>
              <a:t> in </a:t>
            </a:r>
            <a:r>
              <a:rPr lang="en-US" altLang="zh-TW" sz="2800">
                <a:solidFill>
                  <a:srgbClr val="FF0000"/>
                </a:solidFill>
              </a:rPr>
              <a:t>[“12”, “23”, “34”]</a:t>
            </a:r>
            <a:r>
              <a:rPr lang="en-US" altLang="zh-TW" sz="2800"/>
              <a:t>:</a:t>
            </a:r>
          </a:p>
          <a:p>
            <a:pPr marL="0" indent="0">
              <a:buNone/>
            </a:pPr>
            <a:r>
              <a:rPr lang="en-US" altLang="zh-TW" sz="2800"/>
              <a:t>	</a:t>
            </a:r>
            <a:r>
              <a:rPr lang="en-US" altLang="zh-TW" sz="2800">
                <a:solidFill>
                  <a:srgbClr val="FF0000"/>
                </a:solidFill>
              </a:rPr>
              <a:t>print(elm, end=“.”)</a:t>
            </a:r>
          </a:p>
          <a:p>
            <a:pPr marL="0" indent="0">
              <a:buNone/>
            </a:pPr>
            <a:endParaRPr lang="en-US" altLang="zh-TW" sz="28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sz="2800"/>
              <a:t>輸出：</a:t>
            </a:r>
            <a:endParaRPr lang="en-US" altLang="zh-TW" sz="2800"/>
          </a:p>
        </p:txBody>
      </p:sp>
    </p:spTree>
    <p:extLst>
      <p:ext uri="{BB962C8B-B14F-4D97-AF65-F5344CB8AC3E}">
        <p14:creationId xmlns:p14="http://schemas.microsoft.com/office/powerpoint/2010/main" val="90217057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19F189-725C-49D8-85BE-205FC2445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for </a:t>
            </a:r>
            <a:r>
              <a:rPr lang="zh-TW" altLang="en-US"/>
              <a:t>基本語法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451F0E-68A4-4C76-86EC-CCCCAA563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for </a:t>
            </a:r>
            <a:r>
              <a:rPr lang="en-US" altLang="zh-TW" sz="2800">
                <a:solidFill>
                  <a:srgbClr val="FF0000"/>
                </a:solidFill>
              </a:rPr>
              <a:t>elm</a:t>
            </a:r>
            <a:r>
              <a:rPr lang="en-US" altLang="zh-TW" sz="2800"/>
              <a:t> in </a:t>
            </a:r>
            <a:r>
              <a:rPr lang="en-US" altLang="zh-TW" sz="2800">
                <a:solidFill>
                  <a:srgbClr val="FF0000"/>
                </a:solidFill>
              </a:rPr>
              <a:t>[“12”, “23”, “34”]</a:t>
            </a:r>
            <a:r>
              <a:rPr lang="en-US" altLang="zh-TW" sz="2800"/>
              <a:t>:</a:t>
            </a:r>
          </a:p>
          <a:p>
            <a:pPr marL="0" indent="0">
              <a:buNone/>
            </a:pPr>
            <a:r>
              <a:rPr lang="en-US" altLang="zh-TW" sz="2800"/>
              <a:t>	</a:t>
            </a:r>
            <a:r>
              <a:rPr lang="en-US" altLang="zh-TW" sz="2800">
                <a:solidFill>
                  <a:srgbClr val="FF0000"/>
                </a:solidFill>
              </a:rPr>
              <a:t>print(elm, end=“.”)</a:t>
            </a:r>
          </a:p>
          <a:p>
            <a:pPr marL="0" indent="0">
              <a:buNone/>
            </a:pPr>
            <a:endParaRPr lang="en-US" altLang="zh-TW" sz="28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sz="2800"/>
              <a:t>輸出：</a:t>
            </a:r>
            <a:endParaRPr lang="en-US" altLang="zh-TW" sz="2800"/>
          </a:p>
          <a:p>
            <a:pPr marL="0" indent="0">
              <a:buNone/>
            </a:pPr>
            <a:r>
              <a:rPr lang="en-US" altLang="zh-TW" sz="2800">
                <a:solidFill>
                  <a:srgbClr val="0070C0"/>
                </a:solidFill>
              </a:rPr>
              <a:t>12.</a:t>
            </a:r>
          </a:p>
        </p:txBody>
      </p:sp>
    </p:spTree>
    <p:extLst>
      <p:ext uri="{BB962C8B-B14F-4D97-AF65-F5344CB8AC3E}">
        <p14:creationId xmlns:p14="http://schemas.microsoft.com/office/powerpoint/2010/main" val="4188539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0F8282-4D8D-4F1E-BBA0-1E37C643C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跳脫字元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4FCC17-22AF-437A-9C8C-0FD8A7E7E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/>
              <a:t>\</a:t>
            </a:r>
            <a:r>
              <a:rPr lang="en-US" altLang="zh-TW" sz="2800">
                <a:solidFill>
                  <a:srgbClr val="FF0000"/>
                </a:solidFill>
              </a:rPr>
              <a:t>\</a:t>
            </a:r>
            <a:r>
              <a:rPr lang="zh-TW" altLang="en-US" sz="2800"/>
              <a:t> → 反斜線</a:t>
            </a: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\</a:t>
            </a:r>
            <a:r>
              <a:rPr lang="en-US" altLang="zh-TW" sz="2800">
                <a:solidFill>
                  <a:srgbClr val="FF0000"/>
                </a:solidFill>
              </a:rPr>
              <a:t>’</a:t>
            </a:r>
            <a:r>
              <a:rPr lang="zh-TW" altLang="en-US" sz="2800"/>
              <a:t> → 單引號</a:t>
            </a: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\</a:t>
            </a:r>
            <a:r>
              <a:rPr lang="en-US" altLang="zh-TW" sz="2800">
                <a:solidFill>
                  <a:srgbClr val="FF0000"/>
                </a:solidFill>
              </a:rPr>
              <a:t>”</a:t>
            </a:r>
            <a:r>
              <a:rPr lang="en-US" altLang="zh-TW" sz="2800"/>
              <a:t> </a:t>
            </a:r>
            <a:r>
              <a:rPr lang="zh-TW" altLang="en-US" sz="2800"/>
              <a:t>→ 雙引號</a:t>
            </a: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\</a:t>
            </a:r>
            <a:r>
              <a:rPr lang="en-US" altLang="zh-TW" sz="2800">
                <a:solidFill>
                  <a:srgbClr val="FF0000"/>
                </a:solidFill>
              </a:rPr>
              <a:t>t</a:t>
            </a:r>
            <a:r>
              <a:rPr lang="en-US" altLang="zh-TW" sz="2800"/>
              <a:t> </a:t>
            </a:r>
            <a:r>
              <a:rPr lang="zh-TW" altLang="en-US" sz="2800"/>
              <a:t>→ 定位符（</a:t>
            </a:r>
            <a:r>
              <a:rPr lang="en-US" altLang="zh-TW" sz="2800"/>
              <a:t>Tab </a:t>
            </a:r>
            <a:r>
              <a:rPr lang="zh-TW" altLang="en-US" sz="2800"/>
              <a:t>鍵）</a:t>
            </a: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\</a:t>
            </a:r>
            <a:r>
              <a:rPr lang="en-US" altLang="zh-TW" sz="2800">
                <a:solidFill>
                  <a:srgbClr val="FF0000"/>
                </a:solidFill>
              </a:rPr>
              <a:t>n</a:t>
            </a:r>
            <a:r>
              <a:rPr lang="en-US" altLang="zh-TW" sz="2800"/>
              <a:t> </a:t>
            </a:r>
            <a:r>
              <a:rPr lang="zh-TW" altLang="en-US" sz="2800"/>
              <a:t>→ 換行符</a:t>
            </a:r>
            <a:endParaRPr lang="en-US" altLang="zh-TW" sz="2800"/>
          </a:p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“\t</a:t>
            </a:r>
            <a:r>
              <a:rPr lang="en-US" altLang="zh-TW" sz="2800">
                <a:solidFill>
                  <a:srgbClr val="FF0000"/>
                </a:solidFill>
              </a:rPr>
              <a:t>\n</a:t>
            </a:r>
            <a:r>
              <a:rPr lang="en-US" altLang="zh-TW" sz="2800"/>
              <a:t>”[1] </a:t>
            </a:r>
            <a:r>
              <a:rPr lang="zh-TW" altLang="en-US" sz="2800"/>
              <a:t>→ </a:t>
            </a:r>
            <a:r>
              <a:rPr lang="en-US" altLang="zh-TW" sz="2800"/>
              <a:t>“</a:t>
            </a:r>
            <a:r>
              <a:rPr lang="en-US" altLang="zh-TW" sz="2800">
                <a:solidFill>
                  <a:srgbClr val="FF0000"/>
                </a:solidFill>
              </a:rPr>
              <a:t>\n</a:t>
            </a:r>
            <a:r>
              <a:rPr lang="en-US" altLang="zh-TW" sz="2800"/>
              <a:t>”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# </a:t>
            </a:r>
            <a:r>
              <a:rPr lang="zh-TW" altLang="en-US" sz="2800">
                <a:solidFill>
                  <a:schemeClr val="bg1">
                    <a:lumMod val="65000"/>
                  </a:schemeClr>
                </a:solidFill>
              </a:rPr>
              <a:t>反斜線與後面的共成一個字元</a:t>
            </a:r>
          </a:p>
        </p:txBody>
      </p:sp>
    </p:spTree>
    <p:extLst>
      <p:ext uri="{BB962C8B-B14F-4D97-AF65-F5344CB8AC3E}">
        <p14:creationId xmlns:p14="http://schemas.microsoft.com/office/powerpoint/2010/main" val="401469528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19F189-725C-49D8-85BE-205FC2445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for </a:t>
            </a:r>
            <a:r>
              <a:rPr lang="zh-TW" altLang="en-US"/>
              <a:t>基本語法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451F0E-68A4-4C76-86EC-CCCCAA563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for </a:t>
            </a:r>
            <a:r>
              <a:rPr lang="en-US" altLang="zh-TW" sz="2800">
                <a:solidFill>
                  <a:srgbClr val="FF0000"/>
                </a:solidFill>
              </a:rPr>
              <a:t>elm</a:t>
            </a:r>
            <a:r>
              <a:rPr lang="en-US" altLang="zh-TW" sz="2800"/>
              <a:t> in </a:t>
            </a:r>
            <a:r>
              <a:rPr lang="en-US" altLang="zh-TW" sz="2800">
                <a:solidFill>
                  <a:srgbClr val="FF0000"/>
                </a:solidFill>
              </a:rPr>
              <a:t>[“12”, “23”, “34”]</a:t>
            </a:r>
            <a:r>
              <a:rPr lang="en-US" altLang="zh-TW" sz="2800"/>
              <a:t>:</a:t>
            </a:r>
          </a:p>
          <a:p>
            <a:pPr marL="0" indent="0">
              <a:buNone/>
            </a:pPr>
            <a:r>
              <a:rPr lang="en-US" altLang="zh-TW" sz="2800"/>
              <a:t>	</a:t>
            </a:r>
            <a:r>
              <a:rPr lang="en-US" altLang="zh-TW" sz="2800">
                <a:solidFill>
                  <a:srgbClr val="FF0000"/>
                </a:solidFill>
              </a:rPr>
              <a:t>print(elm, end=“.”)</a:t>
            </a:r>
          </a:p>
          <a:p>
            <a:pPr marL="0" indent="0">
              <a:buNone/>
            </a:pPr>
            <a:endParaRPr lang="en-US" altLang="zh-TW" sz="28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sz="2800"/>
              <a:t>輸出：</a:t>
            </a: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12.</a:t>
            </a:r>
            <a:r>
              <a:rPr lang="en-US" altLang="zh-TW" sz="2800">
                <a:solidFill>
                  <a:srgbClr val="0070C0"/>
                </a:solidFill>
              </a:rPr>
              <a:t>23.</a:t>
            </a:r>
          </a:p>
        </p:txBody>
      </p:sp>
    </p:spTree>
    <p:extLst>
      <p:ext uri="{BB962C8B-B14F-4D97-AF65-F5344CB8AC3E}">
        <p14:creationId xmlns:p14="http://schemas.microsoft.com/office/powerpoint/2010/main" val="170697749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19F189-725C-49D8-85BE-205FC2445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for </a:t>
            </a:r>
            <a:r>
              <a:rPr lang="zh-TW" altLang="en-US"/>
              <a:t>基本語法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451F0E-68A4-4C76-86EC-CCCCAA563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for </a:t>
            </a:r>
            <a:r>
              <a:rPr lang="en-US" altLang="zh-TW" sz="2800">
                <a:solidFill>
                  <a:srgbClr val="FF0000"/>
                </a:solidFill>
              </a:rPr>
              <a:t>elm</a:t>
            </a:r>
            <a:r>
              <a:rPr lang="en-US" altLang="zh-TW" sz="2800"/>
              <a:t> in </a:t>
            </a:r>
            <a:r>
              <a:rPr lang="en-US" altLang="zh-TW" sz="2800">
                <a:solidFill>
                  <a:srgbClr val="FF0000"/>
                </a:solidFill>
              </a:rPr>
              <a:t>[“12”, “23”, “34”]</a:t>
            </a:r>
            <a:r>
              <a:rPr lang="en-US" altLang="zh-TW" sz="2800"/>
              <a:t>:</a:t>
            </a:r>
          </a:p>
          <a:p>
            <a:pPr marL="0" indent="0">
              <a:buNone/>
            </a:pPr>
            <a:r>
              <a:rPr lang="en-US" altLang="zh-TW" sz="2800"/>
              <a:t>	</a:t>
            </a:r>
            <a:r>
              <a:rPr lang="en-US" altLang="zh-TW" sz="2800">
                <a:solidFill>
                  <a:srgbClr val="FF0000"/>
                </a:solidFill>
              </a:rPr>
              <a:t>print(elm, end=“.”)</a:t>
            </a:r>
          </a:p>
          <a:p>
            <a:pPr marL="0" indent="0">
              <a:buNone/>
            </a:pPr>
            <a:endParaRPr lang="en-US" altLang="zh-TW" sz="28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sz="2800"/>
              <a:t>輸出：</a:t>
            </a: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12.23.</a:t>
            </a:r>
            <a:r>
              <a:rPr lang="en-US" altLang="zh-TW" sz="2800">
                <a:solidFill>
                  <a:srgbClr val="0070C0"/>
                </a:solidFill>
              </a:rPr>
              <a:t>34.</a:t>
            </a:r>
          </a:p>
        </p:txBody>
      </p:sp>
    </p:spTree>
    <p:extLst>
      <p:ext uri="{BB962C8B-B14F-4D97-AF65-F5344CB8AC3E}">
        <p14:creationId xmlns:p14="http://schemas.microsoft.com/office/powerpoint/2010/main" val="328176514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19F189-725C-49D8-85BE-205FC2445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for </a:t>
            </a:r>
            <a:r>
              <a:rPr lang="zh-TW" altLang="en-US"/>
              <a:t>基本語法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451F0E-68A4-4C76-86EC-CCCCAA563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lst = [“1”, “2”, “3”, “4”]</a:t>
            </a:r>
          </a:p>
          <a:p>
            <a:pPr marL="0" indent="0">
              <a:buNone/>
            </a:pPr>
            <a:r>
              <a:rPr lang="en-US" altLang="zh-TW" sz="2800"/>
              <a:t>for </a:t>
            </a:r>
            <a:r>
              <a:rPr lang="en-US" altLang="zh-TW" sz="2800">
                <a:solidFill>
                  <a:srgbClr val="FF0000"/>
                </a:solidFill>
              </a:rPr>
              <a:t>elm</a:t>
            </a:r>
            <a:r>
              <a:rPr lang="en-US" altLang="zh-TW" sz="2800"/>
              <a:t> in </a:t>
            </a:r>
            <a:r>
              <a:rPr lang="en-US" altLang="zh-TW" sz="2800">
                <a:solidFill>
                  <a:srgbClr val="FF0000"/>
                </a:solidFill>
              </a:rPr>
              <a:t>lst</a:t>
            </a:r>
            <a:r>
              <a:rPr lang="en-US" altLang="zh-TW" sz="2800"/>
              <a:t>:</a:t>
            </a:r>
          </a:p>
          <a:p>
            <a:pPr marL="0" indent="0">
              <a:buNone/>
            </a:pPr>
            <a:r>
              <a:rPr lang="en-US" altLang="zh-TW" sz="2800"/>
              <a:t>	</a:t>
            </a:r>
            <a:r>
              <a:rPr lang="en-US" altLang="zh-TW" sz="2800">
                <a:solidFill>
                  <a:srgbClr val="FF0000"/>
                </a:solidFill>
              </a:rPr>
              <a:t>elm = int(elm)</a:t>
            </a:r>
          </a:p>
          <a:p>
            <a:pPr marL="0" indent="0">
              <a:buNone/>
            </a:pPr>
            <a:endParaRPr lang="en-US" altLang="zh-TW" sz="28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2800"/>
              <a:t>lst </a:t>
            </a:r>
            <a:r>
              <a:rPr lang="zh-TW" altLang="en-US" sz="2800"/>
              <a:t>→ </a:t>
            </a:r>
            <a:r>
              <a:rPr lang="en-US" altLang="zh-TW" sz="2800"/>
              <a:t>[“1”, “2”, “3”, “4”]</a:t>
            </a:r>
            <a:endParaRPr lang="en-US" altLang="zh-TW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85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19F189-725C-49D8-85BE-205FC2445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for </a:t>
            </a:r>
            <a:r>
              <a:rPr lang="zh-TW" altLang="en-US"/>
              <a:t>基本語法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451F0E-68A4-4C76-86EC-CCCCAA563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>
                <a:solidFill>
                  <a:srgbClr val="FF0000"/>
                </a:solidFill>
              </a:rPr>
              <a:t>result = []</a:t>
            </a:r>
          </a:p>
          <a:p>
            <a:pPr marL="0" indent="0">
              <a:buNone/>
            </a:pPr>
            <a:r>
              <a:rPr lang="en-US" altLang="zh-TW" sz="2800"/>
              <a:t>lst = [“1”, “2”, “3”, “4”]</a:t>
            </a:r>
          </a:p>
          <a:p>
            <a:pPr marL="0" indent="0">
              <a:buNone/>
            </a:pPr>
            <a:r>
              <a:rPr lang="en-US" altLang="zh-TW" sz="2800"/>
              <a:t>for </a:t>
            </a:r>
            <a:r>
              <a:rPr lang="en-US" altLang="zh-TW" sz="2800">
                <a:solidFill>
                  <a:srgbClr val="FF0000"/>
                </a:solidFill>
              </a:rPr>
              <a:t>elm</a:t>
            </a:r>
            <a:r>
              <a:rPr lang="en-US" altLang="zh-TW" sz="2800"/>
              <a:t> in </a:t>
            </a:r>
            <a:r>
              <a:rPr lang="en-US" altLang="zh-TW" sz="2800">
                <a:solidFill>
                  <a:srgbClr val="FF0000"/>
                </a:solidFill>
              </a:rPr>
              <a:t>lst</a:t>
            </a:r>
            <a:r>
              <a:rPr lang="en-US" altLang="zh-TW" sz="2800"/>
              <a:t>:</a:t>
            </a:r>
          </a:p>
          <a:p>
            <a:pPr marL="0" indent="0">
              <a:buNone/>
            </a:pPr>
            <a:r>
              <a:rPr lang="en-US" altLang="zh-TW" sz="2800"/>
              <a:t>	</a:t>
            </a:r>
            <a:r>
              <a:rPr lang="en-US" altLang="zh-TW" sz="2800">
                <a:solidFill>
                  <a:srgbClr val="FF0000"/>
                </a:solidFill>
              </a:rPr>
              <a:t>result.append(int(elm))</a:t>
            </a:r>
          </a:p>
          <a:p>
            <a:pPr marL="0" indent="0">
              <a:buNone/>
            </a:pPr>
            <a:endParaRPr lang="en-US" altLang="zh-TW" sz="28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2800"/>
              <a:t>lst </a:t>
            </a:r>
            <a:r>
              <a:rPr lang="zh-TW" altLang="en-US" sz="2800"/>
              <a:t>→ </a:t>
            </a:r>
            <a:r>
              <a:rPr lang="en-US" altLang="zh-TW" sz="2800"/>
              <a:t>[“1”, “2”, “3”, “4”]</a:t>
            </a:r>
          </a:p>
          <a:p>
            <a:pPr marL="0" indent="0">
              <a:buNone/>
            </a:pPr>
            <a:r>
              <a:rPr lang="en-US" altLang="zh-TW" sz="2800">
                <a:solidFill>
                  <a:srgbClr val="FF0000"/>
                </a:solidFill>
              </a:rPr>
              <a:t>result </a:t>
            </a:r>
            <a:r>
              <a:rPr lang="zh-TW" altLang="en-US" sz="2800">
                <a:solidFill>
                  <a:srgbClr val="FF0000"/>
                </a:solidFill>
              </a:rPr>
              <a:t>→ </a:t>
            </a:r>
            <a:r>
              <a:rPr lang="en-US" altLang="zh-TW" sz="2800">
                <a:solidFill>
                  <a:srgbClr val="FF0000"/>
                </a:solidFill>
              </a:rPr>
              <a:t>[1, 2, 3, 4]</a:t>
            </a:r>
          </a:p>
        </p:txBody>
      </p:sp>
    </p:spTree>
    <p:extLst>
      <p:ext uri="{BB962C8B-B14F-4D97-AF65-F5344CB8AC3E}">
        <p14:creationId xmlns:p14="http://schemas.microsoft.com/office/powerpoint/2010/main" val="1640023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2806C9-CD24-42B8-B8CB-3296E0268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字串切片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59F4E4-1D8A-43BE-BC45-2F5EC8AC1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/>
              <a:t>s[</a:t>
            </a:r>
            <a:r>
              <a:rPr lang="en-US" altLang="zh-TW" sz="2800">
                <a:solidFill>
                  <a:srgbClr val="FF0000"/>
                </a:solidFill>
              </a:rPr>
              <a:t>6:</a:t>
            </a:r>
            <a:r>
              <a:rPr lang="en-US" altLang="zh-TW" sz="2800"/>
              <a:t>] </a:t>
            </a:r>
            <a:r>
              <a:rPr lang="zh-TW" altLang="en-US" sz="2800"/>
              <a:t>→ </a:t>
            </a:r>
            <a:r>
              <a:rPr lang="en-US" altLang="zh-TW" sz="2800"/>
              <a:t>“</a:t>
            </a:r>
            <a:r>
              <a:rPr lang="en-US" altLang="zh-TW" sz="2800">
                <a:solidFill>
                  <a:srgbClr val="FF0000"/>
                </a:solidFill>
              </a:rPr>
              <a:t>s</a:t>
            </a:r>
            <a:r>
              <a:rPr lang="zh-TW" altLang="en-US" sz="2800">
                <a:solidFill>
                  <a:srgbClr val="FF0000"/>
                </a:solidFill>
              </a:rPr>
              <a:t> </a:t>
            </a:r>
            <a:r>
              <a:rPr lang="en-US" altLang="zh-TW" sz="2800">
                <a:solidFill>
                  <a:srgbClr val="FF0000"/>
                </a:solidFill>
              </a:rPr>
              <a:t>handsome!</a:t>
            </a:r>
            <a:r>
              <a:rPr lang="en-US" altLang="zh-TW" sz="2800"/>
              <a:t>”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BDC5F18-9A99-4833-92F9-13CD6D2AE6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660451"/>
              </p:ext>
            </p:extLst>
          </p:nvPr>
        </p:nvGraphicFramePr>
        <p:xfrm>
          <a:off x="2013035" y="5579099"/>
          <a:ext cx="8026057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2121">
                  <a:extLst>
                    <a:ext uri="{9D8B030D-6E8A-4147-A177-3AD203B41FA5}">
                      <a16:colId xmlns:a16="http://schemas.microsoft.com/office/drawing/2014/main" val="2247792114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2266830313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345659859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618052812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553129553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3197416432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2055069275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923692746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759834332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916480265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294975982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375028705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284840118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146948145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633129886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6631806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4152973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0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2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3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4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5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sz="20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7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8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9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10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11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12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13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14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15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16</a:t>
                      </a:r>
                      <a:endParaRPr lang="zh-TW" alt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493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Q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u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a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n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i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s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h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a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n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d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s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o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m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e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!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057889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7E001A39-DB59-4D15-B92C-5E6D60ACCFAA}"/>
              </a:ext>
            </a:extLst>
          </p:cNvPr>
          <p:cNvSpPr txBox="1"/>
          <p:nvPr/>
        </p:nvSpPr>
        <p:spPr>
          <a:xfrm>
            <a:off x="1261872" y="606320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s = 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3789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2806C9-CD24-42B8-B8CB-3296E0268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字串切片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59F4E4-1D8A-43BE-BC45-2F5EC8AC1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/>
              <a:t>s[6:] </a:t>
            </a:r>
            <a:r>
              <a:rPr lang="zh-TW" altLang="en-US" sz="2800"/>
              <a:t>→ </a:t>
            </a:r>
            <a:r>
              <a:rPr lang="en-US" altLang="zh-TW" sz="2800"/>
              <a:t>“s</a:t>
            </a:r>
            <a:r>
              <a:rPr lang="zh-TW" altLang="en-US" sz="2800"/>
              <a:t> </a:t>
            </a:r>
            <a:r>
              <a:rPr lang="en-US" altLang="zh-TW" sz="2800"/>
              <a:t>handsome!”</a:t>
            </a:r>
          </a:p>
          <a:p>
            <a:pPr marL="0" indent="0">
              <a:buNone/>
            </a:pPr>
            <a:r>
              <a:rPr lang="en-US" altLang="zh-TW" sz="2800"/>
              <a:t>s[</a:t>
            </a:r>
            <a:r>
              <a:rPr lang="en-US" altLang="zh-TW" sz="2800">
                <a:solidFill>
                  <a:srgbClr val="FF0000"/>
                </a:solidFill>
              </a:rPr>
              <a:t>:9</a:t>
            </a:r>
            <a:r>
              <a:rPr lang="en-US" altLang="zh-TW" sz="2800"/>
              <a:t>]</a:t>
            </a:r>
            <a:r>
              <a:rPr lang="zh-TW" altLang="en-US" sz="2800"/>
              <a:t> → </a:t>
            </a:r>
            <a:r>
              <a:rPr lang="en-US" altLang="zh-TW" sz="2800"/>
              <a:t>“</a:t>
            </a:r>
            <a:r>
              <a:rPr lang="en-US" altLang="zh-TW" sz="2800">
                <a:solidFill>
                  <a:srgbClr val="FF0000"/>
                </a:solidFill>
              </a:rPr>
              <a:t>Quan is h</a:t>
            </a:r>
            <a:r>
              <a:rPr lang="en-US" altLang="zh-TW" sz="2800"/>
              <a:t>”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# </a:t>
            </a:r>
            <a:r>
              <a:rPr lang="zh-TW" altLang="en-US" sz="2800">
                <a:solidFill>
                  <a:schemeClr val="bg1">
                    <a:lumMod val="65000"/>
                  </a:schemeClr>
                </a:solidFill>
              </a:rPr>
              <a:t>取到第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n-1 </a:t>
            </a:r>
            <a:r>
              <a:rPr lang="zh-TW" altLang="en-US" sz="2800">
                <a:solidFill>
                  <a:schemeClr val="bg1">
                    <a:lumMod val="65000"/>
                  </a:schemeClr>
                </a:solidFill>
              </a:rPr>
              <a:t>個</a:t>
            </a:r>
            <a:endParaRPr lang="en-US" altLang="zh-TW" sz="280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BDC5F18-9A99-4833-92F9-13CD6D2AE6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72082"/>
              </p:ext>
            </p:extLst>
          </p:nvPr>
        </p:nvGraphicFramePr>
        <p:xfrm>
          <a:off x="2013035" y="5579099"/>
          <a:ext cx="8026057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2121">
                  <a:extLst>
                    <a:ext uri="{9D8B030D-6E8A-4147-A177-3AD203B41FA5}">
                      <a16:colId xmlns:a16="http://schemas.microsoft.com/office/drawing/2014/main" val="2247792114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2266830313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345659859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618052812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553129553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3197416432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2055069275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923692746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759834332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916480265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294975982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375028705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284840118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146948145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633129886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6631806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4152973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0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2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3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4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5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6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7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8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zh-TW" altLang="en-US" sz="20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10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11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12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13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14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15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16</a:t>
                      </a:r>
                      <a:endParaRPr lang="zh-TW" alt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493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Q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u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a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n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i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s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h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a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n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d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s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o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m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e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!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4057889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7E001A39-DB59-4D15-B92C-5E6D60ACCFAA}"/>
              </a:ext>
            </a:extLst>
          </p:cNvPr>
          <p:cNvSpPr txBox="1"/>
          <p:nvPr/>
        </p:nvSpPr>
        <p:spPr>
          <a:xfrm>
            <a:off x="1261872" y="606320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s = 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8144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2806C9-CD24-42B8-B8CB-3296E0268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字串切片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59F4E4-1D8A-43BE-BC45-2F5EC8AC1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/>
              <a:t>s[6:] </a:t>
            </a:r>
            <a:r>
              <a:rPr lang="zh-TW" altLang="en-US" sz="2800"/>
              <a:t>→ </a:t>
            </a:r>
            <a:r>
              <a:rPr lang="en-US" altLang="zh-TW" sz="2800"/>
              <a:t>“s</a:t>
            </a:r>
            <a:r>
              <a:rPr lang="zh-TW" altLang="en-US" sz="2800"/>
              <a:t> </a:t>
            </a:r>
            <a:r>
              <a:rPr lang="en-US" altLang="zh-TW" sz="2800"/>
              <a:t>handsome!”</a:t>
            </a:r>
          </a:p>
          <a:p>
            <a:pPr marL="0" indent="0">
              <a:buNone/>
            </a:pPr>
            <a:r>
              <a:rPr lang="en-US" altLang="zh-TW" sz="2800"/>
              <a:t>s[:9]</a:t>
            </a:r>
            <a:r>
              <a:rPr lang="zh-TW" altLang="en-US" sz="2800"/>
              <a:t> → </a:t>
            </a:r>
            <a:r>
              <a:rPr lang="en-US" altLang="zh-TW" sz="2800"/>
              <a:t>“Quan is h”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# </a:t>
            </a:r>
            <a:r>
              <a:rPr lang="zh-TW" altLang="en-US" sz="2800">
                <a:solidFill>
                  <a:schemeClr val="bg1">
                    <a:lumMod val="65000"/>
                  </a:schemeClr>
                </a:solidFill>
              </a:rPr>
              <a:t>取到第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n-1 </a:t>
            </a:r>
            <a:r>
              <a:rPr lang="zh-TW" altLang="en-US" sz="2800">
                <a:solidFill>
                  <a:schemeClr val="bg1">
                    <a:lumMod val="65000"/>
                  </a:schemeClr>
                </a:solidFill>
              </a:rPr>
              <a:t>個</a:t>
            </a:r>
            <a:endParaRPr lang="en-US" altLang="zh-TW" sz="280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2800"/>
              <a:t>s[</a:t>
            </a:r>
            <a:r>
              <a:rPr lang="en-US" altLang="zh-TW" sz="2800">
                <a:solidFill>
                  <a:srgbClr val="FF0000"/>
                </a:solidFill>
              </a:rPr>
              <a:t>?</a:t>
            </a:r>
            <a:r>
              <a:rPr lang="en-US" altLang="zh-TW" sz="2800"/>
              <a:t>] </a:t>
            </a:r>
            <a:r>
              <a:rPr lang="zh-TW" altLang="en-US" sz="2800"/>
              <a:t>→ </a:t>
            </a:r>
            <a:r>
              <a:rPr lang="en-US" altLang="zh-TW" sz="2800"/>
              <a:t>“</a:t>
            </a:r>
            <a:r>
              <a:rPr lang="en-US" altLang="zh-TW" sz="2800">
                <a:solidFill>
                  <a:srgbClr val="FF0000"/>
                </a:solidFill>
              </a:rPr>
              <a:t>handsome</a:t>
            </a:r>
            <a:r>
              <a:rPr lang="en-US" altLang="zh-TW" sz="2800"/>
              <a:t>”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BDC5F18-9A99-4833-92F9-13CD6D2AE6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194310"/>
              </p:ext>
            </p:extLst>
          </p:nvPr>
        </p:nvGraphicFramePr>
        <p:xfrm>
          <a:off x="2013035" y="5579099"/>
          <a:ext cx="8026057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2121">
                  <a:extLst>
                    <a:ext uri="{9D8B030D-6E8A-4147-A177-3AD203B41FA5}">
                      <a16:colId xmlns:a16="http://schemas.microsoft.com/office/drawing/2014/main" val="2247792114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2266830313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345659859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618052812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553129553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3197416432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2055069275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923692746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759834332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916480265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294975982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375028705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284840118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146948145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633129886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6631806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4152973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0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2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3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4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5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6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7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8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9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10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11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12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13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14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15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16</a:t>
                      </a:r>
                      <a:endParaRPr lang="zh-TW" alt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493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Q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u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a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n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i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s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h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a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n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d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s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o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m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e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!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4057889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7E001A39-DB59-4D15-B92C-5E6D60ACCFAA}"/>
              </a:ext>
            </a:extLst>
          </p:cNvPr>
          <p:cNvSpPr txBox="1"/>
          <p:nvPr/>
        </p:nvSpPr>
        <p:spPr>
          <a:xfrm>
            <a:off x="1261872" y="606320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s = 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5832606"/>
      </p:ext>
    </p:extLst>
  </p:cSld>
  <p:clrMapOvr>
    <a:masterClrMapping/>
  </p:clrMapOvr>
</p:sld>
</file>

<file path=ppt/theme/theme1.xml><?xml version="1.0" encoding="utf-8"?>
<a:theme xmlns:a="http://schemas.openxmlformats.org/drawingml/2006/main" name="視圖">
  <a:themeElements>
    <a:clrScheme name="視圖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自訂 4">
      <a:majorFont>
        <a:latin typeface="源流明體 SB"/>
        <a:ea typeface="源流明體 SB"/>
        <a:cs typeface=""/>
      </a:majorFont>
      <a:minorFont>
        <a:latin typeface="Consolas"/>
        <a:ea typeface="源流明體 SB"/>
        <a:cs typeface=""/>
      </a:minorFont>
    </a:fontScheme>
    <a:fmtScheme name="視圖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視圖</Template>
  <TotalTime>1598</TotalTime>
  <Words>2846</Words>
  <Application>Microsoft Office PowerPoint</Application>
  <PresentationFormat>寬螢幕</PresentationFormat>
  <Paragraphs>655</Paragraphs>
  <Slides>63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63</vt:i4>
      </vt:variant>
    </vt:vector>
  </HeadingPairs>
  <TitlesOfParts>
    <vt:vector size="68" baseType="lpstr">
      <vt:lpstr>Arial</vt:lpstr>
      <vt:lpstr>Consolas</vt:lpstr>
      <vt:lpstr>源流明體 SB</vt:lpstr>
      <vt:lpstr>Wingdings 2</vt:lpstr>
      <vt:lpstr>視圖</vt:lpstr>
      <vt:lpstr>Class 4 字串、串列、迭代</vt:lpstr>
      <vt:lpstr>字串 String</vt:lpstr>
      <vt:lpstr>字串 → 一串字（元）</vt:lpstr>
      <vt:lpstr>補充：ASCII 編碼</vt:lpstr>
      <vt:lpstr>補充：ASCII 編碼</vt:lpstr>
      <vt:lpstr>跳脫字元</vt:lpstr>
      <vt:lpstr>字串切片</vt:lpstr>
      <vt:lpstr>字串切片</vt:lpstr>
      <vt:lpstr>字串切片</vt:lpstr>
      <vt:lpstr>字串切片</vt:lpstr>
      <vt:lpstr>字串切片</vt:lpstr>
      <vt:lpstr>字串切片</vt:lpstr>
      <vt:lpstr>字串切片</vt:lpstr>
      <vt:lpstr>字串切片</vt:lpstr>
      <vt:lpstr>注意：字串 immutable</vt:lpstr>
      <vt:lpstr>字串長度 len</vt:lpstr>
      <vt:lpstr>搜尋 find, rfind</vt:lpstr>
      <vt:lpstr>去頭去尾 strip</vt:lpstr>
      <vt:lpstr>取代 replace</vt:lpstr>
      <vt:lpstr>數量 count</vt:lpstr>
      <vt:lpstr>格式化字串 string formatting</vt:lpstr>
      <vt:lpstr>使用 C style formatting (%)</vt:lpstr>
      <vt:lpstr>使用 C style formatting (%)</vt:lpstr>
      <vt:lpstr>使用 str.format() 函數</vt:lpstr>
      <vt:lpstr>使用 f '  ' 表示</vt:lpstr>
      <vt:lpstr>串列 List</vt:lpstr>
      <vt:lpstr>一串資料（不限型態）</vt:lpstr>
      <vt:lpstr>字串轉串列</vt:lpstr>
      <vt:lpstr>但串列轉字串...</vt:lpstr>
      <vt:lpstr>串列取值與切片：與字串相同</vt:lpstr>
      <vt:lpstr>串列元素可變更</vt:lpstr>
      <vt:lpstr>串列加法：與字串相同</vt:lpstr>
      <vt:lpstr>串列乘法：與字串相同</vt:lpstr>
      <vt:lpstr>串列長度 len</vt:lpstr>
      <vt:lpstr>擴增 append v.s. extend</vt:lpstr>
      <vt:lpstr>擴增 append v.s. extend</vt:lpstr>
      <vt:lpstr>排序 sort</vt:lpstr>
      <vt:lpstr>排序 sort</vt:lpstr>
      <vt:lpstr>sort v.s. sorted</vt:lpstr>
      <vt:lpstr>反轉 reverse</vt:lpstr>
      <vt:lpstr>插入 insert</vt:lpstr>
      <vt:lpstr>取值並刪除 pop</vt:lpstr>
      <vt:lpstr>數量 count</vt:lpstr>
      <vt:lpstr>補充：映射 map</vt:lpstr>
      <vt:lpstr>字串 與 串列 的交互操作</vt:lpstr>
      <vt:lpstr>字串分割 split</vt:lpstr>
      <vt:lpstr>字串分割 split</vt:lpstr>
      <vt:lpstr>但串列轉字串...</vt:lpstr>
      <vt:lpstr>字串插入串列 join </vt:lpstr>
      <vt:lpstr>for 迭代</vt:lpstr>
      <vt:lpstr>for 基本語法</vt:lpstr>
      <vt:lpstr>for 基本語法</vt:lpstr>
      <vt:lpstr>for 基本語法</vt:lpstr>
      <vt:lpstr>for 基本語法</vt:lpstr>
      <vt:lpstr>for 基本語法</vt:lpstr>
      <vt:lpstr>for 基本語法</vt:lpstr>
      <vt:lpstr>for 基本語法</vt:lpstr>
      <vt:lpstr>for 基本語法</vt:lpstr>
      <vt:lpstr>for 基本語法</vt:lpstr>
      <vt:lpstr>for 基本語法</vt:lpstr>
      <vt:lpstr>for 基本語法</vt:lpstr>
      <vt:lpstr>for 基本語法</vt:lpstr>
      <vt:lpstr>for 基本語法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4 字串、串列、迭代</dc:title>
  <dc:creator>an920107</dc:creator>
  <cp:lastModifiedBy>an920107</cp:lastModifiedBy>
  <cp:revision>85</cp:revision>
  <dcterms:created xsi:type="dcterms:W3CDTF">2022-10-02T16:11:21Z</dcterms:created>
  <dcterms:modified xsi:type="dcterms:W3CDTF">2022-10-19T11:22:09Z</dcterms:modified>
</cp:coreProperties>
</file>