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6" r:id="rId7"/>
    <p:sldId id="267" r:id="rId8"/>
    <p:sldId id="289" r:id="rId9"/>
    <p:sldId id="263" r:id="rId10"/>
    <p:sldId id="268" r:id="rId11"/>
    <p:sldId id="270" r:id="rId12"/>
    <p:sldId id="269" r:id="rId13"/>
    <p:sldId id="286" r:id="rId14"/>
    <p:sldId id="284" r:id="rId15"/>
    <p:sldId id="285" r:id="rId16"/>
    <p:sldId id="288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8" r:id="rId25"/>
    <p:sldId id="299" r:id="rId26"/>
    <p:sldId id="300" r:id="rId27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Wingdings 2" panose="05020102010507070707" pitchFamily="18" charset="2"/>
      <p:regular r:id="rId36"/>
    </p:embeddedFont>
    <p:embeddedFont>
      <p:font typeface="源流明體 SB" panose="02020600000000000000" pitchFamily="18" charset="-120"/>
      <p:bold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923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45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3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32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57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8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1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7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3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41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7A94614-F77C-4C1E-BECB-DA39A1BE2E7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6B1953-4924-4C20-98AF-5414D670B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5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13508-1224-4193-8BDA-B810C2AD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6</a:t>
            </a:r>
            <a:br>
              <a:rPr lang="en-US" altLang="zh-TW" sz="6600"/>
            </a:br>
            <a:r>
              <a:rPr lang="zh-TW" altLang="en-US" sz="6600"/>
              <a:t>函數、遞迴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64FEEC-665D-442D-9E20-D7F87A861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17638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CC486-65C6-45EC-A620-6FFF267F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公域、區域變數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078E6-48A3-4A4B-9486-13A53D3E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TW" sz="2400"/>
              <a:t>num_pub = 0</a:t>
            </a:r>
          </a:p>
          <a:p>
            <a:pPr marL="0" indent="0">
              <a:buNone/>
            </a:pPr>
            <a:r>
              <a:rPr lang="pt-BR" altLang="zh-TW" sz="2400"/>
              <a:t>def </a:t>
            </a:r>
            <a:r>
              <a:rPr lang="pt-BR" altLang="zh-TW" sz="2400">
                <a:solidFill>
                  <a:srgbClr val="FF0000"/>
                </a:solidFill>
              </a:rPr>
              <a:t>foo</a:t>
            </a:r>
            <a:r>
              <a:rPr lang="pt-BR" altLang="zh-TW" sz="2400"/>
              <a:t>() -&gt; None:</a:t>
            </a:r>
          </a:p>
          <a:p>
            <a:pPr marL="0" indent="0">
              <a:buNone/>
            </a:pPr>
            <a:r>
              <a:rPr lang="pt-BR" altLang="zh-TW" sz="2400"/>
              <a:t>    </a:t>
            </a:r>
            <a:r>
              <a:rPr lang="pt-BR" altLang="zh-TW" sz="2400">
                <a:solidFill>
                  <a:srgbClr val="FF0000"/>
                </a:solidFill>
              </a:rPr>
              <a:t>global</a:t>
            </a:r>
            <a:r>
              <a:rPr lang="pt-BR" altLang="zh-TW" sz="2400"/>
              <a:t> num_pub </a:t>
            </a:r>
            <a:r>
              <a:rPr lang="pt-BR" altLang="zh-TW" sz="24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使用公域變數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num_pub</a:t>
            </a:r>
            <a:endParaRPr lang="pt-BR" altLang="zh-TW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TW" sz="2400"/>
              <a:t>    num_pub = 1</a:t>
            </a:r>
          </a:p>
          <a:p>
            <a:pPr marL="0" indent="0">
              <a:buNone/>
            </a:pPr>
            <a:r>
              <a:rPr lang="pt-BR" altLang="zh-TW" sz="2400"/>
              <a:t>    num_pri = 1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 區域變數，函數結束即丟失</a:t>
            </a:r>
            <a:endParaRPr lang="pt-BR" altLang="zh-TW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TW" sz="2400">
                <a:solidFill>
                  <a:srgbClr val="FF0000"/>
                </a:solidFill>
              </a:rPr>
              <a:t>foo</a:t>
            </a:r>
            <a:r>
              <a:rPr lang="pt-BR" altLang="zh-TW" sz="2400"/>
              <a:t>()</a:t>
            </a:r>
          </a:p>
          <a:p>
            <a:pPr marL="0" indent="0">
              <a:buNone/>
            </a:pPr>
            <a:r>
              <a:rPr lang="pt-BR" altLang="zh-TW" sz="2400"/>
              <a:t>print(num_pub)</a:t>
            </a:r>
          </a:p>
          <a:p>
            <a:pPr marL="0" indent="0">
              <a:buNone/>
            </a:pPr>
            <a:r>
              <a:rPr lang="pt-BR" altLang="zh-TW" sz="2400"/>
              <a:t>print(num_pri)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Error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num_pri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未定義</a:t>
            </a:r>
          </a:p>
        </p:txBody>
      </p:sp>
    </p:spTree>
    <p:extLst>
      <p:ext uri="{BB962C8B-B14F-4D97-AF65-F5344CB8AC3E}">
        <p14:creationId xmlns:p14="http://schemas.microsoft.com/office/powerpoint/2010/main" val="36841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92FC0-FF92-49A1-9936-C1D77EB4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/>
              <a:t>傳址、傳值？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F7A86-DF79-4CBF-88BB-268CF375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2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126A1-4FCC-4A66-B1B1-7E514135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記憶體位置 </a:t>
            </a:r>
            <a:r>
              <a:rPr lang="en-US" altLang="zh-TW"/>
              <a:t>id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B42DE-3402-4C6D-A9CF-E93A3F30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 = 100</a:t>
            </a:r>
          </a:p>
          <a:p>
            <a:pPr marL="0" indent="0">
              <a:buNone/>
            </a:pPr>
            <a:r>
              <a:rPr lang="en-US" altLang="zh-TW" sz="2800"/>
              <a:t>b = 100</a:t>
            </a:r>
          </a:p>
          <a:p>
            <a:pPr marL="0" indent="0">
              <a:buNone/>
            </a:pPr>
            <a:r>
              <a:rPr lang="en-US" altLang="zh-TW" sz="2800"/>
              <a:t>print(id(a))</a:t>
            </a:r>
          </a:p>
          <a:p>
            <a:pPr marL="0" indent="0">
              <a:buNone/>
            </a:pPr>
            <a:r>
              <a:rPr lang="en-US" altLang="zh-TW" sz="2800"/>
              <a:t>print(id(b))</a:t>
            </a:r>
          </a:p>
          <a:p>
            <a:pPr marL="0" indent="0">
              <a:buNone/>
            </a:pPr>
            <a:r>
              <a:rPr lang="en-US" altLang="zh-TW" sz="2800"/>
              <a:t>print(id(100))</a:t>
            </a:r>
            <a:endParaRPr lang="zh-TW" altLang="en-US" sz="28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B534F8-7A58-47A8-A8E4-FCCE7D5EA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96799"/>
              </p:ext>
            </p:extLst>
          </p:nvPr>
        </p:nvGraphicFramePr>
        <p:xfrm>
          <a:off x="5559552" y="2496752"/>
          <a:ext cx="406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7419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74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9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9792128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9792128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1949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7793F8-5A54-46D4-8017-3F6721F08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00107"/>
              </p:ext>
            </p:extLst>
          </p:nvPr>
        </p:nvGraphicFramePr>
        <p:xfrm>
          <a:off x="5559552" y="4201024"/>
          <a:ext cx="406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7419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74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9792128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9792129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9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100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101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19496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800BD1B9-BB08-4479-90CD-FCB778BE9D66}"/>
              </a:ext>
            </a:extLst>
          </p:cNvPr>
          <p:cNvSpPr/>
          <p:nvPr/>
        </p:nvSpPr>
        <p:spPr>
          <a:xfrm>
            <a:off x="6501008" y="3533072"/>
            <a:ext cx="231732" cy="667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3751A3C5-3E9B-404A-A792-D1A14386E475}"/>
              </a:ext>
            </a:extLst>
          </p:cNvPr>
          <p:cNvSpPr/>
          <p:nvPr/>
        </p:nvSpPr>
        <p:spPr>
          <a:xfrm rot="3435450">
            <a:off x="7408899" y="3368347"/>
            <a:ext cx="231732" cy="1021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3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126A1-4FCC-4A66-B1B1-7E514135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記憶體位置 </a:t>
            </a:r>
            <a:r>
              <a:rPr lang="en-US" altLang="zh-TW"/>
              <a:t>id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B42DE-3402-4C6D-A9CF-E93A3F30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 = 100.0</a:t>
            </a:r>
          </a:p>
          <a:p>
            <a:pPr marL="0" indent="0">
              <a:buNone/>
            </a:pPr>
            <a:r>
              <a:rPr lang="en-US" altLang="zh-TW" sz="2800"/>
              <a:t>b = 100.0</a:t>
            </a:r>
          </a:p>
          <a:p>
            <a:pPr marL="0" indent="0">
              <a:buNone/>
            </a:pPr>
            <a:r>
              <a:rPr lang="en-US" altLang="zh-TW" sz="2800"/>
              <a:t>print(id(a))</a:t>
            </a:r>
          </a:p>
          <a:p>
            <a:pPr marL="0" indent="0">
              <a:buNone/>
            </a:pPr>
            <a:r>
              <a:rPr lang="en-US" altLang="zh-TW" sz="2800"/>
              <a:t>print(id(b))</a:t>
            </a:r>
          </a:p>
          <a:p>
            <a:pPr marL="0" indent="0">
              <a:buNone/>
            </a:pPr>
            <a:r>
              <a:rPr lang="en-US" altLang="zh-TW" sz="2800"/>
              <a:t>print(id(100.0))</a:t>
            </a:r>
            <a:endParaRPr lang="zh-TW" altLang="en-US" sz="28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B534F8-7A58-47A8-A8E4-FCCE7D5EA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18019"/>
              </p:ext>
            </p:extLst>
          </p:nvPr>
        </p:nvGraphicFramePr>
        <p:xfrm>
          <a:off x="5559552" y="2496752"/>
          <a:ext cx="406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7419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74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9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1397…7584</a:t>
                      </a:r>
                      <a:endParaRPr lang="zh-TW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1397…4256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1949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7793F8-5A54-46D4-8017-3F6721F08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87686"/>
              </p:ext>
            </p:extLst>
          </p:nvPr>
        </p:nvGraphicFramePr>
        <p:xfrm>
          <a:off x="5559552" y="4201024"/>
          <a:ext cx="406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7419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74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/>
                        <a:t>1397…7584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1397…4256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9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100.0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100.0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19496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800BD1B9-BB08-4479-90CD-FCB778BE9D66}"/>
              </a:ext>
            </a:extLst>
          </p:cNvPr>
          <p:cNvSpPr/>
          <p:nvPr/>
        </p:nvSpPr>
        <p:spPr>
          <a:xfrm>
            <a:off x="6475956" y="3533072"/>
            <a:ext cx="231732" cy="667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9562C86E-701A-4E61-857F-72F592172338}"/>
              </a:ext>
            </a:extLst>
          </p:cNvPr>
          <p:cNvSpPr/>
          <p:nvPr/>
        </p:nvSpPr>
        <p:spPr>
          <a:xfrm>
            <a:off x="8480121" y="3533072"/>
            <a:ext cx="231732" cy="667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9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2622A-FBCF-4607-A99C-EEFA84A5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物件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AEC9E1-1F2F-4695-AEA4-F629C642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755275"/>
              </p:ext>
            </p:extLst>
          </p:nvPr>
        </p:nvGraphicFramePr>
        <p:xfrm>
          <a:off x="1261872" y="2280551"/>
          <a:ext cx="8212135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71">
                  <a:extLst>
                    <a:ext uri="{9D8B030D-6E8A-4147-A177-3AD203B41FA5}">
                      <a16:colId xmlns:a16="http://schemas.microsoft.com/office/drawing/2014/main" val="8819284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400578575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7869515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097208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10147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類型名稱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變動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/>
                        <a:t>數字型態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5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str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list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tuple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set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dict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O(key)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1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A1AA-0BFF-49E0-93CC-6F556BB0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immutable </a:t>
            </a:r>
            <a:r>
              <a:rPr lang="zh-TW" altLang="en-US" b="1"/>
              <a:t>與 </a:t>
            </a:r>
            <a:r>
              <a:rPr lang="en-US" altLang="zh-TW" b="1"/>
              <a:t>mutable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2B79E-9452-434C-9B8B-F1094EC0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對 </a:t>
            </a:r>
            <a:r>
              <a:rPr lang="en-US" altLang="zh-TW" sz="2800"/>
              <a:t>immutable </a:t>
            </a:r>
            <a:r>
              <a:rPr lang="zh-TW" altLang="en-US" sz="2800"/>
              <a:t>物件運算：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指派新位置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對 </a:t>
            </a:r>
            <a:r>
              <a:rPr lang="en-US" altLang="zh-TW" sz="2800"/>
              <a:t>mutable </a:t>
            </a:r>
            <a:r>
              <a:rPr lang="zh-TW" altLang="en-US" sz="2800"/>
              <a:t>物件運算：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在原有位置上變更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76200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DA1AA-0BFF-49E0-93CC-6F556BB0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函數傳址不傳值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2B79E-9452-434C-9B8B-F1094EC0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對 </a:t>
            </a:r>
            <a:r>
              <a:rPr lang="en-US" altLang="zh-TW" sz="2800"/>
              <a:t>immutable </a:t>
            </a:r>
            <a:r>
              <a:rPr lang="zh-TW" altLang="en-US" sz="2800"/>
              <a:t>物件運算：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指派新位置 → </a:t>
            </a:r>
            <a:r>
              <a:rPr lang="zh-TW" altLang="en-US" sz="2800">
                <a:solidFill>
                  <a:srgbClr val="FF0000"/>
                </a:solidFill>
              </a:rPr>
              <a:t>不影響原物件</a:t>
            </a: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對 </a:t>
            </a:r>
            <a:r>
              <a:rPr lang="en-US" altLang="zh-TW" sz="2800"/>
              <a:t>mutable </a:t>
            </a:r>
            <a:r>
              <a:rPr lang="zh-TW" altLang="en-US" sz="2800"/>
              <a:t>物件運算：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在原有位置上變更 → </a:t>
            </a:r>
            <a:r>
              <a:rPr lang="zh-TW" altLang="en-US" sz="2800">
                <a:solidFill>
                  <a:srgbClr val="FF0000"/>
                </a:solidFill>
              </a:rPr>
              <a:t>會更動原物件</a:t>
            </a:r>
            <a:endParaRPr lang="en-US" altLang="zh-TW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5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A5E75-4DC0-46A2-A9B6-B23781BE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淺拷貝與深拷貝 </a:t>
            </a:r>
            <a:r>
              <a:rPr lang="en-US" altLang="zh-TW" sz="3200"/>
              <a:t>shallow copy / deep copy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FFCCF-09D6-4C24-A97F-905C49F8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78572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淺拷貝 </a:t>
            </a:r>
            <a:r>
              <a:rPr lang="en-US" altLang="zh-TW" sz="2800"/>
              <a:t>shallow copy</a:t>
            </a:r>
            <a:r>
              <a:rPr lang="zh-TW" altLang="en-US" sz="2800"/>
              <a:t>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將容器中所有</a:t>
            </a:r>
            <a:r>
              <a:rPr lang="zh-TW" altLang="en-US" sz="2800" u="sng"/>
              <a:t>元素</a:t>
            </a:r>
            <a:r>
              <a:rPr lang="zh-TW" altLang="en-US" sz="2800"/>
              <a:t>的位址複製到新位址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深拷貝 </a:t>
            </a:r>
            <a:r>
              <a:rPr lang="en-US" altLang="zh-TW" sz="2800"/>
              <a:t>deep copy</a:t>
            </a:r>
            <a:r>
              <a:rPr lang="zh-TW" altLang="en-US" sz="2800"/>
              <a:t>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將容器中所有</a:t>
            </a:r>
            <a:r>
              <a:rPr lang="zh-TW" altLang="en-US" sz="2800" u="sng"/>
              <a:t>元素</a:t>
            </a:r>
            <a:r>
              <a:rPr lang="zh-TW" altLang="en-US" sz="2800"/>
              <a:t>與</a:t>
            </a:r>
            <a:r>
              <a:rPr lang="zh-TW" altLang="en-US" sz="2800" u="sng"/>
              <a:t>元素中的元素</a:t>
            </a:r>
            <a:r>
              <a:rPr lang="zh-TW" altLang="en-US" sz="2800"/>
              <a:t>複製到新位址</a:t>
            </a:r>
            <a:endParaRPr lang="zh-TW" altLang="en-US" sz="2800" u="sng"/>
          </a:p>
        </p:txBody>
      </p:sp>
    </p:spTree>
    <p:extLst>
      <p:ext uri="{BB962C8B-B14F-4D97-AF65-F5344CB8AC3E}">
        <p14:creationId xmlns:p14="http://schemas.microsoft.com/office/powerpoint/2010/main" val="42608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44166-F6E2-4B15-8FD2-93A824A7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lambda </a:t>
            </a:r>
            <a:r>
              <a:rPr lang="zh-TW" altLang="en-US"/>
              <a:t>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EB926-B590-4B3D-A1FD-89ADF3BA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/>
              <a:t>def foo(</a:t>
            </a:r>
            <a:r>
              <a:rPr lang="en-US" altLang="zh-TW" sz="2400">
                <a:solidFill>
                  <a:srgbClr val="FF0000"/>
                </a:solidFill>
              </a:rPr>
              <a:t>x</a:t>
            </a:r>
            <a:r>
              <a:rPr lang="en-US" altLang="zh-TW" sz="2400"/>
              <a:t>):</a:t>
            </a:r>
          </a:p>
          <a:p>
            <a:pPr marL="0" indent="0">
              <a:buNone/>
            </a:pPr>
            <a:r>
              <a:rPr lang="en-US" altLang="zh-TW" sz="2400"/>
              <a:t>	return </a:t>
            </a:r>
            <a:r>
              <a:rPr lang="en-US" altLang="zh-TW" sz="2400">
                <a:solidFill>
                  <a:srgbClr val="0070C0"/>
                </a:solidFill>
              </a:rPr>
              <a:t>x ** 2</a:t>
            </a:r>
          </a:p>
          <a:p>
            <a:pPr marL="0" indent="0">
              <a:buNone/>
            </a:pPr>
            <a:r>
              <a:rPr lang="en-US" altLang="zh-TW" sz="2400"/>
              <a:t>print(foo(3)) </a:t>
            </a:r>
            <a:r>
              <a:rPr lang="zh-TW" altLang="en-US" sz="2400"/>
              <a:t>→ </a:t>
            </a:r>
            <a:r>
              <a:rPr lang="en-US" altLang="zh-TW" sz="2400"/>
              <a:t>9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lam = lambda </a:t>
            </a:r>
            <a:r>
              <a:rPr lang="en-US" altLang="zh-TW" sz="2400">
                <a:solidFill>
                  <a:srgbClr val="FF0000"/>
                </a:solidFill>
              </a:rPr>
              <a:t>x</a:t>
            </a:r>
            <a:r>
              <a:rPr lang="en-US" altLang="zh-TW" sz="2400"/>
              <a:t>: </a:t>
            </a:r>
            <a:r>
              <a:rPr lang="en-US" altLang="zh-TW" sz="2400">
                <a:solidFill>
                  <a:srgbClr val="0070C0"/>
                </a:solidFill>
              </a:rPr>
              <a:t>x ** 2</a:t>
            </a:r>
          </a:p>
          <a:p>
            <a:pPr marL="0" indent="0">
              <a:buNone/>
            </a:pPr>
            <a:r>
              <a:rPr lang="en-US" altLang="zh-TW" sz="2400"/>
              <a:t>print(lam(3)) </a:t>
            </a:r>
            <a:r>
              <a:rPr lang="zh-TW" altLang="en-US" sz="2400"/>
              <a:t>→ </a:t>
            </a:r>
            <a:r>
              <a:rPr lang="en-US" altLang="zh-TW" sz="2400"/>
              <a:t>9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print((lambda </a:t>
            </a:r>
            <a:r>
              <a:rPr lang="en-US" altLang="zh-TW" sz="2400">
                <a:solidFill>
                  <a:srgbClr val="FF0000"/>
                </a:solidFill>
              </a:rPr>
              <a:t>x</a:t>
            </a:r>
            <a:r>
              <a:rPr lang="en-US" altLang="zh-TW" sz="2400"/>
              <a:t>: </a:t>
            </a:r>
            <a:r>
              <a:rPr lang="en-US" altLang="zh-TW" sz="2400">
                <a:solidFill>
                  <a:srgbClr val="0070C0"/>
                </a:solidFill>
              </a:rPr>
              <a:t>x ** 2</a:t>
            </a:r>
            <a:r>
              <a:rPr lang="en-US" altLang="zh-TW" sz="2400"/>
              <a:t>)(3)) </a:t>
            </a:r>
            <a:r>
              <a:rPr lang="zh-TW" altLang="en-US" sz="2400"/>
              <a:t>→ </a:t>
            </a:r>
            <a:r>
              <a:rPr lang="en-US" altLang="zh-TW" sz="2400"/>
              <a:t>9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96127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BA418-EDE8-4B04-8796-28735EAC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 </a:t>
            </a:r>
            <a:r>
              <a:rPr lang="zh-TW" altLang="en-US"/>
              <a:t>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7FE64-E409-4D78-9141-035E4021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9236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[(0, 0), (1, -1), (2, 3)]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print(sorted(lst))</a:t>
            </a:r>
          </a:p>
          <a:p>
            <a:pPr marL="0" indent="0">
              <a:buNone/>
            </a:pPr>
            <a:r>
              <a:rPr lang="zh-TW" altLang="en-US" sz="2800"/>
              <a:t>→ </a:t>
            </a:r>
            <a:r>
              <a:rPr lang="en-US" altLang="zh-TW" sz="2800"/>
              <a:t>[(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  <a:r>
              <a:rPr lang="en-US" altLang="zh-TW" sz="2800"/>
              <a:t>, 0), (</a:t>
            </a:r>
            <a:r>
              <a:rPr lang="en-US" altLang="zh-TW" sz="2800">
                <a:solidFill>
                  <a:srgbClr val="0070C0"/>
                </a:solidFill>
              </a:rPr>
              <a:t>1</a:t>
            </a:r>
            <a:r>
              <a:rPr lang="en-US" altLang="zh-TW" sz="2800"/>
              <a:t>, -1), (</a:t>
            </a:r>
            <a:r>
              <a:rPr lang="en-US" altLang="zh-TW" sz="2800">
                <a:solidFill>
                  <a:srgbClr val="0070C0"/>
                </a:solidFill>
              </a:rPr>
              <a:t>2</a:t>
            </a:r>
            <a:r>
              <a:rPr lang="en-US" altLang="zh-TW" sz="2800"/>
              <a:t>, 3)]</a:t>
            </a:r>
          </a:p>
          <a:p>
            <a:pPr marL="0" indent="0">
              <a:buNone/>
            </a:pPr>
            <a:r>
              <a:rPr lang="en-US" altLang="zh-TW" sz="2800"/>
              <a:t>print(sorted(lst, </a:t>
            </a:r>
            <a:r>
              <a:rPr lang="en-US" altLang="zh-TW" sz="2800">
                <a:solidFill>
                  <a:srgbClr val="0070C0"/>
                </a:solidFill>
              </a:rPr>
              <a:t>key= </a:t>
            </a:r>
            <a:r>
              <a:rPr lang="en-US" altLang="zh-TW" sz="2800">
                <a:solidFill>
                  <a:srgbClr val="FF0000"/>
                </a:solidFill>
              </a:rPr>
              <a:t>lambda tup: tup[1]</a:t>
            </a:r>
            <a:r>
              <a:rPr lang="en-US" altLang="zh-TW" sz="2800"/>
              <a:t>))</a:t>
            </a:r>
          </a:p>
          <a:p>
            <a:pPr marL="0" indent="0">
              <a:buNone/>
            </a:pPr>
            <a:r>
              <a:rPr lang="zh-TW" altLang="en-US" sz="2800"/>
              <a:t>→ </a:t>
            </a:r>
            <a:r>
              <a:rPr lang="en-US" altLang="zh-TW" sz="2800"/>
              <a:t>[(1, </a:t>
            </a:r>
            <a:r>
              <a:rPr lang="en-US" altLang="zh-TW" sz="2800">
                <a:solidFill>
                  <a:srgbClr val="0070C0"/>
                </a:solidFill>
              </a:rPr>
              <a:t>-1</a:t>
            </a:r>
            <a:r>
              <a:rPr lang="en-US" altLang="zh-TW" sz="2800"/>
              <a:t>), (0, 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  <a:r>
              <a:rPr lang="en-US" altLang="zh-TW" sz="2800"/>
              <a:t>), (2, </a:t>
            </a:r>
            <a:r>
              <a:rPr lang="en-US" altLang="zh-TW" sz="2800">
                <a:solidFill>
                  <a:srgbClr val="0070C0"/>
                </a:solidFill>
              </a:rPr>
              <a:t>3</a:t>
            </a:r>
            <a:r>
              <a:rPr lang="en-US" altLang="zh-TW" sz="280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5926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A7855-B7AD-4836-90E3-B464F25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/>
              <a:t>函數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673F33-7E67-4D85-A4DC-221067291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0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D9F1B-F8F0-46AD-A236-CBB4804D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filter </a:t>
            </a:r>
            <a:r>
              <a:rPr lang="zh-TW" altLang="en-US"/>
              <a:t>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9DE5E-FADF-4C0A-9281-FFDB618A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8264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1</a:t>
            </a:r>
            <a:r>
              <a:rPr lang="en-US" altLang="zh-TW" sz="2800"/>
              <a:t>, "abc", 2.5, True, </a:t>
            </a:r>
            <a:r>
              <a:rPr lang="en-US" altLang="zh-TW" sz="2800">
                <a:solidFill>
                  <a:srgbClr val="0070C0"/>
                </a:solidFill>
              </a:rPr>
              <a:t>-4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print(list(filter(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lambda elm: type(elm) == int</a:t>
            </a:r>
            <a:r>
              <a:rPr lang="en-US" altLang="zh-TW" sz="2800"/>
              <a:t>, lst)))</a:t>
            </a:r>
          </a:p>
          <a:p>
            <a:pPr marL="0" indent="0">
              <a:buNone/>
            </a:pPr>
            <a:r>
              <a:rPr lang="zh-TW" altLang="en-US" sz="2800"/>
              <a:t>→ </a:t>
            </a:r>
            <a:r>
              <a:rPr lang="en-US" altLang="zh-TW" sz="2800"/>
              <a:t>[0, 1, -4]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05608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71444-0932-4233-8959-9EEA85F1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 </a:t>
            </a:r>
            <a:r>
              <a:rPr lang="zh-TW" altLang="en-US"/>
              <a:t>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E04C-92A6-453F-8131-EE9E4EB9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["abc</a:t>
            </a:r>
            <a:r>
              <a:rPr lang="en-US" altLang="zh-TW" sz="2800">
                <a:solidFill>
                  <a:srgbClr val="0070C0"/>
                </a:solidFill>
              </a:rPr>
              <a:t>\n</a:t>
            </a:r>
            <a:r>
              <a:rPr lang="en-US" altLang="zh-TW" sz="2800"/>
              <a:t>", "defg</a:t>
            </a:r>
            <a:r>
              <a:rPr lang="en-US" altLang="zh-TW" sz="2800">
                <a:solidFill>
                  <a:srgbClr val="0070C0"/>
                </a:solidFill>
              </a:rPr>
              <a:t>\n</a:t>
            </a:r>
            <a:r>
              <a:rPr lang="en-US" altLang="zh-TW" sz="2800"/>
              <a:t>", "ijk"]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print(list(map(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lambda s: s.strip("\n")</a:t>
            </a:r>
            <a:r>
              <a:rPr lang="en-US" altLang="zh-TW" sz="2800"/>
              <a:t>, lst)))</a:t>
            </a:r>
          </a:p>
          <a:p>
            <a:pPr marL="0" indent="0">
              <a:buNone/>
            </a:pPr>
            <a:r>
              <a:rPr lang="zh-TW" altLang="en-US" sz="2800"/>
              <a:t>→ </a:t>
            </a:r>
            <a:r>
              <a:rPr lang="en-US" altLang="zh-TW" sz="2800"/>
              <a:t>['abc', 'defg', 'ijk']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13773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0EA12-AF3D-4763-9CAF-4FB26E4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遞迴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5BF53-1CF3-4777-9843-F9784E1A9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15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045FD-3AB0-4C0A-82A1-8DB8B710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遞迴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E5F0C-8411-468A-8FA7-C7F9C839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514350" indent="-514350">
              <a:buAutoNum type="arabicPeriod"/>
            </a:pPr>
            <a:r>
              <a:rPr lang="zh-TW" altLang="en-US" sz="2800"/>
              <a:t>函數呼叫函數自己</a:t>
            </a:r>
            <a:endParaRPr lang="en-US" altLang="zh-TW" sz="2800"/>
          </a:p>
          <a:p>
            <a:pPr marL="514350" indent="-514350">
              <a:buFont typeface="Arial" pitchFamily="34" charset="0"/>
              <a:buAutoNum type="arabicPeriod"/>
            </a:pPr>
            <a:r>
              <a:rPr lang="zh-TW" altLang="en-US" sz="2800"/>
              <a:t>必須設一個條件中斷遞迴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827399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17238-E64D-40B0-90D1-E49D1E09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費氏數列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A05960-7CF6-47CD-9B04-834E3CDD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a = b = 1</a:t>
            </a:r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rgbClr val="0070C0"/>
                </a:solidFill>
              </a:rPr>
              <a:t>a &lt;= 1E6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print(a)</a:t>
            </a:r>
          </a:p>
          <a:p>
            <a:pPr marL="0" indent="0">
              <a:buNone/>
            </a:pPr>
            <a:r>
              <a:rPr lang="en-US" altLang="zh-TW" sz="2800"/>
              <a:t>	b += a</a:t>
            </a:r>
          </a:p>
          <a:p>
            <a:pPr marL="0" indent="0">
              <a:buNone/>
            </a:pPr>
            <a:r>
              <a:rPr lang="en-US" altLang="zh-TW" sz="2800"/>
              <a:t>	a = b - a</a:t>
            </a:r>
          </a:p>
        </p:txBody>
      </p:sp>
    </p:spTree>
    <p:extLst>
      <p:ext uri="{BB962C8B-B14F-4D97-AF65-F5344CB8AC3E}">
        <p14:creationId xmlns:p14="http://schemas.microsoft.com/office/powerpoint/2010/main" val="161988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17238-E64D-40B0-90D1-E49D1E09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費氏數列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A05960-7CF6-47CD-9B04-834E3CDD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def </a:t>
            </a:r>
            <a:r>
              <a:rPr lang="en-US" altLang="zh-TW" sz="2800">
                <a:solidFill>
                  <a:srgbClr val="FF0000"/>
                </a:solidFill>
              </a:rPr>
              <a:t>fibonacci</a:t>
            </a:r>
            <a:r>
              <a:rPr lang="en-US" altLang="zh-TW" sz="2800"/>
              <a:t>(a, b):</a:t>
            </a:r>
          </a:p>
          <a:p>
            <a:pPr marL="0" indent="0">
              <a:buNone/>
            </a:pPr>
            <a:r>
              <a:rPr lang="en-US" altLang="zh-TW" sz="2800"/>
              <a:t>	if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0070C0"/>
                </a:solidFill>
              </a:rPr>
              <a:t>a &gt; 1E6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	return</a:t>
            </a:r>
          </a:p>
          <a:p>
            <a:pPr marL="0" indent="0">
              <a:buNone/>
            </a:pPr>
            <a:r>
              <a:rPr lang="en-US" altLang="zh-TW" sz="2800"/>
              <a:t>	print(a)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fibonacci</a:t>
            </a:r>
            <a:r>
              <a:rPr lang="en-US" altLang="zh-TW" sz="2800"/>
              <a:t>(b, a + b)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fibonacci</a:t>
            </a:r>
            <a:r>
              <a:rPr lang="en-US" altLang="zh-TW" sz="2800"/>
              <a:t>(1, 1)</a:t>
            </a:r>
          </a:p>
        </p:txBody>
      </p:sp>
    </p:spTree>
    <p:extLst>
      <p:ext uri="{BB962C8B-B14F-4D97-AF65-F5344CB8AC3E}">
        <p14:creationId xmlns:p14="http://schemas.microsoft.com/office/powerpoint/2010/main" val="17412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D94C9-57D3-45F4-95CC-D35E13BC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遞迴 </a:t>
            </a:r>
            <a:r>
              <a:rPr lang="en-US" altLang="zh-TW"/>
              <a:t>v.s.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222B5-FD7F-4338-9472-B1627620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4754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r>
              <a:rPr lang="zh-TW" altLang="en-US" sz="2800"/>
              <a:t>效率：因為每次呼叫遞迴函數都需要傳遞資料，理論上遞迴會比迴圈慢一點點</a:t>
            </a:r>
            <a:endParaRPr lang="en-US" altLang="zh-TW" sz="2800"/>
          </a:p>
          <a:p>
            <a:r>
              <a:rPr lang="zh-TW" altLang="en-US" sz="2800"/>
              <a:t>易讀：遞迴較容易驗證正確性</a:t>
            </a:r>
            <a:endParaRPr lang="en-US" altLang="zh-TW" sz="2800"/>
          </a:p>
          <a:p>
            <a:r>
              <a:rPr lang="zh-TW" altLang="en-US" sz="2800"/>
              <a:t>使用情境：各有各適合的情況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2811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AFF19-CDD5-4868-A507-4C1A38F1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數學上的函數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A728A-415A-4D02-9A41-9A223B20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endParaRPr lang="en-US" altLang="zh-TW" sz="2800"/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800"/>
              <a:t>f(x) = </a:t>
            </a: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800" kern="100" baseline="300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x - 6</a:t>
            </a:r>
            <a:endParaRPr lang="zh-TW" altLang="zh-TW" sz="28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/>
              <a:t>f(x, y) = x + 3y + 2</a:t>
            </a:r>
          </a:p>
          <a:p>
            <a:pPr marL="0" indent="0">
              <a:buNone/>
            </a:pPr>
            <a:r>
              <a:rPr lang="en-US" altLang="zh-TW" sz="2800"/>
              <a:t>f(g(x))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800" kern="100" baseline="-250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n+2</a:t>
            </a: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a</a:t>
            </a:r>
            <a:r>
              <a:rPr lang="en-US" altLang="zh-TW" sz="2800" kern="100" baseline="-250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n+1</a:t>
            </a:r>
            <a:r>
              <a:rPr lang="en-US" altLang="zh-TW" sz="2800" kern="1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a</a:t>
            </a:r>
            <a:r>
              <a:rPr lang="en-US" altLang="zh-TW" sz="2800" kern="100" baseline="-2500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endParaRPr lang="zh-TW" altLang="zh-TW" sz="2800" kern="10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8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A27DE-59E7-4AAF-B798-BAE1BB2B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中的函數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80FE0-8EB5-405F-A980-B64A951C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def </a:t>
            </a:r>
            <a:r>
              <a:rPr lang="zh-TW" altLang="en-US" sz="2800">
                <a:solidFill>
                  <a:srgbClr val="FF0000"/>
                </a:solidFill>
              </a:rPr>
              <a:t>函數名稱</a:t>
            </a:r>
            <a:r>
              <a:rPr lang="en-US" altLang="zh-TW" sz="2800"/>
              <a:t>(</a:t>
            </a:r>
            <a:r>
              <a:rPr lang="zh-TW" altLang="en-US" sz="2800">
                <a:solidFill>
                  <a:srgbClr val="FF0000"/>
                </a:solidFill>
              </a:rPr>
              <a:t>參數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型別</a:t>
            </a:r>
            <a:r>
              <a:rPr lang="en-US" altLang="zh-TW" sz="2800"/>
              <a:t>)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回傳型別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>
                <a:solidFill>
                  <a:srgbClr val="FF0000"/>
                </a:solidFill>
              </a:rPr>
              <a:t>程式敘述</a:t>
            </a: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return </a:t>
            </a:r>
            <a:r>
              <a:rPr lang="zh-TW" altLang="en-US" sz="2800">
                <a:solidFill>
                  <a:srgbClr val="FF0000"/>
                </a:solidFill>
              </a:rPr>
              <a:t>回傳值</a:t>
            </a:r>
            <a:endParaRPr lang="en-US" altLang="zh-TW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2C6B6-5739-4D7C-AB31-43E045C2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ADCD3-122C-4C1F-B31B-E87B6C82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def </a:t>
            </a:r>
            <a:r>
              <a:rPr lang="en-US" altLang="zh-TW" sz="2800">
                <a:solidFill>
                  <a:srgbClr val="FF0000"/>
                </a:solidFill>
              </a:rPr>
              <a:t>chino_chan</a:t>
            </a:r>
            <a:r>
              <a:rPr lang="en-US" altLang="zh-TW" sz="2800"/>
              <a:t>()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-&gt; None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print("go chuumon wa usagi desu ka?")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chino_chan</a:t>
            </a:r>
            <a:r>
              <a:rPr lang="en-US" altLang="zh-TW" sz="2800"/>
              <a:t>()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42932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2C6B6-5739-4D7C-AB31-43E045C2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ADCD3-122C-4C1F-B31B-E87B6C82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def </a:t>
            </a:r>
            <a:r>
              <a:rPr lang="en-US" altLang="zh-TW" sz="2800">
                <a:solidFill>
                  <a:srgbClr val="FF0000"/>
                </a:solidFill>
              </a:rPr>
              <a:t>chino_chan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name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: str</a:t>
            </a:r>
            <a:r>
              <a:rPr lang="en-US" altLang="zh-TW" sz="2800"/>
              <a:t>)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-&gt; None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    if len(str) == 0: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return</a:t>
            </a:r>
          </a:p>
          <a:p>
            <a:pPr marL="0" indent="0">
              <a:buNone/>
            </a:pPr>
            <a:r>
              <a:rPr lang="en-US" altLang="zh-TW" sz="2800"/>
              <a:t>    print(f"{name}, ohayo gozaimasu")</a:t>
            </a:r>
          </a:p>
          <a:p>
            <a:pPr marL="0" indent="0">
              <a:buNone/>
            </a:pPr>
            <a:br>
              <a:rPr lang="en-US" altLang="zh-TW" sz="2800"/>
            </a:br>
            <a:r>
              <a:rPr lang="en-US" altLang="zh-TW" sz="2800">
                <a:solidFill>
                  <a:srgbClr val="FF0000"/>
                </a:solidFill>
              </a:rPr>
              <a:t>chino_chan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"cocoa san"</a:t>
            </a:r>
            <a:r>
              <a:rPr lang="en-US" altLang="zh-TW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50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2C6B6-5739-4D7C-AB31-43E045C2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ADCD3-122C-4C1F-B31B-E87B6C82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def </a:t>
            </a:r>
            <a:r>
              <a:rPr lang="en-US" altLang="zh-TW" sz="2800">
                <a:solidFill>
                  <a:srgbClr val="FF0000"/>
                </a:solidFill>
              </a:rPr>
              <a:t>is_odd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num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: int</a:t>
            </a:r>
            <a:r>
              <a:rPr lang="en-US" altLang="zh-TW" sz="2800"/>
              <a:t>)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-&gt; bool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    if num % 2 == 1: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return True</a:t>
            </a:r>
          </a:p>
          <a:p>
            <a:pPr marL="0" indent="0">
              <a:buNone/>
            </a:pPr>
            <a:r>
              <a:rPr lang="en-US" altLang="zh-TW" sz="2800"/>
              <a:t>    </a:t>
            </a:r>
            <a:r>
              <a:rPr lang="en-US" altLang="zh-TW" sz="2800">
                <a:solidFill>
                  <a:srgbClr val="FF0000"/>
                </a:solidFill>
              </a:rPr>
              <a:t>return False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print(</a:t>
            </a:r>
            <a:r>
              <a:rPr lang="en-US" altLang="zh-TW" sz="2800">
                <a:solidFill>
                  <a:srgbClr val="FF0000"/>
                </a:solidFill>
              </a:rPr>
              <a:t>is_odd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))</a:t>
            </a:r>
          </a:p>
          <a:p>
            <a:pPr marL="0" indent="0">
              <a:buNone/>
            </a:pPr>
            <a:r>
              <a:rPr lang="en-US" altLang="zh-TW" sz="2800"/>
              <a:t>print(</a:t>
            </a:r>
            <a:r>
              <a:rPr lang="en-US" altLang="zh-TW" sz="2800">
                <a:solidFill>
                  <a:srgbClr val="FF0000"/>
                </a:solidFill>
              </a:rPr>
              <a:t>is_odd</a:t>
            </a:r>
            <a:r>
              <a:rPr lang="en-US" altLang="zh-TW" sz="2800"/>
              <a:t>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539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2C6B6-5739-4D7C-AB31-43E045C2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ADCD3-122C-4C1F-B31B-E87B6C82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79234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def </a:t>
            </a:r>
            <a:r>
              <a:rPr lang="en-US" altLang="zh-TW" sz="2400">
                <a:solidFill>
                  <a:srgbClr val="FF0000"/>
                </a:solidFill>
              </a:rPr>
              <a:t>student</a:t>
            </a:r>
            <a:r>
              <a:rPr lang="en-US" altLang="zh-TW" sz="2400"/>
              <a:t>(</a:t>
            </a:r>
            <a:r>
              <a:rPr lang="en-US" altLang="zh-TW" sz="2400">
                <a:solidFill>
                  <a:srgbClr val="FF0000"/>
                </a:solidFill>
              </a:rPr>
              <a:t>name</a:t>
            </a:r>
            <a:r>
              <a:rPr lang="en-US" altLang="zh-TW" sz="2400"/>
              <a:t>: str, </a:t>
            </a:r>
            <a:r>
              <a:rPr lang="en-US" altLang="zh-TW" sz="2400">
                <a:solidFill>
                  <a:srgbClr val="FF0000"/>
                </a:solidFill>
              </a:rPr>
              <a:t>id_num</a:t>
            </a:r>
            <a:r>
              <a:rPr lang="en-US" altLang="zh-TW" sz="2400"/>
              <a:t>: int, </a:t>
            </a:r>
            <a:r>
              <a:rPr lang="en-US" altLang="zh-TW" sz="2400">
                <a:solidFill>
                  <a:srgbClr val="FF0000"/>
                </a:solidFill>
              </a:rPr>
              <a:t>email</a:t>
            </a:r>
            <a:r>
              <a:rPr lang="en-US" altLang="zh-TW" sz="2400"/>
              <a:t>: str) -&gt; dict:</a:t>
            </a:r>
          </a:p>
          <a:p>
            <a:pPr marL="0" indent="0">
              <a:buNone/>
            </a:pPr>
            <a:r>
              <a:rPr lang="en-US" altLang="zh-TW" sz="2400"/>
              <a:t>    </a:t>
            </a:r>
            <a:r>
              <a:rPr lang="en-US" altLang="zh-TW" sz="2400">
                <a:solidFill>
                  <a:srgbClr val="FF0000"/>
                </a:solidFill>
              </a:rPr>
              <a:t>return</a:t>
            </a:r>
            <a:r>
              <a:rPr lang="en-US" altLang="zh-TW" sz="2400"/>
              <a:t> {"name": name, "id": id_num, "email": email}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print(student("</a:t>
            </a:r>
            <a:r>
              <a:rPr lang="zh-TW" altLang="en-US" sz="2400"/>
              <a:t>百寬</a:t>
            </a:r>
            <a:r>
              <a:rPr lang="en-US" altLang="zh-TW" sz="2400"/>
              <a:t>", 109502487, "quan@gmail.com"))</a:t>
            </a:r>
          </a:p>
          <a:p>
            <a:pPr marL="0" indent="0">
              <a:buNone/>
            </a:pPr>
            <a:r>
              <a:rPr lang="en-US" altLang="zh-TW" sz="2400"/>
              <a:t>print(student(</a:t>
            </a:r>
          </a:p>
          <a:p>
            <a:pPr marL="0" indent="0">
              <a:buNone/>
            </a:pPr>
            <a:r>
              <a:rPr lang="en-US" altLang="zh-TW" sz="2400"/>
              <a:t>	"</a:t>
            </a:r>
            <a:r>
              <a:rPr lang="zh-TW" altLang="en-US" sz="2400"/>
              <a:t>百寬</a:t>
            </a:r>
            <a:r>
              <a:rPr lang="en-US" altLang="zh-TW" sz="2400"/>
              <a:t>", </a:t>
            </a:r>
            <a:r>
              <a:rPr lang="en-US" altLang="zh-TW" sz="2400">
                <a:solidFill>
                  <a:srgbClr val="FF0000"/>
                </a:solidFill>
              </a:rPr>
              <a:t>email= </a:t>
            </a:r>
            <a:r>
              <a:rPr lang="en-US" altLang="zh-TW" sz="2400"/>
              <a:t>"quan@gmail.com", </a:t>
            </a:r>
            <a:r>
              <a:rPr lang="en-US" altLang="zh-TW" sz="2400">
                <a:solidFill>
                  <a:srgbClr val="FF0000"/>
                </a:solidFill>
              </a:rPr>
              <a:t>id_num= </a:t>
            </a:r>
            <a:r>
              <a:rPr lang="en-US" altLang="zh-TW" sz="2400"/>
              <a:t>109502487))</a:t>
            </a:r>
          </a:p>
        </p:txBody>
      </p:sp>
    </p:spTree>
    <p:extLst>
      <p:ext uri="{BB962C8B-B14F-4D97-AF65-F5344CB8AC3E}">
        <p14:creationId xmlns:p14="http://schemas.microsoft.com/office/powerpoint/2010/main" val="9878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51266-9A65-48E1-8D96-03067AD2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什麼情況下會使用函數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B6B7B-1C30-4006-93A4-C52798CB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  <a:p>
            <a:pPr marL="514350" indent="-514350">
              <a:buAutoNum type="arabicPeriod"/>
            </a:pPr>
            <a:r>
              <a:rPr lang="zh-TW" altLang="en-US" sz="2800"/>
              <a:t>使程式碼整潔、易讀、易維護</a:t>
            </a:r>
            <a:endParaRPr lang="en-US" altLang="zh-TW" sz="2800"/>
          </a:p>
          <a:p>
            <a:pPr marL="514350" indent="-514350">
              <a:buAutoNum type="arabicPeriod"/>
            </a:pPr>
            <a:r>
              <a:rPr lang="zh-TW" altLang="en-US" sz="2800"/>
              <a:t>不實作重複的程式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213826684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1050</TotalTime>
  <Words>924</Words>
  <Application>Microsoft Office PowerPoint</Application>
  <PresentationFormat>寬螢幕</PresentationFormat>
  <Paragraphs>195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源流明體 SB</vt:lpstr>
      <vt:lpstr>Wingdings 2</vt:lpstr>
      <vt:lpstr>新細明體</vt:lpstr>
      <vt:lpstr>視圖</vt:lpstr>
      <vt:lpstr>Class 6 函數、遞迴</vt:lpstr>
      <vt:lpstr>函數</vt:lpstr>
      <vt:lpstr>數學上的函數</vt:lpstr>
      <vt:lpstr>Python 中的函數</vt:lpstr>
      <vt:lpstr>函數使用</vt:lpstr>
      <vt:lpstr>函數使用</vt:lpstr>
      <vt:lpstr>函數使用</vt:lpstr>
      <vt:lpstr>函數使用</vt:lpstr>
      <vt:lpstr>什麼情況下會使用函數</vt:lpstr>
      <vt:lpstr>公域、區域變數</vt:lpstr>
      <vt:lpstr>傳址、傳值？</vt:lpstr>
      <vt:lpstr>記憶體位置 id</vt:lpstr>
      <vt:lpstr>記憶體位置 id</vt:lpstr>
      <vt:lpstr>Python 物件</vt:lpstr>
      <vt:lpstr>immutable 與 mutable</vt:lpstr>
      <vt:lpstr>函數傳址不傳值</vt:lpstr>
      <vt:lpstr>淺拷貝與深拷貝 shallow copy / deep copy</vt:lpstr>
      <vt:lpstr>lambda 函數</vt:lpstr>
      <vt:lpstr>sort 與 lambda</vt:lpstr>
      <vt:lpstr>filter 與 lambda</vt:lpstr>
      <vt:lpstr>map 與 lambda</vt:lpstr>
      <vt:lpstr>遞迴</vt:lpstr>
      <vt:lpstr>遞迴</vt:lpstr>
      <vt:lpstr>費氏數列</vt:lpstr>
      <vt:lpstr>費氏數列</vt:lpstr>
      <vt:lpstr>遞迴 v.s. 迴圈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 函數、遞迴</dc:title>
  <dc:creator>游宗穎</dc:creator>
  <cp:lastModifiedBy>an920107</cp:lastModifiedBy>
  <cp:revision>44</cp:revision>
  <dcterms:created xsi:type="dcterms:W3CDTF">2022-10-18T03:32:48Z</dcterms:created>
  <dcterms:modified xsi:type="dcterms:W3CDTF">2022-10-19T12:50:31Z</dcterms:modified>
</cp:coreProperties>
</file>