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72" r:id="rId12"/>
    <p:sldId id="273" r:id="rId13"/>
    <p:sldId id="299" r:id="rId14"/>
    <p:sldId id="297" r:id="rId15"/>
    <p:sldId id="271" r:id="rId16"/>
    <p:sldId id="274" r:id="rId17"/>
    <p:sldId id="275" r:id="rId18"/>
    <p:sldId id="277" r:id="rId19"/>
    <p:sldId id="278" r:id="rId20"/>
    <p:sldId id="279" r:id="rId21"/>
    <p:sldId id="281" r:id="rId22"/>
    <p:sldId id="282" r:id="rId23"/>
    <p:sldId id="283" r:id="rId24"/>
    <p:sldId id="257" r:id="rId25"/>
    <p:sldId id="258" r:id="rId26"/>
    <p:sldId id="259" r:id="rId27"/>
    <p:sldId id="260" r:id="rId28"/>
    <p:sldId id="261" r:id="rId29"/>
    <p:sldId id="285" r:id="rId30"/>
    <p:sldId id="287" r:id="rId31"/>
    <p:sldId id="288" r:id="rId32"/>
    <p:sldId id="289" r:id="rId33"/>
    <p:sldId id="286" r:id="rId34"/>
    <p:sldId id="290" r:id="rId35"/>
    <p:sldId id="292" r:id="rId36"/>
    <p:sldId id="293" r:id="rId37"/>
    <p:sldId id="291" r:id="rId38"/>
    <p:sldId id="294" r:id="rId39"/>
    <p:sldId id="295" r:id="rId40"/>
    <p:sldId id="303" r:id="rId41"/>
    <p:sldId id="296" r:id="rId42"/>
    <p:sldId id="305" r:id="rId43"/>
    <p:sldId id="304" r:id="rId44"/>
    <p:sldId id="300" r:id="rId45"/>
    <p:sldId id="301" r:id="rId46"/>
    <p:sldId id="302" r:id="rId47"/>
    <p:sldId id="306" r:id="rId48"/>
    <p:sldId id="284" r:id="rId49"/>
  </p:sldIdLst>
  <p:sldSz cx="12192000" cy="6858000"/>
  <p:notesSz cx="6858000" cy="9144000"/>
  <p:embeddedFontLst>
    <p:embeddedFont>
      <p:font typeface="Consolas" panose="020B0609020204030204" pitchFamily="49" charset="0"/>
      <p:regular r:id="rId50"/>
      <p:bold r:id="rId51"/>
      <p:italic r:id="rId52"/>
      <p:boldItalic r:id="rId53"/>
    </p:embeddedFont>
    <p:embeddedFont>
      <p:font typeface="Wingdings 2" panose="05020102010507070707" pitchFamily="18" charset="2"/>
      <p:regular r:id="rId54"/>
    </p:embeddedFont>
    <p:embeddedFont>
      <p:font typeface="源流明體 SB" panose="02020600000000000000" pitchFamily="18" charset="-120"/>
      <p:bold r:id="rId5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96" y="108"/>
      </p:cViewPr>
      <p:guideLst>
        <p:guide orient="horz" pos="145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F76502-2E29-4E49-AFFF-1A5FF0B6300A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137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78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17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32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5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72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68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55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35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25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9F76502-2E29-4E49-AFFF-1A5FF0B6300A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48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00C73-5C5C-4724-BC14-C35F436A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/>
              <a:t>Class 5</a:t>
            </a:r>
            <a:br>
              <a:rPr lang="en-US" altLang="zh-TW" sz="6600"/>
            </a:br>
            <a:r>
              <a:rPr lang="en-US" altLang="zh-TW" sz="6600"/>
              <a:t>list, tuple, set, dict </a:t>
            </a:r>
            <a:r>
              <a:rPr lang="zh-TW" altLang="en-US" sz="6600"/>
              <a:t>與</a:t>
            </a:r>
            <a:br>
              <a:rPr lang="en-US" altLang="zh-TW" sz="6600"/>
            </a:br>
            <a:r>
              <a:rPr lang="en-US" altLang="zh-TW" sz="6600"/>
              <a:t>for,</a:t>
            </a:r>
            <a:r>
              <a:rPr lang="zh-TW" altLang="en-US" sz="6600"/>
              <a:t> </a:t>
            </a:r>
            <a:r>
              <a:rPr lang="en-US" altLang="zh-TW" sz="6600"/>
              <a:t>while</a:t>
            </a:r>
            <a:r>
              <a:rPr lang="zh-TW" altLang="en-US" sz="6600"/>
              <a:t> 迴圈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8FA52B-70DE-4558-8220-2B1DF2DED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游宗穎</a:t>
            </a:r>
          </a:p>
        </p:txBody>
      </p:sp>
    </p:spTree>
    <p:extLst>
      <p:ext uri="{BB962C8B-B14F-4D97-AF65-F5344CB8AC3E}">
        <p14:creationId xmlns:p14="http://schemas.microsoft.com/office/powerpoint/2010/main" val="148874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08A69-E213-4762-840D-BB3190CC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迴圈執行指定次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8D4DF3-9C6B-4EE2-A25D-EDA7A0006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289354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i in </a:t>
            </a:r>
            <a:r>
              <a:rPr lang="en-US" altLang="zh-TW" sz="2800">
                <a:solidFill>
                  <a:srgbClr val="0070C0"/>
                </a:solidFill>
              </a:rPr>
              <a:t>range(</a:t>
            </a:r>
            <a:r>
              <a:rPr lang="en-US" altLang="zh-TW" sz="2800">
                <a:solidFill>
                  <a:srgbClr val="FF0000"/>
                </a:solidFill>
              </a:rPr>
              <a:t>n</a:t>
            </a:r>
            <a:r>
              <a:rPr lang="en-US" altLang="zh-TW" sz="2800">
                <a:solidFill>
                  <a:srgbClr val="0070C0"/>
                </a:solidFill>
              </a:rPr>
              <a:t>)</a:t>
            </a:r>
            <a:r>
              <a:rPr lang="en-US" altLang="zh-TW" sz="2800"/>
              <a:t> </a:t>
            </a:r>
            <a:r>
              <a:rPr lang="zh-TW" altLang="en-US" sz="2800"/>
              <a:t>→ 迴圈執行 </a:t>
            </a:r>
            <a:r>
              <a:rPr lang="en-US" altLang="zh-TW" sz="2800">
                <a:solidFill>
                  <a:srgbClr val="FF0000"/>
                </a:solidFill>
              </a:rPr>
              <a:t>n</a:t>
            </a:r>
            <a:r>
              <a:rPr lang="en-US" altLang="zh-TW" sz="2800"/>
              <a:t> </a:t>
            </a:r>
            <a:r>
              <a:rPr lang="zh-TW" altLang="en-US" sz="2800"/>
              <a:t>次</a:t>
            </a:r>
            <a:endParaRPr lang="en-US" altLang="zh-TW" sz="2800"/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 = </a:t>
            </a:r>
            <a:r>
              <a:rPr lang="en-US" altLang="zh-TW" sz="2800">
                <a:solidFill>
                  <a:srgbClr val="FF0000"/>
                </a:solidFill>
              </a:rPr>
              <a:t>"apple"</a:t>
            </a:r>
          </a:p>
          <a:p>
            <a:pPr marL="0" indent="0">
              <a:buNone/>
            </a:pPr>
            <a:r>
              <a:rPr lang="en-US" altLang="zh-TW" sz="2800"/>
              <a:t>for i in </a:t>
            </a:r>
            <a:r>
              <a:rPr lang="en-US" altLang="zh-TW" sz="2800">
                <a:solidFill>
                  <a:srgbClr val="0070C0"/>
                </a:solidFill>
              </a:rPr>
              <a:t>range(</a:t>
            </a:r>
            <a:r>
              <a:rPr lang="en-US" altLang="zh-TW" sz="2800">
                <a:solidFill>
                  <a:srgbClr val="FF0000"/>
                </a:solidFill>
              </a:rPr>
              <a:t>len(s)</a:t>
            </a:r>
            <a:r>
              <a:rPr lang="en-US" altLang="zh-TW" sz="2800">
                <a:solidFill>
                  <a:srgbClr val="0070C0"/>
                </a:solidFill>
              </a:rPr>
              <a:t>)</a:t>
            </a:r>
            <a:r>
              <a:rPr lang="en-US" altLang="zh-TW" sz="2800">
                <a:solidFill>
                  <a:srgbClr val="FF0000"/>
                </a:solidFill>
              </a:rPr>
              <a:t> </a:t>
            </a:r>
            <a:r>
              <a:rPr lang="zh-TW" altLang="en-US" sz="2800"/>
              <a:t>→ 迴圈執行 </a:t>
            </a:r>
            <a:r>
              <a:rPr lang="en-US" altLang="zh-TW" sz="2800">
                <a:solidFill>
                  <a:srgbClr val="FF0000"/>
                </a:solidFill>
              </a:rPr>
              <a:t>s </a:t>
            </a:r>
            <a:r>
              <a:rPr lang="zh-TW" altLang="en-US" sz="2800">
                <a:solidFill>
                  <a:srgbClr val="FF0000"/>
                </a:solidFill>
              </a:rPr>
              <a:t>的長度</a:t>
            </a:r>
            <a:r>
              <a:rPr lang="zh-TW" altLang="en-US" sz="2800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422950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08A69-E213-4762-840D-BB3190CC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迭代物件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8D4DF3-9C6B-4EE2-A25D-EDA7A0006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289354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 = "quan"</a:t>
            </a:r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ch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0070C0"/>
                </a:solidFill>
              </a:rPr>
              <a:t>s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print(</a:t>
            </a:r>
            <a:r>
              <a:rPr lang="en-US" altLang="zh-TW" sz="2800">
                <a:solidFill>
                  <a:srgbClr val="FF0000"/>
                </a:solidFill>
              </a:rPr>
              <a:t>ch</a:t>
            </a:r>
            <a:r>
              <a:rPr lang="en-US" altLang="zh-TW" sz="2800"/>
              <a:t>, end= "")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/>
              <a:t> in range(</a:t>
            </a:r>
            <a:r>
              <a:rPr lang="en-US" altLang="zh-TW" sz="2800">
                <a:solidFill>
                  <a:srgbClr val="0070C0"/>
                </a:solidFill>
              </a:rPr>
              <a:t>len(s)</a:t>
            </a:r>
            <a:r>
              <a:rPr lang="en-US" altLang="zh-TW" sz="2800"/>
              <a:t>):</a:t>
            </a:r>
          </a:p>
          <a:p>
            <a:pPr marL="0" indent="0">
              <a:buNone/>
            </a:pPr>
            <a:r>
              <a:rPr lang="en-US" altLang="zh-TW" sz="2800"/>
              <a:t>	print(</a:t>
            </a:r>
            <a:r>
              <a:rPr lang="en-US" altLang="zh-TW" sz="2800">
                <a:solidFill>
                  <a:srgbClr val="0070C0"/>
                </a:solidFill>
              </a:rPr>
              <a:t>s[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>
                <a:solidFill>
                  <a:srgbClr val="0070C0"/>
                </a:solidFill>
              </a:rPr>
              <a:t>]</a:t>
            </a:r>
            <a:r>
              <a:rPr lang="en-US" altLang="zh-TW" sz="2800"/>
              <a:t>, end= "")</a:t>
            </a:r>
          </a:p>
        </p:txBody>
      </p:sp>
    </p:spTree>
    <p:extLst>
      <p:ext uri="{BB962C8B-B14F-4D97-AF65-F5344CB8AC3E}">
        <p14:creationId xmlns:p14="http://schemas.microsoft.com/office/powerpoint/2010/main" val="121022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08A69-E213-4762-840D-BB3190CC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迭代物件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8D4DF3-9C6B-4EE2-A25D-EDA7A0006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289354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pt-BR" altLang="zh-TW" sz="2800"/>
              <a:t>lst = [</a:t>
            </a:r>
            <a:r>
              <a:rPr lang="en-US" altLang="zh-TW" sz="2800"/>
              <a:t>'</a:t>
            </a:r>
            <a:r>
              <a:rPr lang="pt-BR" altLang="zh-TW" sz="2800"/>
              <a:t>q</a:t>
            </a:r>
            <a:r>
              <a:rPr lang="en-US" altLang="zh-TW" sz="2800"/>
              <a:t>'</a:t>
            </a:r>
            <a:r>
              <a:rPr lang="pt-BR" altLang="zh-TW" sz="2800"/>
              <a:t>, </a:t>
            </a:r>
            <a:r>
              <a:rPr lang="en-US" altLang="zh-TW" sz="2800"/>
              <a:t>'</a:t>
            </a:r>
            <a:r>
              <a:rPr lang="pt-BR" altLang="zh-TW" sz="2800"/>
              <a:t>u</a:t>
            </a:r>
            <a:r>
              <a:rPr lang="en-US" altLang="zh-TW" sz="2800"/>
              <a:t>'</a:t>
            </a:r>
            <a:r>
              <a:rPr lang="pt-BR" altLang="zh-TW" sz="2800"/>
              <a:t>, </a:t>
            </a:r>
            <a:r>
              <a:rPr lang="en-US" altLang="zh-TW" sz="2800"/>
              <a:t>'</a:t>
            </a:r>
            <a:r>
              <a:rPr lang="pt-BR" altLang="zh-TW" sz="2800"/>
              <a:t>a</a:t>
            </a:r>
            <a:r>
              <a:rPr lang="en-US" altLang="zh-TW" sz="2800"/>
              <a:t>'</a:t>
            </a:r>
            <a:r>
              <a:rPr lang="pt-BR" altLang="zh-TW" sz="2800"/>
              <a:t>, </a:t>
            </a:r>
            <a:r>
              <a:rPr lang="en-US" altLang="zh-TW" sz="2800"/>
              <a:t>'</a:t>
            </a:r>
            <a:r>
              <a:rPr lang="pt-BR" altLang="zh-TW" sz="2800"/>
              <a:t>n</a:t>
            </a:r>
            <a:r>
              <a:rPr lang="en-US" altLang="zh-TW" sz="2800"/>
              <a:t>'</a:t>
            </a:r>
            <a:r>
              <a:rPr lang="pt-BR" altLang="zh-TW" sz="2800"/>
              <a:t>]</a:t>
            </a:r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/>
              <a:t> in range(</a:t>
            </a:r>
            <a:r>
              <a:rPr lang="en-US" altLang="zh-TW" sz="2800">
                <a:solidFill>
                  <a:srgbClr val="0070C0"/>
                </a:solidFill>
              </a:rPr>
              <a:t>len(</a:t>
            </a:r>
            <a:r>
              <a:rPr lang="pt-BR" altLang="zh-TW" sz="2800">
                <a:solidFill>
                  <a:srgbClr val="0070C0"/>
                </a:solidFill>
              </a:rPr>
              <a:t>lst</a:t>
            </a:r>
            <a:r>
              <a:rPr lang="en-US" altLang="zh-TW" sz="2800">
                <a:solidFill>
                  <a:srgbClr val="0070C0"/>
                </a:solidFill>
              </a:rPr>
              <a:t>)</a:t>
            </a:r>
            <a:r>
              <a:rPr lang="en-US" altLang="zh-TW" sz="2800"/>
              <a:t>):</a:t>
            </a:r>
          </a:p>
          <a:p>
            <a:pPr marL="0" indent="0">
              <a:buNone/>
            </a:pPr>
            <a:r>
              <a:rPr lang="en-US" altLang="zh-TW" sz="2800">
                <a:solidFill>
                  <a:srgbClr val="0070C0"/>
                </a:solidFill>
              </a:rPr>
              <a:t>	lst[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>
                <a:solidFill>
                  <a:srgbClr val="0070C0"/>
                </a:solidFill>
              </a:rPr>
              <a:t>]</a:t>
            </a:r>
            <a:r>
              <a:rPr lang="en-US" altLang="zh-TW" sz="2800"/>
              <a:t> = chr(ord(</a:t>
            </a:r>
            <a:r>
              <a:rPr lang="en-US" altLang="zh-TW" sz="2800">
                <a:solidFill>
                  <a:srgbClr val="0070C0"/>
                </a:solidFill>
              </a:rPr>
              <a:t>lst[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>
                <a:solidFill>
                  <a:srgbClr val="0070C0"/>
                </a:solidFill>
              </a:rPr>
              <a:t>]</a:t>
            </a:r>
            <a:r>
              <a:rPr lang="en-US" altLang="zh-TW" sz="2800"/>
              <a:t>) - 32)</a:t>
            </a:r>
          </a:p>
          <a:p>
            <a:pPr marL="0" indent="0">
              <a:buNone/>
            </a:pPr>
            <a:r>
              <a:rPr lang="en-US" altLang="zh-TW" sz="2800"/>
              <a:t>lst </a:t>
            </a:r>
            <a:r>
              <a:rPr lang="zh-TW" altLang="en-US" sz="2800"/>
              <a:t>→ </a:t>
            </a:r>
            <a:r>
              <a:rPr lang="en-US" altLang="zh-TW" sz="2800"/>
              <a:t>['Q', 'U', 'A', 'N']</a:t>
            </a:r>
          </a:p>
        </p:txBody>
      </p:sp>
    </p:spTree>
    <p:extLst>
      <p:ext uri="{BB962C8B-B14F-4D97-AF65-F5344CB8AC3E}">
        <p14:creationId xmlns:p14="http://schemas.microsoft.com/office/powerpoint/2010/main" val="276635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E18FC-CA94-403F-AAD0-74F70514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的進階用法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76F1B-C145-4A0D-9FCA-A9EFBC1BB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lst = []</a:t>
            </a:r>
          </a:p>
          <a:p>
            <a:pPr marL="0" indent="0">
              <a:buNone/>
            </a:pPr>
            <a:r>
              <a:rPr lang="en-US" altLang="zh-TW" sz="2800"/>
              <a:t>for i in range(10):</a:t>
            </a:r>
          </a:p>
          <a:p>
            <a:pPr marL="0" indent="0">
              <a:buNone/>
            </a:pPr>
            <a:r>
              <a:rPr lang="en-US" altLang="zh-TW" sz="2800"/>
              <a:t>	lst.append(i ** 2)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lst = [</a:t>
            </a:r>
            <a:r>
              <a:rPr lang="en-US" altLang="zh-TW" sz="2800" u="sng">
                <a:solidFill>
                  <a:srgbClr val="FF0000"/>
                </a:solidFill>
              </a:rPr>
              <a:t>i</a:t>
            </a:r>
            <a:r>
              <a:rPr lang="en-US" altLang="zh-TW" sz="2800">
                <a:solidFill>
                  <a:srgbClr val="FF0000"/>
                </a:solidFill>
              </a:rPr>
              <a:t> ** 2 </a:t>
            </a:r>
            <a:r>
              <a:rPr lang="en-US" altLang="zh-TW" sz="2800">
                <a:solidFill>
                  <a:srgbClr val="0070C0"/>
                </a:solidFill>
              </a:rPr>
              <a:t>for </a:t>
            </a:r>
            <a:r>
              <a:rPr lang="en-US" altLang="zh-TW" sz="2800" u="sng">
                <a:solidFill>
                  <a:srgbClr val="0070C0"/>
                </a:solidFill>
              </a:rPr>
              <a:t>i</a:t>
            </a:r>
            <a:r>
              <a:rPr lang="en-US" altLang="zh-TW" sz="2800">
                <a:solidFill>
                  <a:srgbClr val="0070C0"/>
                </a:solidFill>
              </a:rPr>
              <a:t> in range(10)</a:t>
            </a:r>
            <a:r>
              <a:rPr lang="en-US" altLang="zh-TW" sz="2800"/>
              <a:t>]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452837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E18FC-CA94-403F-AAD0-74F70514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的進階用法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76F1B-C145-4A0D-9FCA-A9EFBC1BB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88312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/>
              <a:t>lst = ['s', 'q', 'u', 'i', 'd']</a:t>
            </a:r>
          </a:p>
          <a:p>
            <a:pPr marL="0" indent="0">
              <a:buNone/>
            </a:pPr>
            <a:r>
              <a:rPr lang="en-US" altLang="zh-TW" sz="2400"/>
              <a:t>for i in range(len(lst)):</a:t>
            </a:r>
          </a:p>
          <a:p>
            <a:pPr marL="0" indent="0">
              <a:buNone/>
            </a:pPr>
            <a:r>
              <a:rPr lang="en-US" altLang="zh-TW" sz="2400"/>
              <a:t>	lst[i] = chr(ord(lst[i]) + 10)</a:t>
            </a:r>
          </a:p>
          <a:p>
            <a:pPr marL="0" indent="0">
              <a:buNone/>
            </a:pPr>
            <a:r>
              <a:rPr lang="en-US" altLang="zh-TW" sz="2400"/>
              <a:t>	if lst[i] &gt; ord('z'):</a:t>
            </a:r>
          </a:p>
          <a:p>
            <a:pPr marL="0" indent="0">
              <a:buNone/>
            </a:pPr>
            <a:r>
              <a:rPr lang="en-US" altLang="zh-TW" sz="2400"/>
              <a:t>		lst[i] = chr(ord(lst[i]) - 26)</a:t>
            </a:r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</a:t>
            </a:r>
            <a:r>
              <a:rPr lang="en-US" altLang="zh-TW" sz="2400">
                <a:solidFill>
                  <a:srgbClr val="FF0000"/>
                </a:solidFill>
              </a:rPr>
              <a:t>chr(ord(</a:t>
            </a:r>
            <a:r>
              <a:rPr lang="en-US" altLang="zh-TW" sz="2400" u="sng">
                <a:solidFill>
                  <a:srgbClr val="FF0000"/>
                </a:solidFill>
              </a:rPr>
              <a:t>ch</a:t>
            </a:r>
            <a:r>
              <a:rPr lang="en-US" altLang="zh-TW" sz="2400">
                <a:solidFill>
                  <a:srgbClr val="FF0000"/>
                </a:solidFill>
              </a:rPr>
              <a:t>) + 10) </a:t>
            </a:r>
            <a:r>
              <a:rPr lang="en-US" altLang="zh-TW" sz="2400">
                <a:solidFill>
                  <a:srgbClr val="FF0000"/>
                </a:solidFill>
                <a:highlight>
                  <a:srgbClr val="FFFF00"/>
                </a:highlight>
              </a:rPr>
              <a:t>if</a:t>
            </a:r>
            <a:r>
              <a:rPr lang="en-US" altLang="zh-TW" sz="2400">
                <a:solidFill>
                  <a:srgbClr val="FF0000"/>
                </a:solidFill>
              </a:rPr>
              <a:t> ord(</a:t>
            </a:r>
            <a:r>
              <a:rPr lang="en-US" altLang="zh-TW" sz="2400" u="sng">
                <a:solidFill>
                  <a:srgbClr val="FF0000"/>
                </a:solidFill>
              </a:rPr>
              <a:t>ch</a:t>
            </a:r>
            <a:r>
              <a:rPr lang="en-US" altLang="zh-TW" sz="2400">
                <a:solidFill>
                  <a:srgbClr val="FF0000"/>
                </a:solidFill>
              </a:rPr>
              <a:t>) + 10 &lt;= ord('z')</a:t>
            </a:r>
          </a:p>
          <a:p>
            <a:pPr marL="0" indent="0">
              <a:buNone/>
            </a:pPr>
            <a:r>
              <a:rPr lang="en-US" altLang="zh-TW" sz="2400">
                <a:solidFill>
                  <a:srgbClr val="FF0000"/>
                </a:solidFill>
              </a:rPr>
              <a:t>	</a:t>
            </a:r>
            <a:r>
              <a:rPr lang="en-US" altLang="zh-TW" sz="2400">
                <a:solidFill>
                  <a:srgbClr val="FF0000"/>
                </a:solidFill>
                <a:highlight>
                  <a:srgbClr val="FFFF00"/>
                </a:highlight>
              </a:rPr>
              <a:t>else</a:t>
            </a:r>
            <a:r>
              <a:rPr lang="en-US" altLang="zh-TW" sz="2400">
                <a:solidFill>
                  <a:srgbClr val="FF0000"/>
                </a:solidFill>
              </a:rPr>
              <a:t> chr(ord(</a:t>
            </a:r>
            <a:r>
              <a:rPr lang="en-US" altLang="zh-TW" sz="2400" u="sng">
                <a:solidFill>
                  <a:srgbClr val="FF0000"/>
                </a:solidFill>
              </a:rPr>
              <a:t>ch</a:t>
            </a:r>
            <a:r>
              <a:rPr lang="en-US" altLang="zh-TW" sz="2400">
                <a:solidFill>
                  <a:srgbClr val="FF0000"/>
                </a:solidFill>
              </a:rPr>
              <a:t>) - 16) </a:t>
            </a:r>
            <a:r>
              <a:rPr lang="en-US" altLang="zh-TW" sz="2400">
                <a:solidFill>
                  <a:srgbClr val="0070C0"/>
                </a:solidFill>
              </a:rPr>
              <a:t>for </a:t>
            </a:r>
            <a:r>
              <a:rPr lang="en-US" altLang="zh-TW" sz="2400" u="sng">
                <a:solidFill>
                  <a:srgbClr val="0070C0"/>
                </a:solidFill>
              </a:rPr>
              <a:t>ch</a:t>
            </a:r>
            <a:r>
              <a:rPr lang="en-US" altLang="zh-TW" sz="2400">
                <a:solidFill>
                  <a:srgbClr val="0070C0"/>
                </a:solidFill>
              </a:rPr>
              <a:t> in lst</a:t>
            </a:r>
            <a:r>
              <a:rPr lang="en-US" altLang="zh-TW" sz="2400"/>
              <a:t>]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2446128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E76C46-2B7D-4DD8-B1D3-AA527922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while </a:t>
            </a:r>
            <a:r>
              <a:rPr lang="zh-TW" altLang="en-US"/>
              <a:t>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EF62BF-E52F-4E31-AB66-936D86D66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while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condition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statements</a:t>
            </a:r>
            <a:endParaRPr lang="zh-TW" altLang="en-US" sz="28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902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3AF42-F200-42E5-B57A-AD0E9D91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while </a:t>
            </a:r>
            <a:r>
              <a:rPr lang="zh-TW" altLang="en-US"/>
              <a:t>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5AD0FD-AF09-48D6-94CA-503CCFB7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n = 0</a:t>
            </a:r>
          </a:p>
          <a:p>
            <a:pPr marL="0" indent="0">
              <a:buNone/>
            </a:pPr>
            <a:r>
              <a:rPr lang="en-US" altLang="zh-TW" sz="2800"/>
              <a:t>while </a:t>
            </a:r>
            <a:r>
              <a:rPr lang="en-US" altLang="zh-TW" sz="2800">
                <a:solidFill>
                  <a:srgbClr val="FF0000"/>
                </a:solidFill>
              </a:rPr>
              <a:t>n &lt; 5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print(n, end= " ")</a:t>
            </a:r>
          </a:p>
          <a:p>
            <a:pPr marL="0" indent="0">
              <a:buNone/>
            </a:pPr>
            <a:r>
              <a:rPr lang="en-US" altLang="zh-TW" sz="2800"/>
              <a:t>	n += 1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0 1 2 3 4</a:t>
            </a:r>
          </a:p>
        </p:txBody>
      </p:sp>
    </p:spTree>
    <p:extLst>
      <p:ext uri="{BB962C8B-B14F-4D97-AF65-F5344CB8AC3E}">
        <p14:creationId xmlns:p14="http://schemas.microsoft.com/office/powerpoint/2010/main" val="2917872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3AF42-F200-42E5-B57A-AD0E9D91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while </a:t>
            </a:r>
            <a:r>
              <a:rPr lang="zh-TW" altLang="en-US"/>
              <a:t>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5AD0FD-AF09-48D6-94CA-503CCFB7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lst = []</a:t>
            </a:r>
          </a:p>
          <a:p>
            <a:pPr marL="0" indent="0">
              <a:buNone/>
            </a:pPr>
            <a:r>
              <a:rPr lang="en-US" altLang="zh-TW" sz="2800"/>
              <a:t>while </a:t>
            </a:r>
            <a:r>
              <a:rPr lang="en-US" altLang="zh-TW" sz="2800">
                <a:solidFill>
                  <a:srgbClr val="FF0000"/>
                </a:solidFill>
              </a:rPr>
              <a:t>True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lst.append(input())</a:t>
            </a:r>
          </a:p>
        </p:txBody>
      </p:sp>
    </p:spTree>
    <p:extLst>
      <p:ext uri="{BB962C8B-B14F-4D97-AF65-F5344CB8AC3E}">
        <p14:creationId xmlns:p14="http://schemas.microsoft.com/office/powerpoint/2010/main" val="3020714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3B7909-5DF5-4380-942A-D522682D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/>
              <a:t>迴圈控制</a:t>
            </a:r>
            <a:br>
              <a:rPr lang="en-US" altLang="zh-TW" sz="6600"/>
            </a:br>
            <a:r>
              <a:rPr lang="en-US" altLang="zh-TW" sz="6600"/>
              <a:t>break, continue</a:t>
            </a:r>
            <a:endParaRPr lang="zh-TW" altLang="en-US" sz="660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680875-F4DF-4231-B730-ADC3B44E5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379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3AF42-F200-42E5-B57A-AD0E9D91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中斷 </a:t>
            </a:r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5AD0FD-AF09-48D6-94CA-503CCFB7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while </a:t>
            </a:r>
            <a:r>
              <a:rPr lang="en-US" altLang="zh-TW" sz="2800">
                <a:solidFill>
                  <a:srgbClr val="FF0000"/>
                </a:solidFill>
              </a:rPr>
              <a:t>True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s = input()</a:t>
            </a:r>
          </a:p>
          <a:p>
            <a:pPr marL="0" indent="0">
              <a:buNone/>
            </a:pPr>
            <a:r>
              <a:rPr lang="en-US" altLang="zh-TW" sz="2800"/>
              <a:t>	if s == ".":</a:t>
            </a:r>
          </a:p>
          <a:p>
            <a:pPr marL="0" indent="0">
              <a:buNone/>
            </a:pPr>
            <a:r>
              <a:rPr lang="en-US" altLang="zh-TW" sz="2800"/>
              <a:t>		</a:t>
            </a:r>
            <a:r>
              <a:rPr lang="en-US" altLang="zh-TW" sz="2800">
                <a:solidFill>
                  <a:srgbClr val="FF00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	</a:t>
            </a:r>
            <a:r>
              <a:rPr lang="en-US" altLang="zh-TW" sz="2800"/>
              <a:t>print(s)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A9A46EC-7F2F-46A5-8AD4-76B604060829}"/>
              </a:ext>
            </a:extLst>
          </p:cNvPr>
          <p:cNvCxnSpPr/>
          <p:nvPr/>
        </p:nvCxnSpPr>
        <p:spPr>
          <a:xfrm>
            <a:off x="4209803" y="4542312"/>
            <a:ext cx="5165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ADA9F09-F03E-4455-B06E-573F48ED290A}"/>
              </a:ext>
            </a:extLst>
          </p:cNvPr>
          <p:cNvCxnSpPr/>
          <p:nvPr/>
        </p:nvCxnSpPr>
        <p:spPr>
          <a:xfrm>
            <a:off x="4726379" y="4542312"/>
            <a:ext cx="0" cy="1193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2577E214-BA8D-4D4D-B7E4-8A5E040F1664}"/>
              </a:ext>
            </a:extLst>
          </p:cNvPr>
          <p:cNvCxnSpPr>
            <a:cxnSpLocks/>
          </p:cNvCxnSpPr>
          <p:nvPr/>
        </p:nvCxnSpPr>
        <p:spPr>
          <a:xfrm flipH="1">
            <a:off x="2042556" y="5729845"/>
            <a:ext cx="26838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9AD8D8A-C494-4071-A636-D4B52E9E871D}"/>
              </a:ext>
            </a:extLst>
          </p:cNvPr>
          <p:cNvSpPr/>
          <p:nvPr/>
        </p:nvSpPr>
        <p:spPr>
          <a:xfrm>
            <a:off x="1261872" y="2440378"/>
            <a:ext cx="4616414" cy="2998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19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8FAB7D-7E0D-4B72-BE11-3CE11137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/>
              <a:t>for, while </a:t>
            </a:r>
            <a:r>
              <a:rPr lang="zh-TW" altLang="en-US" sz="6600"/>
              <a:t>迴圈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4B7770-2094-428E-A704-A7F34584F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81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3AF42-F200-42E5-B57A-AD0E9D91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繼續 </a:t>
            </a:r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5AD0FD-AF09-48D6-94CA-503CCFB7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while </a:t>
            </a:r>
            <a:r>
              <a:rPr lang="en-US" altLang="zh-TW" sz="2800">
                <a:solidFill>
                  <a:srgbClr val="FF0000"/>
                </a:solidFill>
              </a:rPr>
              <a:t>True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s = input()</a:t>
            </a:r>
          </a:p>
          <a:p>
            <a:pPr marL="0" indent="0">
              <a:buNone/>
            </a:pPr>
            <a:r>
              <a:rPr lang="en-US" altLang="zh-TW" sz="2800"/>
              <a:t>	if s == ".":</a:t>
            </a:r>
          </a:p>
          <a:p>
            <a:pPr marL="0" indent="0">
              <a:buNone/>
            </a:pPr>
            <a:r>
              <a:rPr lang="en-US" altLang="zh-TW" sz="2800"/>
              <a:t>		</a:t>
            </a:r>
            <a:r>
              <a:rPr lang="en-US" altLang="zh-TW" sz="2800">
                <a:solidFill>
                  <a:srgbClr val="FF0000"/>
                </a:solidFill>
              </a:rPr>
              <a:t>continue</a:t>
            </a:r>
          </a:p>
          <a:p>
            <a:pPr marL="0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	</a:t>
            </a:r>
            <a:r>
              <a:rPr lang="en-US" altLang="zh-TW" sz="2800"/>
              <a:t>print(s)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81F862-7168-412E-BAA1-78407B1BEEB1}"/>
              </a:ext>
            </a:extLst>
          </p:cNvPr>
          <p:cNvSpPr/>
          <p:nvPr/>
        </p:nvSpPr>
        <p:spPr>
          <a:xfrm>
            <a:off x="1261872" y="2440378"/>
            <a:ext cx="4616414" cy="2998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3299889-1B1F-471F-9B84-7981B37C0694}"/>
              </a:ext>
            </a:extLst>
          </p:cNvPr>
          <p:cNvCxnSpPr/>
          <p:nvPr/>
        </p:nvCxnSpPr>
        <p:spPr>
          <a:xfrm>
            <a:off x="4916385" y="4542312"/>
            <a:ext cx="5165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D2E812E-1BA7-405B-9376-2F984A8C4DF1}"/>
              </a:ext>
            </a:extLst>
          </p:cNvPr>
          <p:cNvCxnSpPr>
            <a:cxnSpLocks/>
          </p:cNvCxnSpPr>
          <p:nvPr/>
        </p:nvCxnSpPr>
        <p:spPr>
          <a:xfrm>
            <a:off x="5432961" y="2778826"/>
            <a:ext cx="0" cy="1763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97E0B4F-04C3-4ABD-9460-30C13818450F}"/>
              </a:ext>
            </a:extLst>
          </p:cNvPr>
          <p:cNvCxnSpPr>
            <a:cxnSpLocks/>
          </p:cNvCxnSpPr>
          <p:nvPr/>
        </p:nvCxnSpPr>
        <p:spPr>
          <a:xfrm flipH="1">
            <a:off x="3758540" y="2766951"/>
            <a:ext cx="16744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951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3AF42-F200-42E5-B57A-AD0E9D91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中斷 </a:t>
            </a:r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5AD0FD-AF09-48D6-94CA-503CCFB7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range(5)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s = input()</a:t>
            </a:r>
          </a:p>
          <a:p>
            <a:pPr marL="0" indent="0">
              <a:buNone/>
            </a:pPr>
            <a:r>
              <a:rPr lang="en-US" altLang="zh-TW" sz="2800"/>
              <a:t>	if s == ".":</a:t>
            </a:r>
          </a:p>
          <a:p>
            <a:pPr marL="0" indent="0">
              <a:buNone/>
            </a:pPr>
            <a:r>
              <a:rPr lang="en-US" altLang="zh-TW" sz="2800"/>
              <a:t>		</a:t>
            </a:r>
            <a:r>
              <a:rPr lang="en-US" altLang="zh-TW" sz="2800">
                <a:solidFill>
                  <a:srgbClr val="FF00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	</a:t>
            </a:r>
            <a:r>
              <a:rPr lang="en-US" altLang="zh-TW" sz="2800"/>
              <a:t>print(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/>
              <a:t>, s)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A9A46EC-7F2F-46A5-8AD4-76B604060829}"/>
              </a:ext>
            </a:extLst>
          </p:cNvPr>
          <p:cNvCxnSpPr/>
          <p:nvPr/>
        </p:nvCxnSpPr>
        <p:spPr>
          <a:xfrm>
            <a:off x="4209803" y="4542312"/>
            <a:ext cx="5165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ADA9F09-F03E-4455-B06E-573F48ED290A}"/>
              </a:ext>
            </a:extLst>
          </p:cNvPr>
          <p:cNvCxnSpPr/>
          <p:nvPr/>
        </p:nvCxnSpPr>
        <p:spPr>
          <a:xfrm>
            <a:off x="4726379" y="4542312"/>
            <a:ext cx="0" cy="11934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83F3F4D-3A51-4F2B-A182-608F7EA4D657}"/>
              </a:ext>
            </a:extLst>
          </p:cNvPr>
          <p:cNvSpPr/>
          <p:nvPr/>
        </p:nvSpPr>
        <p:spPr>
          <a:xfrm>
            <a:off x="1261872" y="2440378"/>
            <a:ext cx="4616414" cy="2998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9AF0785-0F32-4E34-AF29-839C294EF9DB}"/>
              </a:ext>
            </a:extLst>
          </p:cNvPr>
          <p:cNvCxnSpPr>
            <a:cxnSpLocks/>
          </p:cNvCxnSpPr>
          <p:nvPr/>
        </p:nvCxnSpPr>
        <p:spPr>
          <a:xfrm flipH="1">
            <a:off x="2042556" y="5729845"/>
            <a:ext cx="26838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481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3AF42-F200-42E5-B57A-AD0E9D91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繼續 </a:t>
            </a:r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5AD0FD-AF09-48D6-94CA-503CCFB7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range(5)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s = input()</a:t>
            </a:r>
          </a:p>
          <a:p>
            <a:pPr marL="0" indent="0">
              <a:buNone/>
            </a:pPr>
            <a:r>
              <a:rPr lang="en-US" altLang="zh-TW" sz="2800"/>
              <a:t>	if s == ".":</a:t>
            </a:r>
          </a:p>
          <a:p>
            <a:pPr marL="0" indent="0">
              <a:buNone/>
            </a:pPr>
            <a:r>
              <a:rPr lang="en-US" altLang="zh-TW" sz="2800"/>
              <a:t>		</a:t>
            </a:r>
            <a:r>
              <a:rPr lang="en-US" altLang="zh-TW" sz="2800">
                <a:solidFill>
                  <a:srgbClr val="FF0000"/>
                </a:solidFill>
              </a:rPr>
              <a:t>continue</a:t>
            </a:r>
          </a:p>
          <a:p>
            <a:pPr marL="0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	</a:t>
            </a:r>
            <a:r>
              <a:rPr lang="en-US" altLang="zh-TW" sz="2800"/>
              <a:t>print(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/>
              <a:t>, s)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5FF065-B90D-42EA-9D67-D31184597DA2}"/>
              </a:ext>
            </a:extLst>
          </p:cNvPr>
          <p:cNvSpPr/>
          <p:nvPr/>
        </p:nvSpPr>
        <p:spPr>
          <a:xfrm>
            <a:off x="1261872" y="2440378"/>
            <a:ext cx="4616414" cy="2998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C2B4314-021E-4351-A1DF-CBF79AA2299A}"/>
              </a:ext>
            </a:extLst>
          </p:cNvPr>
          <p:cNvCxnSpPr/>
          <p:nvPr/>
        </p:nvCxnSpPr>
        <p:spPr>
          <a:xfrm>
            <a:off x="4916385" y="4542312"/>
            <a:ext cx="5165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1934931-1776-4AD5-B0E5-E84A938F310A}"/>
              </a:ext>
            </a:extLst>
          </p:cNvPr>
          <p:cNvCxnSpPr>
            <a:cxnSpLocks/>
          </p:cNvCxnSpPr>
          <p:nvPr/>
        </p:nvCxnSpPr>
        <p:spPr>
          <a:xfrm>
            <a:off x="5432961" y="2778826"/>
            <a:ext cx="0" cy="1763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1783D07-BCDA-4A83-8F72-41AF0D88D0E3}"/>
              </a:ext>
            </a:extLst>
          </p:cNvPr>
          <p:cNvCxnSpPr>
            <a:cxnSpLocks/>
          </p:cNvCxnSpPr>
          <p:nvPr/>
        </p:nvCxnSpPr>
        <p:spPr>
          <a:xfrm flipH="1">
            <a:off x="5094514" y="2766951"/>
            <a:ext cx="3384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517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5E89B-2368-4403-A8E3-3A98EE15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/>
              <a:t>容器</a:t>
            </a:r>
            <a:br>
              <a:rPr lang="en-US" altLang="zh-TW" sz="6600"/>
            </a:br>
            <a:r>
              <a:rPr lang="en-US" altLang="zh-TW" sz="6600"/>
              <a:t>list, tuple, set, dict </a:t>
            </a:r>
            <a:endParaRPr lang="zh-TW" altLang="en-US" sz="660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50333D-A937-401F-AA6A-F8153253A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469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2622A-FBCF-4607-A99C-EEFA84A5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容器 </a:t>
            </a:r>
            <a:r>
              <a:rPr lang="en-US" altLang="zh-TW"/>
              <a:t>- </a:t>
            </a:r>
            <a:r>
              <a:rPr lang="zh-TW" altLang="en-US"/>
              <a:t>可迭代物件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0AEC9E1-1F2F-4695-AEA4-F629C64216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525972"/>
              </p:ext>
            </p:extLst>
          </p:nvPr>
        </p:nvGraphicFramePr>
        <p:xfrm>
          <a:off x="1261872" y="2499756"/>
          <a:ext cx="821213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671">
                  <a:extLst>
                    <a:ext uri="{9D8B030D-6E8A-4147-A177-3AD203B41FA5}">
                      <a16:colId xmlns:a16="http://schemas.microsoft.com/office/drawing/2014/main" val="881928438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4005785759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2078695155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70972085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2101474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類型名稱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意義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變動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順序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唯一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96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str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字串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41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list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串列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307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tuple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元組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91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set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集合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94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dict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字典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O(key)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796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518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B096A-02DC-480B-8DCB-FB5B6173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元組 </a:t>
            </a:r>
            <a:r>
              <a:rPr lang="en-US" altLang="zh-TW"/>
              <a:t>tuple</a:t>
            </a:r>
            <a:r>
              <a:rPr lang="zh-TW" altLang="en-US"/>
              <a:t>（無法修改的 </a:t>
            </a:r>
            <a:r>
              <a:rPr lang="en-US" altLang="zh-TW"/>
              <a:t>list</a:t>
            </a:r>
            <a:r>
              <a:rPr lang="zh-TW" altLang="en-US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8EDDC2-E502-4969-92F6-C704DA9F9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tup</a:t>
            </a:r>
            <a:r>
              <a:rPr lang="zh-TW" altLang="en-US" sz="2800"/>
              <a:t> </a:t>
            </a:r>
            <a:r>
              <a:rPr lang="en-US" altLang="zh-TW" sz="2800"/>
              <a:t>=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rgbClr val="FF0000"/>
                </a:solidFill>
              </a:rPr>
              <a:t>(</a:t>
            </a:r>
            <a:r>
              <a:rPr lang="en-US" altLang="zh-TW" sz="2800"/>
              <a:t>2, 3, True</a:t>
            </a:r>
            <a:r>
              <a:rPr lang="en-US" altLang="zh-TW" sz="280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tup[0] </a:t>
            </a:r>
            <a:r>
              <a:rPr lang="zh-TW" altLang="en-US" sz="2800"/>
              <a:t>→ </a:t>
            </a:r>
            <a:r>
              <a:rPr lang="en-US" altLang="zh-TW" sz="2800"/>
              <a:t>2</a:t>
            </a:r>
          </a:p>
          <a:p>
            <a:pPr marL="0" indent="0">
              <a:buNone/>
            </a:pPr>
            <a:r>
              <a:rPr lang="en-US" altLang="zh-TW" sz="2800"/>
              <a:t>tup[1:3]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FF0000"/>
                </a:solidFill>
              </a:rPr>
              <a:t>(</a:t>
            </a:r>
            <a:r>
              <a:rPr lang="en-US" altLang="zh-TW" sz="2800"/>
              <a:t>3, True</a:t>
            </a:r>
            <a:r>
              <a:rPr lang="en-US" altLang="zh-TW" sz="280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tup[0] = 0 </a:t>
            </a:r>
            <a:r>
              <a:rPr lang="zh-TW" altLang="en-US" sz="2800"/>
              <a:t>→ </a:t>
            </a:r>
            <a:r>
              <a:rPr lang="en-US" altLang="zh-TW" sz="2800"/>
              <a:t>Error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tuple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的元素無法修改</a:t>
            </a:r>
          </a:p>
        </p:txBody>
      </p:sp>
    </p:spTree>
    <p:extLst>
      <p:ext uri="{BB962C8B-B14F-4D97-AF65-F5344CB8AC3E}">
        <p14:creationId xmlns:p14="http://schemas.microsoft.com/office/powerpoint/2010/main" val="4066423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73237-D0E5-49CD-83B6-EBCE778B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tuple </a:t>
            </a:r>
            <a:r>
              <a:rPr lang="zh-TW" altLang="en-US"/>
              <a:t>與 </a:t>
            </a:r>
            <a:r>
              <a:rPr lang="en-US" altLang="zh-TW"/>
              <a:t>list </a:t>
            </a:r>
            <a:r>
              <a:rPr lang="zh-TW" altLang="en-US"/>
              <a:t>互換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069AC-4534-43A9-8AC1-84C0024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list(</a:t>
            </a:r>
            <a:r>
              <a:rPr lang="en-US" altLang="zh-TW" sz="2800"/>
              <a:t>(1, 2, 3)</a:t>
            </a:r>
            <a:r>
              <a:rPr lang="en-US" altLang="zh-TW" sz="280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/>
              <a:t>[1, 2, 3]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tuple(</a:t>
            </a:r>
            <a:r>
              <a:rPr lang="en-US" altLang="zh-TW" sz="2800"/>
              <a:t>[1, 2, 3]</a:t>
            </a:r>
            <a:r>
              <a:rPr lang="en-US" altLang="zh-TW" sz="280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/>
              <a:t>(1, 2, 3)</a:t>
            </a:r>
          </a:p>
        </p:txBody>
      </p:sp>
    </p:spTree>
    <p:extLst>
      <p:ext uri="{BB962C8B-B14F-4D97-AF65-F5344CB8AC3E}">
        <p14:creationId xmlns:p14="http://schemas.microsoft.com/office/powerpoint/2010/main" val="2714990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73237-D0E5-49CD-83B6-EBCE778B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枚舉 </a:t>
            </a:r>
            <a:r>
              <a:rPr lang="en-US" altLang="zh-TW"/>
              <a:t>enumerate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069AC-4534-43A9-8AC1-84C0024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1041751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it-IT" altLang="zh-TW" sz="2400"/>
              <a:t>enumerate(list)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it-IT" altLang="zh-TW" sz="2400"/>
              <a:t>list(enumerate([</a:t>
            </a:r>
            <a:r>
              <a:rPr lang="it-IT" altLang="zh-TW" sz="2400">
                <a:solidFill>
                  <a:srgbClr val="0070C0"/>
                </a:solidFill>
              </a:rPr>
              <a:t>"chino"</a:t>
            </a:r>
            <a:r>
              <a:rPr lang="it-IT" altLang="zh-TW" sz="2400"/>
              <a:t>, </a:t>
            </a:r>
            <a:r>
              <a:rPr lang="it-IT" altLang="zh-TW" sz="2400">
                <a:solidFill>
                  <a:srgbClr val="FF66CC"/>
                </a:solidFill>
              </a:rPr>
              <a:t>"takagi"</a:t>
            </a:r>
            <a:r>
              <a:rPr lang="it-IT" altLang="zh-TW" sz="2400"/>
              <a:t>, </a:t>
            </a:r>
            <a:r>
              <a:rPr lang="it-IT" altLang="zh-TW" sz="2400">
                <a:solidFill>
                  <a:srgbClr val="FF0000"/>
                </a:solidFill>
              </a:rPr>
              <a:t>"megumin"</a:t>
            </a:r>
            <a:r>
              <a:rPr lang="it-IT" altLang="zh-TW" sz="2400"/>
              <a:t>]))</a:t>
            </a: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	</a:t>
            </a:r>
            <a:r>
              <a:rPr lang="zh-TW" altLang="en-US" sz="2400"/>
              <a:t>→ </a:t>
            </a:r>
            <a:r>
              <a:rPr lang="en-US" altLang="zh-TW" sz="2400"/>
              <a:t>[</a:t>
            </a:r>
            <a:r>
              <a:rPr lang="en-US" altLang="zh-TW" sz="2400">
                <a:solidFill>
                  <a:srgbClr val="0070C0"/>
                </a:solidFill>
              </a:rPr>
              <a:t>(0, </a:t>
            </a:r>
            <a:r>
              <a:rPr lang="it-IT" altLang="zh-TW" sz="2400">
                <a:solidFill>
                  <a:srgbClr val="0070C0"/>
                </a:solidFill>
              </a:rPr>
              <a:t>"chino"</a:t>
            </a:r>
            <a:r>
              <a:rPr lang="en-US" altLang="zh-TW" sz="2400">
                <a:solidFill>
                  <a:srgbClr val="0070C0"/>
                </a:solidFill>
              </a:rPr>
              <a:t>)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FF66CC"/>
                </a:solidFill>
              </a:rPr>
              <a:t>(1, </a:t>
            </a:r>
            <a:r>
              <a:rPr lang="it-IT" altLang="zh-TW" sz="2400">
                <a:solidFill>
                  <a:srgbClr val="FF66CC"/>
                </a:solidFill>
              </a:rPr>
              <a:t>"takagi"</a:t>
            </a:r>
            <a:r>
              <a:rPr lang="en-US" altLang="zh-TW" sz="2400">
                <a:solidFill>
                  <a:srgbClr val="FF66CC"/>
                </a:solidFill>
              </a:rPr>
              <a:t>)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FF0000"/>
                </a:solidFill>
              </a:rPr>
              <a:t>(2, </a:t>
            </a:r>
            <a:r>
              <a:rPr lang="it-IT" altLang="zh-TW" sz="2400">
                <a:solidFill>
                  <a:srgbClr val="FF0000"/>
                </a:solidFill>
              </a:rPr>
              <a:t>"megumin"</a:t>
            </a:r>
            <a:r>
              <a:rPr lang="en-US" altLang="zh-TW" sz="2400">
                <a:solidFill>
                  <a:srgbClr val="FF0000"/>
                </a:solidFill>
              </a:rPr>
              <a:t>)</a:t>
            </a:r>
            <a:r>
              <a:rPr lang="en-US" altLang="zh-TW" sz="2400"/>
              <a:t>]</a:t>
            </a:r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it-IT" altLang="zh-TW" sz="2400"/>
              <a:t>list(enumerate(["chino", "takagi", "megumin"], </a:t>
            </a:r>
            <a:r>
              <a:rPr lang="it-IT" altLang="zh-TW" sz="2400">
                <a:solidFill>
                  <a:srgbClr val="0070C0"/>
                </a:solidFill>
              </a:rPr>
              <a:t>start= 3</a:t>
            </a:r>
            <a:r>
              <a:rPr lang="it-IT" altLang="zh-TW" sz="2400"/>
              <a:t>))</a:t>
            </a: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	</a:t>
            </a:r>
            <a:r>
              <a:rPr lang="zh-TW" altLang="en-US" sz="2400"/>
              <a:t>→ </a:t>
            </a:r>
            <a:r>
              <a:rPr lang="en-US" altLang="zh-TW" sz="2400"/>
              <a:t>[(</a:t>
            </a:r>
            <a:r>
              <a:rPr lang="en-US" altLang="zh-TW" sz="2400">
                <a:solidFill>
                  <a:srgbClr val="0070C0"/>
                </a:solidFill>
              </a:rPr>
              <a:t>3</a:t>
            </a:r>
            <a:r>
              <a:rPr lang="en-US" altLang="zh-TW" sz="2400"/>
              <a:t>, </a:t>
            </a:r>
            <a:r>
              <a:rPr lang="it-IT" altLang="zh-TW" sz="2400"/>
              <a:t>"chino"</a:t>
            </a:r>
            <a:r>
              <a:rPr lang="en-US" altLang="zh-TW" sz="2400"/>
              <a:t>), (</a:t>
            </a:r>
            <a:r>
              <a:rPr lang="en-US" altLang="zh-TW" sz="2400">
                <a:solidFill>
                  <a:srgbClr val="0070C0"/>
                </a:solidFill>
              </a:rPr>
              <a:t>4</a:t>
            </a:r>
            <a:r>
              <a:rPr lang="en-US" altLang="zh-TW" sz="2400"/>
              <a:t>, </a:t>
            </a:r>
            <a:r>
              <a:rPr lang="it-IT" altLang="zh-TW" sz="2400"/>
              <a:t>"takagi"</a:t>
            </a:r>
            <a:r>
              <a:rPr lang="en-US" altLang="zh-TW" sz="2400"/>
              <a:t>), (</a:t>
            </a:r>
            <a:r>
              <a:rPr lang="en-US" altLang="zh-TW" sz="2400">
                <a:solidFill>
                  <a:srgbClr val="0070C0"/>
                </a:solidFill>
              </a:rPr>
              <a:t>5</a:t>
            </a:r>
            <a:r>
              <a:rPr lang="en-US" altLang="zh-TW" sz="2400"/>
              <a:t>, </a:t>
            </a:r>
            <a:r>
              <a:rPr lang="it-IT" altLang="zh-TW" sz="2400"/>
              <a:t>"megumin"</a:t>
            </a:r>
            <a:r>
              <a:rPr lang="en-US" altLang="zh-TW" sz="240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3177179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73237-D0E5-49CD-83B6-EBCE778B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打包 </a:t>
            </a:r>
            <a:r>
              <a:rPr lang="en-US" altLang="zh-TW"/>
              <a:t>zip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069AC-4534-43A9-8AC1-84C0024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zip(list, list, list, ……)</a:t>
            </a:r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list(zip([</a:t>
            </a:r>
            <a:r>
              <a:rPr lang="en-US" altLang="zh-TW" sz="2400">
                <a:solidFill>
                  <a:srgbClr val="FF0000"/>
                </a:solidFill>
              </a:rPr>
              <a:t>1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0070C0"/>
                </a:solidFill>
              </a:rPr>
              <a:t>2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altLang="zh-TW" sz="2400"/>
              <a:t>], [</a:t>
            </a:r>
            <a:r>
              <a:rPr lang="en-US" altLang="zh-TW" sz="2400">
                <a:solidFill>
                  <a:srgbClr val="FF0000"/>
                </a:solidFill>
              </a:rPr>
              <a:t>'a'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0070C0"/>
                </a:solidFill>
              </a:rPr>
              <a:t>'b'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'c'</a:t>
            </a:r>
            <a:r>
              <a:rPr lang="en-US" altLang="zh-TW" sz="2400"/>
              <a:t>], [</a:t>
            </a:r>
            <a:r>
              <a:rPr lang="en-US" altLang="zh-TW" sz="2400">
                <a:solidFill>
                  <a:srgbClr val="FF0000"/>
                </a:solidFill>
              </a:rPr>
              <a:t>0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0070C0"/>
                </a:solidFill>
              </a:rPr>
              <a:t>-1</a:t>
            </a:r>
            <a:r>
              <a:rPr lang="en-US" altLang="zh-TW" sz="2400"/>
              <a:t>]))</a:t>
            </a:r>
          </a:p>
          <a:p>
            <a:pPr marL="0" indent="0">
              <a:buNone/>
            </a:pPr>
            <a:r>
              <a:rPr lang="en-US" altLang="zh-TW" sz="2400"/>
              <a:t>	</a:t>
            </a:r>
            <a:r>
              <a:rPr lang="zh-TW" altLang="en-US" sz="2400"/>
              <a:t>→ </a:t>
            </a:r>
            <a:r>
              <a:rPr lang="en-US" altLang="zh-TW" sz="2400"/>
              <a:t>[</a:t>
            </a:r>
            <a:r>
              <a:rPr lang="en-US" altLang="zh-TW" sz="2400">
                <a:solidFill>
                  <a:srgbClr val="FF0000"/>
                </a:solidFill>
              </a:rPr>
              <a:t>(1, 'a', 0)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0070C0"/>
                </a:solidFill>
              </a:rPr>
              <a:t>(2, 'b', -1)</a:t>
            </a:r>
            <a:r>
              <a:rPr lang="en-US" altLang="zh-TW" sz="240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52840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FFE16-5EE4-408C-8C6B-BF5E0AFA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集合 </a:t>
            </a:r>
            <a:r>
              <a:rPr lang="en-US" altLang="zh-TW"/>
              <a:t>set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7EBCBF-37D3-40DA-BDCA-FC73B59D6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09934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st = </a:t>
            </a:r>
            <a:r>
              <a:rPr lang="en-US" altLang="zh-TW" sz="2800">
                <a:solidFill>
                  <a:srgbClr val="FF0000"/>
                </a:solidFill>
              </a:rPr>
              <a:t>{</a:t>
            </a:r>
            <a:r>
              <a:rPr lang="en-US" altLang="zh-TW" sz="2800"/>
              <a:t>1, </a:t>
            </a:r>
            <a:r>
              <a:rPr lang="en-US" altLang="zh-TW" sz="2800">
                <a:solidFill>
                  <a:srgbClr val="0070C0"/>
                </a:solidFill>
              </a:rPr>
              <a:t>3</a:t>
            </a:r>
            <a:r>
              <a:rPr lang="en-US" altLang="zh-TW" sz="2800"/>
              <a:t>, 6, -2, </a:t>
            </a:r>
            <a:r>
              <a:rPr lang="en-US" altLang="zh-TW" sz="2800">
                <a:solidFill>
                  <a:srgbClr val="0070C0"/>
                </a:solidFill>
              </a:rPr>
              <a:t>3</a:t>
            </a:r>
            <a:r>
              <a:rPr lang="en-US" altLang="zh-TW" sz="2800"/>
              <a:t>, 4</a:t>
            </a:r>
            <a:r>
              <a:rPr lang="en-US" altLang="zh-TW" sz="280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800"/>
              <a:t>st</a:t>
            </a:r>
            <a:r>
              <a:rPr lang="zh-TW" altLang="en-US" sz="2800"/>
              <a:t> → </a:t>
            </a:r>
            <a:r>
              <a:rPr lang="en-US" altLang="zh-TW" sz="2800">
                <a:solidFill>
                  <a:srgbClr val="FF0000"/>
                </a:solidFill>
              </a:rPr>
              <a:t>{</a:t>
            </a:r>
            <a:r>
              <a:rPr lang="en-US" altLang="zh-TW" sz="2800"/>
              <a:t>1, </a:t>
            </a:r>
            <a:r>
              <a:rPr lang="en-US" altLang="zh-TW" sz="2800">
                <a:solidFill>
                  <a:srgbClr val="0070C0"/>
                </a:solidFill>
              </a:rPr>
              <a:t>3</a:t>
            </a:r>
            <a:r>
              <a:rPr lang="en-US" altLang="zh-TW" sz="2800"/>
              <a:t>, 4, 6, -2</a:t>
            </a:r>
            <a:r>
              <a:rPr lang="en-US" altLang="zh-TW" sz="280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888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AC376-083B-4613-95F8-9E6DDB59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4C985C-3491-4100-B754-110F0A98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variable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iterable object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statements</a:t>
            </a:r>
            <a:endParaRPr lang="zh-TW" altLang="en-US" sz="28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964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FFE16-5EE4-408C-8C6B-BF5E0AFA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補充：集合 </a:t>
            </a:r>
            <a:r>
              <a:rPr lang="en-US" altLang="zh-TW"/>
              <a:t>set</a:t>
            </a:r>
            <a:r>
              <a:rPr lang="zh-TW" altLang="en-US"/>
              <a:t> 的排序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26553B3-8173-479D-B32C-7F7A6C0C6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072073"/>
              </p:ext>
            </p:extLst>
          </p:nvPr>
        </p:nvGraphicFramePr>
        <p:xfrm>
          <a:off x="1428317" y="2312988"/>
          <a:ext cx="280523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30">
                  <a:extLst>
                    <a:ext uri="{9D8B030D-6E8A-4147-A177-3AD203B41FA5}">
                      <a16:colId xmlns:a16="http://schemas.microsoft.com/office/drawing/2014/main" val="2942779306"/>
                    </a:ext>
                  </a:extLst>
                </a:gridCol>
                <a:gridCol w="2066306">
                  <a:extLst>
                    <a:ext uri="{9D8B030D-6E8A-4147-A177-3AD203B41FA5}">
                      <a16:colId xmlns:a16="http://schemas.microsoft.com/office/drawing/2014/main" val="823742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27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3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1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3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0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1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-1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-2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60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-3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0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-4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05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958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FFE16-5EE4-408C-8C6B-BF5E0AFA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補充：集合 </a:t>
            </a:r>
            <a:r>
              <a:rPr lang="en-US" altLang="zh-TW"/>
              <a:t>set</a:t>
            </a:r>
            <a:r>
              <a:rPr lang="zh-TW" altLang="en-US"/>
              <a:t> 的排序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26553B3-8173-479D-B32C-7F7A6C0C6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957027"/>
              </p:ext>
            </p:extLst>
          </p:nvPr>
        </p:nvGraphicFramePr>
        <p:xfrm>
          <a:off x="1428317" y="2312988"/>
          <a:ext cx="280523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30">
                  <a:extLst>
                    <a:ext uri="{9D8B030D-6E8A-4147-A177-3AD203B41FA5}">
                      <a16:colId xmlns:a16="http://schemas.microsoft.com/office/drawing/2014/main" val="2942779306"/>
                    </a:ext>
                  </a:extLst>
                </a:gridCol>
                <a:gridCol w="2066306">
                  <a:extLst>
                    <a:ext uri="{9D8B030D-6E8A-4147-A177-3AD203B41FA5}">
                      <a16:colId xmlns:a16="http://schemas.microsoft.com/office/drawing/2014/main" val="823742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011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27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010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3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1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001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3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0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000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1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-1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111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-2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60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-3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101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0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-4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100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05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534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FFE16-5EE4-408C-8C6B-BF5E0AFA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補充：集合 </a:t>
            </a:r>
            <a:r>
              <a:rPr lang="en-US" altLang="zh-TW"/>
              <a:t>set</a:t>
            </a:r>
            <a:r>
              <a:rPr lang="zh-TW" altLang="en-US"/>
              <a:t> 的排序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26553B3-8173-479D-B32C-7F7A6C0C6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452007"/>
              </p:ext>
            </p:extLst>
          </p:nvPr>
        </p:nvGraphicFramePr>
        <p:xfrm>
          <a:off x="1428317" y="2312988"/>
          <a:ext cx="280523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30">
                  <a:extLst>
                    <a:ext uri="{9D8B030D-6E8A-4147-A177-3AD203B41FA5}">
                      <a16:colId xmlns:a16="http://schemas.microsoft.com/office/drawing/2014/main" val="2942779306"/>
                    </a:ext>
                  </a:extLst>
                </a:gridCol>
                <a:gridCol w="2066306">
                  <a:extLst>
                    <a:ext uri="{9D8B030D-6E8A-4147-A177-3AD203B41FA5}">
                      <a16:colId xmlns:a16="http://schemas.microsoft.com/office/drawing/2014/main" val="823742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-1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111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27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-2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110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3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-3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101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3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-4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100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1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011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010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60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1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001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0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/>
                        <a:t>0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000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05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846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FFE16-5EE4-408C-8C6B-BF5E0AFA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集合 </a:t>
            </a:r>
            <a:r>
              <a:rPr lang="en-US" altLang="zh-TW"/>
              <a:t>set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7EBCBF-37D3-40DA-BDCA-FC73B59D6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09934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st = </a:t>
            </a:r>
            <a:r>
              <a:rPr lang="en-US" altLang="zh-TW" sz="2800">
                <a:solidFill>
                  <a:srgbClr val="FF0000"/>
                </a:solidFill>
              </a:rPr>
              <a:t>{</a:t>
            </a:r>
            <a:r>
              <a:rPr lang="en-US" altLang="zh-TW" sz="2800"/>
              <a:t>1, 3, 6, -2</a:t>
            </a:r>
            <a:r>
              <a:rPr lang="en-US" altLang="zh-TW" sz="280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800"/>
              <a:t>st[0]</a:t>
            </a:r>
            <a:r>
              <a:rPr lang="zh-TW" altLang="en-US" sz="2800"/>
              <a:t> → </a:t>
            </a:r>
            <a:r>
              <a:rPr lang="en-US" altLang="zh-TW" sz="2800"/>
              <a:t>Error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set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 無順序性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(subscriptable)</a:t>
            </a:r>
            <a:endParaRPr lang="zh-TW" altLang="en-US" sz="28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092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FFE16-5EE4-408C-8C6B-BF5E0AFA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集合 </a:t>
            </a:r>
            <a:r>
              <a:rPr lang="en-US" altLang="zh-TW"/>
              <a:t>set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7EBCBF-37D3-40DA-BDCA-FC73B59D6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09934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st = </a:t>
            </a:r>
            <a:r>
              <a:rPr lang="en-US" altLang="zh-TW" sz="2800">
                <a:solidFill>
                  <a:srgbClr val="FF0000"/>
                </a:solidFill>
              </a:rPr>
              <a:t>{</a:t>
            </a:r>
            <a:r>
              <a:rPr lang="en-US" altLang="zh-TW" sz="2800"/>
              <a:t>1, 3, 6, -2</a:t>
            </a:r>
            <a:r>
              <a:rPr lang="en-US" altLang="zh-TW" sz="280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elm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st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print(</a:t>
            </a:r>
            <a:r>
              <a:rPr lang="en-US" altLang="zh-TW" sz="2800">
                <a:solidFill>
                  <a:srgbClr val="FF0000"/>
                </a:solidFill>
              </a:rPr>
              <a:t>elm</a:t>
            </a:r>
            <a:r>
              <a:rPr lang="en-US" altLang="zh-TW" sz="2800"/>
              <a:t>)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2814300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DA03A-D6E1-4DE4-9D56-615E9A17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新增元素 </a:t>
            </a:r>
            <a:r>
              <a:rPr lang="en-US" altLang="zh-TW"/>
              <a:t>add/update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6E739A-99DD-4ED5-B918-FAF471D3B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st.add(any)</a:t>
            </a:r>
            <a:r>
              <a:rPr lang="zh-TW" altLang="en-US" sz="2800"/>
              <a:t> → 新增 </a:t>
            </a:r>
            <a:r>
              <a:rPr lang="en-US" altLang="zh-TW" sz="2800"/>
              <a:t>any </a:t>
            </a:r>
            <a:r>
              <a:rPr lang="zh-TW" altLang="en-US" sz="2800"/>
              <a:t>到集合 </a:t>
            </a:r>
            <a:r>
              <a:rPr lang="en-US" altLang="zh-TW" sz="2800"/>
              <a:t>st </a:t>
            </a:r>
            <a:r>
              <a:rPr lang="zh-TW" altLang="en-US" sz="2800"/>
              <a:t>中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st.update(container)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將容器中的元素一一放入集合 </a:t>
            </a:r>
            <a:r>
              <a:rPr lang="en-US" altLang="zh-TW" sz="2800"/>
              <a:t>st </a:t>
            </a:r>
            <a:r>
              <a:rPr lang="zh-TW" altLang="en-US" sz="2800"/>
              <a:t>中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986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DA03A-D6E1-4DE4-9D56-615E9A17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移除元素 </a:t>
            </a:r>
            <a:r>
              <a:rPr lang="en-US" altLang="zh-TW"/>
              <a:t>remove/discard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6E739A-99DD-4ED5-B918-FAF471D3B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st.remove(element) </a:t>
            </a:r>
            <a:r>
              <a:rPr lang="zh-TW" altLang="en-US" sz="2800"/>
              <a:t>→ 從集合 </a:t>
            </a:r>
            <a:r>
              <a:rPr lang="en-US" altLang="zh-TW" sz="2800"/>
              <a:t>st </a:t>
            </a:r>
            <a:r>
              <a:rPr lang="zh-TW" altLang="en-US" sz="2800"/>
              <a:t>中移除元素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（必須是集合中有的元素）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st.discard(any) </a:t>
            </a:r>
            <a:r>
              <a:rPr lang="zh-TW" altLang="en-US" sz="2800"/>
              <a:t>→ 從集合 </a:t>
            </a:r>
            <a:r>
              <a:rPr lang="en-US" altLang="zh-TW" sz="2800"/>
              <a:t>st </a:t>
            </a:r>
            <a:r>
              <a:rPr lang="zh-TW" altLang="en-US" sz="2800"/>
              <a:t>中移除元素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（若無該元素，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do nothing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263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FFE16-5EE4-408C-8C6B-BF5E0AFA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集合運算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1CAC5E1-D370-4E39-B6CF-4F6A058AB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384068"/>
              </p:ext>
            </p:extLst>
          </p:nvPr>
        </p:nvGraphicFramePr>
        <p:xfrm>
          <a:off x="1262063" y="1828800"/>
          <a:ext cx="7935377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708">
                  <a:extLst>
                    <a:ext uri="{9D8B030D-6E8A-4147-A177-3AD203B41FA5}">
                      <a16:colId xmlns:a16="http://schemas.microsoft.com/office/drawing/2014/main" val="2989612327"/>
                    </a:ext>
                  </a:extLst>
                </a:gridCol>
                <a:gridCol w="1638795">
                  <a:extLst>
                    <a:ext uri="{9D8B030D-6E8A-4147-A177-3AD203B41FA5}">
                      <a16:colId xmlns:a16="http://schemas.microsoft.com/office/drawing/2014/main" val="1329272"/>
                    </a:ext>
                  </a:extLst>
                </a:gridCol>
                <a:gridCol w="4488874">
                  <a:extLst>
                    <a:ext uri="{9D8B030D-6E8A-4147-A177-3AD203B41FA5}">
                      <a16:colId xmlns:a16="http://schemas.microsoft.com/office/drawing/2014/main" val="1194926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運算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運算子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函數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3338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交集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&amp;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intersection()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34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聯集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|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union()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96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差集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-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difference()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83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對稱差集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^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symmetric_difference()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48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等於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==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9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不等於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!=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14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屬於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95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不屬於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not in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597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473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93942-AC57-46E2-986F-A8D6DBF6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字典 </a:t>
            </a:r>
            <a:r>
              <a:rPr lang="en-US" altLang="zh-TW"/>
              <a:t>dict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93D3B4-DDD3-4FB0-9646-F96F475A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 = {</a:t>
            </a:r>
            <a:r>
              <a:rPr lang="en-US" altLang="zh-TW" sz="2800">
                <a:solidFill>
                  <a:srgbClr val="FF0000"/>
                </a:solidFill>
              </a:rPr>
              <a:t>1: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rgbClr val="0070C0"/>
                </a:solidFill>
              </a:rPr>
              <a:t>True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FF0000"/>
                </a:solidFill>
              </a:rPr>
              <a:t>"a": </a:t>
            </a:r>
            <a:r>
              <a:rPr lang="en-US" altLang="zh-TW" sz="2800">
                <a:solidFill>
                  <a:srgbClr val="0070C0"/>
                </a:solidFill>
              </a:rPr>
              <a:t>[0, 2]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FF0000"/>
                </a:solidFill>
              </a:rPr>
              <a:t>2: </a:t>
            </a:r>
            <a:r>
              <a:rPr lang="en-US" altLang="zh-TW" sz="2800">
                <a:solidFill>
                  <a:srgbClr val="0070C0"/>
                </a:solidFill>
              </a:rPr>
              <a:t>{0: 0}</a:t>
            </a:r>
            <a:r>
              <a:rPr lang="en-US" altLang="zh-TW" sz="2800"/>
              <a:t>}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zh-TW" altLang="en-US" sz="2800">
                <a:solidFill>
                  <a:srgbClr val="FF0000"/>
                </a:solidFill>
              </a:rPr>
              <a:t>鍵 </a:t>
            </a:r>
            <a:r>
              <a:rPr lang="en-US" altLang="zh-TW" sz="2800">
                <a:solidFill>
                  <a:srgbClr val="FF0000"/>
                </a:solidFill>
              </a:rPr>
              <a:t>key</a:t>
            </a:r>
            <a:r>
              <a:rPr lang="zh-TW" altLang="en-US" sz="2800"/>
              <a:t>：唯一、無序</a:t>
            </a:r>
            <a:endParaRPr lang="en-US" altLang="zh-TW" sz="2800"/>
          </a:p>
          <a:p>
            <a:pPr marL="0" indent="0">
              <a:buNone/>
            </a:pPr>
            <a:r>
              <a:rPr lang="zh-TW" altLang="en-US" sz="2800">
                <a:solidFill>
                  <a:srgbClr val="0070C0"/>
                </a:solidFill>
              </a:rPr>
              <a:t>值 </a:t>
            </a:r>
            <a:r>
              <a:rPr lang="en-US" altLang="zh-TW" sz="2800">
                <a:solidFill>
                  <a:srgbClr val="0070C0"/>
                </a:solidFill>
              </a:rPr>
              <a:t>value</a:t>
            </a:r>
            <a:r>
              <a:rPr lang="zh-TW" altLang="en-US" sz="2800"/>
              <a:t>：可變更、可重複</a:t>
            </a:r>
            <a:endParaRPr lang="en-US" altLang="zh-TW" sz="2800"/>
          </a:p>
          <a:p>
            <a:pPr marL="0" indent="0">
              <a:buNone/>
            </a:pPr>
            <a:r>
              <a:rPr lang="zh-TW" altLang="en-US" sz="2800"/>
              <a:t>每個 </a:t>
            </a:r>
            <a:r>
              <a:rPr lang="en-US" altLang="zh-TW" sz="2800"/>
              <a:t>key </a:t>
            </a:r>
            <a:r>
              <a:rPr lang="zh-TW" altLang="en-US" sz="2800"/>
              <a:t>一定要對應到一個 </a:t>
            </a:r>
            <a:r>
              <a:rPr lang="en-US" altLang="zh-TW" sz="280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417277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93942-AC57-46E2-986F-A8D6DBF6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取值 </a:t>
            </a:r>
            <a:r>
              <a:rPr lang="en-US" altLang="zh-TW"/>
              <a:t>- </a:t>
            </a:r>
            <a:r>
              <a:rPr lang="zh-TW" altLang="en-US"/>
              <a:t>直接取值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93D3B4-DDD3-4FB0-9646-F96F475A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 = {</a:t>
            </a:r>
            <a:r>
              <a:rPr lang="en-US" altLang="zh-TW" sz="2800">
                <a:solidFill>
                  <a:srgbClr val="FF0000"/>
                </a:solidFill>
              </a:rPr>
              <a:t>1</a:t>
            </a:r>
            <a:r>
              <a:rPr lang="en-US" altLang="zh-TW" sz="2800"/>
              <a:t>: </a:t>
            </a:r>
            <a:r>
              <a:rPr lang="en-US" altLang="zh-TW" sz="2800">
                <a:solidFill>
                  <a:srgbClr val="0070C0"/>
                </a:solidFill>
              </a:rPr>
              <a:t>True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FF0000"/>
                </a:solidFill>
              </a:rPr>
              <a:t>"a"</a:t>
            </a:r>
            <a:r>
              <a:rPr lang="en-US" altLang="zh-TW" sz="2800"/>
              <a:t>:</a:t>
            </a:r>
            <a:r>
              <a:rPr lang="en-US" altLang="zh-TW" sz="2800">
                <a:solidFill>
                  <a:srgbClr val="FF0000"/>
                </a:solidFill>
              </a:rPr>
              <a:t> </a:t>
            </a:r>
            <a:r>
              <a:rPr lang="en-US" altLang="zh-TW" sz="2800">
                <a:solidFill>
                  <a:srgbClr val="0070C0"/>
                </a:solidFill>
              </a:rPr>
              <a:t>[0, 2]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FF0000"/>
                </a:solidFill>
              </a:rPr>
              <a:t>2</a:t>
            </a:r>
            <a:r>
              <a:rPr lang="en-US" altLang="zh-TW" sz="2800"/>
              <a:t>:</a:t>
            </a:r>
            <a:r>
              <a:rPr lang="en-US" altLang="zh-TW" sz="2800">
                <a:solidFill>
                  <a:srgbClr val="FF0000"/>
                </a:solidFill>
              </a:rPr>
              <a:t> </a:t>
            </a:r>
            <a:r>
              <a:rPr lang="en-US" altLang="zh-TW" sz="2800">
                <a:solidFill>
                  <a:srgbClr val="0070C0"/>
                </a:solidFill>
              </a:rPr>
              <a:t>{0: 0}</a:t>
            </a:r>
            <a:r>
              <a:rPr lang="en-US" altLang="zh-TW" sz="2800"/>
              <a:t>}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dic[</a:t>
            </a:r>
            <a:r>
              <a:rPr lang="en-US" altLang="zh-TW" sz="2800">
                <a:solidFill>
                  <a:srgbClr val="FF0000"/>
                </a:solidFill>
              </a:rPr>
              <a:t>1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0070C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altLang="zh-TW" sz="2800"/>
              <a:t>dic[</a:t>
            </a:r>
            <a:r>
              <a:rPr lang="en-US" altLang="zh-TW" sz="2800">
                <a:solidFill>
                  <a:srgbClr val="FF0000"/>
                </a:solidFill>
              </a:rPr>
              <a:t>"a"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0070C0"/>
                </a:solidFill>
              </a:rPr>
              <a:t>[0, 2]</a:t>
            </a:r>
          </a:p>
        </p:txBody>
      </p:sp>
    </p:spTree>
    <p:extLst>
      <p:ext uri="{BB962C8B-B14F-4D97-AF65-F5344CB8AC3E}">
        <p14:creationId xmlns:p14="http://schemas.microsoft.com/office/powerpoint/2010/main" val="352442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AC376-083B-4613-95F8-9E6DDB59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4C985C-3491-4100-B754-110F0A98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variable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list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statements</a:t>
            </a:r>
            <a:endParaRPr lang="zh-TW" altLang="en-US" sz="28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160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93942-AC57-46E2-986F-A8D6DBF6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取值 </a:t>
            </a:r>
            <a:r>
              <a:rPr lang="en-US" altLang="zh-TW"/>
              <a:t>- get()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93D3B4-DDD3-4FB0-9646-F96F475A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 = {</a:t>
            </a:r>
            <a:r>
              <a:rPr lang="en-US" altLang="zh-TW" sz="2800">
                <a:solidFill>
                  <a:srgbClr val="FF0000"/>
                </a:solidFill>
              </a:rPr>
              <a:t>1</a:t>
            </a:r>
            <a:r>
              <a:rPr lang="en-US" altLang="zh-TW" sz="2800"/>
              <a:t>: </a:t>
            </a:r>
            <a:r>
              <a:rPr lang="en-US" altLang="zh-TW" sz="2800">
                <a:solidFill>
                  <a:srgbClr val="0070C0"/>
                </a:solidFill>
              </a:rPr>
              <a:t>True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FF0000"/>
                </a:solidFill>
              </a:rPr>
              <a:t>"a"</a:t>
            </a:r>
            <a:r>
              <a:rPr lang="en-US" altLang="zh-TW" sz="2800"/>
              <a:t>:</a:t>
            </a:r>
            <a:r>
              <a:rPr lang="en-US" altLang="zh-TW" sz="2800">
                <a:solidFill>
                  <a:srgbClr val="FF0000"/>
                </a:solidFill>
              </a:rPr>
              <a:t> </a:t>
            </a:r>
            <a:r>
              <a:rPr lang="en-US" altLang="zh-TW" sz="2800">
                <a:solidFill>
                  <a:srgbClr val="0070C0"/>
                </a:solidFill>
              </a:rPr>
              <a:t>[0, 2]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FF0000"/>
                </a:solidFill>
              </a:rPr>
              <a:t>2</a:t>
            </a:r>
            <a:r>
              <a:rPr lang="en-US" altLang="zh-TW" sz="2800"/>
              <a:t>:</a:t>
            </a:r>
            <a:r>
              <a:rPr lang="en-US" altLang="zh-TW" sz="2800">
                <a:solidFill>
                  <a:srgbClr val="FF0000"/>
                </a:solidFill>
              </a:rPr>
              <a:t> </a:t>
            </a:r>
            <a:r>
              <a:rPr lang="en-US" altLang="zh-TW" sz="2800">
                <a:solidFill>
                  <a:srgbClr val="0070C0"/>
                </a:solidFill>
              </a:rPr>
              <a:t>{0: 0}</a:t>
            </a:r>
            <a:r>
              <a:rPr lang="en-US" altLang="zh-TW" sz="2800"/>
              <a:t>}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dic.get(</a:t>
            </a:r>
            <a:r>
              <a:rPr lang="en-US" altLang="zh-TW" sz="2800">
                <a:solidFill>
                  <a:srgbClr val="FF0000"/>
                </a:solidFill>
              </a:rPr>
              <a:t>1</a:t>
            </a:r>
            <a:r>
              <a:rPr lang="en-US" altLang="zh-TW" sz="2800"/>
              <a:t>) </a:t>
            </a:r>
            <a:r>
              <a:rPr lang="zh-TW" altLang="en-US" sz="2800"/>
              <a:t>→ </a:t>
            </a:r>
            <a:r>
              <a:rPr lang="en-US" altLang="zh-TW" sz="2800"/>
              <a:t>True</a:t>
            </a:r>
          </a:p>
          <a:p>
            <a:pPr marL="0" indent="0">
              <a:buNone/>
            </a:pPr>
            <a:r>
              <a:rPr lang="en-US" altLang="zh-TW" sz="2800"/>
              <a:t>dic.get(</a:t>
            </a:r>
            <a:r>
              <a:rPr lang="en-US" altLang="zh-TW" sz="2800">
                <a:solidFill>
                  <a:srgbClr val="FF0000"/>
                </a:solidFill>
              </a:rPr>
              <a:t>10</a:t>
            </a:r>
            <a:r>
              <a:rPr lang="en-US" altLang="zh-TW" sz="2800"/>
              <a:t>)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0070C0"/>
                </a:solidFill>
              </a:rPr>
              <a:t>None</a:t>
            </a:r>
          </a:p>
          <a:p>
            <a:pPr marL="0" indent="0">
              <a:buNone/>
            </a:pPr>
            <a:r>
              <a:rPr lang="en-US" altLang="zh-TW" sz="2800"/>
              <a:t>dic.get(</a:t>
            </a:r>
            <a:r>
              <a:rPr lang="en-US" altLang="zh-TW" sz="2800">
                <a:solidFill>
                  <a:srgbClr val="FF0000"/>
                </a:solidFill>
              </a:rPr>
              <a:t>1</a:t>
            </a:r>
            <a:r>
              <a:rPr lang="en-US" altLang="zh-TW" sz="2800"/>
              <a:t>, -1) </a:t>
            </a:r>
            <a:r>
              <a:rPr lang="zh-TW" altLang="en-US" sz="2800"/>
              <a:t>→ </a:t>
            </a:r>
            <a:r>
              <a:rPr lang="en-US" altLang="zh-TW" sz="2800"/>
              <a:t>True</a:t>
            </a:r>
          </a:p>
          <a:p>
            <a:pPr marL="0" indent="0">
              <a:buNone/>
            </a:pPr>
            <a:r>
              <a:rPr lang="en-US" altLang="zh-TW" sz="2800"/>
              <a:t>dic.get(</a:t>
            </a:r>
            <a:r>
              <a:rPr lang="en-US" altLang="zh-TW" sz="2800">
                <a:solidFill>
                  <a:srgbClr val="FF0000"/>
                </a:solidFill>
              </a:rPr>
              <a:t>10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0070C0"/>
                </a:solidFill>
              </a:rPr>
              <a:t>-1</a:t>
            </a:r>
            <a:r>
              <a:rPr lang="en-US" altLang="zh-TW" sz="2800"/>
              <a:t>)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0070C0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811120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93942-AC57-46E2-986F-A8D6DBF6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新增鍵值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93D3B4-DDD3-4FB0-9646-F96F475A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 = {}</a:t>
            </a:r>
          </a:p>
          <a:p>
            <a:pPr marL="0" indent="0">
              <a:buNone/>
            </a:pPr>
            <a:endParaRPr lang="en-US" altLang="zh-TW" sz="28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2800"/>
              <a:t>dic[</a:t>
            </a:r>
            <a:r>
              <a:rPr lang="en-US" altLang="zh-TW" sz="2800">
                <a:solidFill>
                  <a:srgbClr val="FF0000"/>
                </a:solidFill>
              </a:rPr>
              <a:t>0</a:t>
            </a:r>
            <a:r>
              <a:rPr lang="en-US" altLang="zh-TW" sz="2800"/>
              <a:t>] = </a:t>
            </a:r>
            <a:r>
              <a:rPr lang="en-US" altLang="zh-TW" sz="2800">
                <a:solidFill>
                  <a:srgbClr val="0070C0"/>
                </a:solidFill>
              </a:rPr>
              <a:t>100</a:t>
            </a:r>
          </a:p>
          <a:p>
            <a:pPr marL="0" indent="0">
              <a:buNone/>
            </a:pPr>
            <a:r>
              <a:rPr lang="en-US" altLang="zh-TW" sz="2800"/>
              <a:t>dic[</a:t>
            </a:r>
            <a:r>
              <a:rPr lang="en-US" altLang="zh-TW" sz="2800">
                <a:solidFill>
                  <a:srgbClr val="FF0000"/>
                </a:solidFill>
              </a:rPr>
              <a:t>3</a:t>
            </a:r>
            <a:r>
              <a:rPr lang="en-US" altLang="zh-TW" sz="2800"/>
              <a:t>] = </a:t>
            </a:r>
            <a:r>
              <a:rPr lang="en-US" altLang="zh-TW" sz="2800">
                <a:solidFill>
                  <a:srgbClr val="0070C0"/>
                </a:solidFill>
              </a:rPr>
              <a:t>0</a:t>
            </a:r>
          </a:p>
          <a:p>
            <a:pPr marL="0" indent="0">
              <a:buNone/>
            </a:pPr>
            <a:endParaRPr lang="en-US" altLang="zh-TW" sz="28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2800"/>
              <a:t>dic </a:t>
            </a:r>
            <a:r>
              <a:rPr lang="zh-TW" altLang="en-US" sz="2800"/>
              <a:t>→ </a:t>
            </a:r>
            <a:r>
              <a:rPr lang="en-US" altLang="zh-TW" sz="2800"/>
              <a:t>{</a:t>
            </a:r>
            <a:r>
              <a:rPr lang="en-US" altLang="zh-TW" sz="2800">
                <a:solidFill>
                  <a:srgbClr val="FF0000"/>
                </a:solidFill>
              </a:rPr>
              <a:t>0</a:t>
            </a:r>
            <a:r>
              <a:rPr lang="en-US" altLang="zh-TW" sz="2800"/>
              <a:t>: </a:t>
            </a:r>
            <a:r>
              <a:rPr lang="en-US" altLang="zh-TW" sz="2800">
                <a:solidFill>
                  <a:srgbClr val="0070C0"/>
                </a:solidFill>
              </a:rPr>
              <a:t>100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FF0000"/>
                </a:solidFill>
              </a:rPr>
              <a:t>3</a:t>
            </a:r>
            <a:r>
              <a:rPr lang="en-US" altLang="zh-TW" sz="2800"/>
              <a:t>: </a:t>
            </a:r>
            <a:r>
              <a:rPr lang="en-US" altLang="zh-TW" sz="2800">
                <a:solidFill>
                  <a:srgbClr val="0070C0"/>
                </a:solidFill>
              </a:rPr>
              <a:t>0</a:t>
            </a:r>
            <a:r>
              <a:rPr lang="en-US" altLang="zh-TW" sz="2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891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9BD62-E3EF-47DD-8141-B291FD77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合併 </a:t>
            </a:r>
            <a:r>
              <a:rPr lang="en-US" altLang="zh-TW"/>
              <a:t>update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4A637E-6BBA-453E-9C58-0D4C3086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0696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dic1.update(dic2) </a:t>
            </a:r>
            <a:r>
              <a:rPr lang="zh-TW" altLang="en-US" sz="2800"/>
              <a:t>→ 將 </a:t>
            </a:r>
            <a:r>
              <a:rPr lang="en-US" altLang="zh-TW" sz="2800"/>
              <a:t>dic2 </a:t>
            </a:r>
            <a:r>
              <a:rPr lang="zh-TW" altLang="en-US" sz="2800"/>
              <a:t>的元素合併到 </a:t>
            </a:r>
            <a:r>
              <a:rPr lang="en-US" altLang="zh-TW" sz="2800"/>
              <a:t>dic1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 = {</a:t>
            </a:r>
            <a:r>
              <a:rPr lang="en-US" altLang="zh-TW" sz="2800">
                <a:solidFill>
                  <a:srgbClr val="FF0000"/>
                </a:solidFill>
              </a:rPr>
              <a:t>0: 0</a:t>
            </a:r>
            <a:r>
              <a:rPr lang="en-US" altLang="zh-TW" sz="2800"/>
              <a:t>}</a:t>
            </a:r>
          </a:p>
          <a:p>
            <a:pPr marL="0" indent="0">
              <a:buNone/>
            </a:pPr>
            <a:r>
              <a:rPr lang="en-US" altLang="zh-TW" sz="2800"/>
              <a:t>dic.update({</a:t>
            </a:r>
            <a:r>
              <a:rPr lang="en-US" altLang="zh-TW" sz="2800">
                <a:solidFill>
                  <a:srgbClr val="0070C0"/>
                </a:solidFill>
              </a:rPr>
              <a:t>1: 1, 2: 2</a:t>
            </a:r>
            <a:r>
              <a:rPr lang="en-US" altLang="zh-TW" sz="2800"/>
              <a:t>})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 </a:t>
            </a:r>
            <a:r>
              <a:rPr lang="zh-TW" altLang="en-US" sz="2800"/>
              <a:t>→ </a:t>
            </a:r>
            <a:r>
              <a:rPr lang="en-US" altLang="zh-TW" sz="2800"/>
              <a:t>{</a:t>
            </a:r>
            <a:r>
              <a:rPr lang="en-US" altLang="zh-TW" sz="2800">
                <a:solidFill>
                  <a:srgbClr val="FF0000"/>
                </a:solidFill>
              </a:rPr>
              <a:t>0: 0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0070C0"/>
                </a:solidFill>
              </a:rPr>
              <a:t>1: 1, 2: 2</a:t>
            </a:r>
            <a:r>
              <a:rPr lang="en-US" altLang="zh-TW" sz="2800"/>
              <a:t>}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39883735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93942-AC57-46E2-986F-A8D6DBF6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移除鍵值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93D3B4-DDD3-4FB0-9646-F96F475A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 = {</a:t>
            </a:r>
            <a:r>
              <a:rPr lang="en-US" altLang="zh-TW" sz="2800">
                <a:solidFill>
                  <a:srgbClr val="FF0000"/>
                </a:solidFill>
              </a:rPr>
              <a:t>1</a:t>
            </a:r>
            <a:r>
              <a:rPr lang="en-US" altLang="zh-TW" sz="2800"/>
              <a:t>: </a:t>
            </a:r>
            <a:r>
              <a:rPr lang="en-US" altLang="zh-TW" sz="2800">
                <a:solidFill>
                  <a:srgbClr val="0070C0"/>
                </a:solidFill>
              </a:rPr>
              <a:t>0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FF0000"/>
                </a:solidFill>
              </a:rPr>
              <a:t>2</a:t>
            </a:r>
            <a:r>
              <a:rPr lang="en-US" altLang="zh-TW" sz="2800"/>
              <a:t>: </a:t>
            </a:r>
            <a:r>
              <a:rPr lang="en-US" altLang="zh-TW" sz="2800">
                <a:solidFill>
                  <a:srgbClr val="0070C0"/>
                </a:solidFill>
              </a:rPr>
              <a:t>-5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FF0000"/>
                </a:solidFill>
              </a:rPr>
              <a:t>3</a:t>
            </a:r>
            <a:r>
              <a:rPr lang="en-US" altLang="zh-TW" sz="2800"/>
              <a:t>: </a:t>
            </a:r>
            <a:r>
              <a:rPr lang="en-US" altLang="zh-TW" sz="2800">
                <a:solidFill>
                  <a:srgbClr val="0070C0"/>
                </a:solidFill>
              </a:rPr>
              <a:t>2</a:t>
            </a:r>
            <a:r>
              <a:rPr lang="en-US" altLang="zh-TW" sz="2800"/>
              <a:t>}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dic.pop(</a:t>
            </a:r>
            <a:r>
              <a:rPr lang="en-US" altLang="zh-TW" sz="2800">
                <a:solidFill>
                  <a:srgbClr val="FF0000"/>
                </a:solidFill>
              </a:rPr>
              <a:t>2</a:t>
            </a:r>
            <a:r>
              <a:rPr lang="en-US" altLang="zh-TW" sz="2800"/>
              <a:t>)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0070C0"/>
                </a:solidFill>
              </a:rPr>
              <a:t>-5</a:t>
            </a:r>
          </a:p>
          <a:p>
            <a:pPr marL="0" indent="0">
              <a:buNone/>
            </a:pPr>
            <a:r>
              <a:rPr lang="en-US" altLang="zh-TW" sz="2800"/>
              <a:t>dic </a:t>
            </a:r>
            <a:r>
              <a:rPr lang="zh-TW" altLang="en-US" sz="2800"/>
              <a:t>→ </a:t>
            </a:r>
            <a:r>
              <a:rPr lang="en-US" altLang="zh-TW" sz="2800"/>
              <a:t>{</a:t>
            </a:r>
            <a:r>
              <a:rPr lang="en-US" altLang="zh-TW" sz="2800">
                <a:solidFill>
                  <a:srgbClr val="FF0000"/>
                </a:solidFill>
              </a:rPr>
              <a:t>1</a:t>
            </a:r>
            <a:r>
              <a:rPr lang="en-US" altLang="zh-TW" sz="2800"/>
              <a:t>: </a:t>
            </a:r>
            <a:r>
              <a:rPr lang="en-US" altLang="zh-TW" sz="2800">
                <a:solidFill>
                  <a:srgbClr val="0070C0"/>
                </a:solidFill>
              </a:rPr>
              <a:t>0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FF0000"/>
                </a:solidFill>
              </a:rPr>
              <a:t>3</a:t>
            </a:r>
            <a:r>
              <a:rPr lang="en-US" altLang="zh-TW" sz="2800"/>
              <a:t>: </a:t>
            </a:r>
            <a:r>
              <a:rPr lang="en-US" altLang="zh-TW" sz="2800">
                <a:solidFill>
                  <a:srgbClr val="0070C0"/>
                </a:solidFill>
              </a:rPr>
              <a:t>2</a:t>
            </a:r>
            <a:r>
              <a:rPr lang="en-US" altLang="zh-TW" sz="2800"/>
              <a:t>}</a:t>
            </a:r>
          </a:p>
          <a:p>
            <a:pPr marL="0" indent="0">
              <a:buNone/>
            </a:pPr>
            <a:r>
              <a:rPr lang="en-US" altLang="zh-TW" sz="2800"/>
              <a:t>dic.pop(</a:t>
            </a:r>
            <a:r>
              <a:rPr lang="en-US" altLang="zh-TW" sz="2800">
                <a:solidFill>
                  <a:srgbClr val="FF0000"/>
                </a:solidFill>
              </a:rPr>
              <a:t>10</a:t>
            </a:r>
            <a:r>
              <a:rPr lang="en-US" altLang="zh-TW" sz="2800"/>
              <a:t>) </a:t>
            </a:r>
            <a:r>
              <a:rPr lang="zh-TW" altLang="en-US" sz="2800"/>
              <a:t>→ </a:t>
            </a:r>
            <a:r>
              <a:rPr lang="en-US" altLang="zh-TW" sz="2800"/>
              <a:t>Error</a:t>
            </a:r>
          </a:p>
          <a:p>
            <a:pPr marL="0" indent="0">
              <a:buNone/>
            </a:pPr>
            <a:r>
              <a:rPr lang="en-US" altLang="zh-TW" sz="2800"/>
              <a:t>dic.pop(</a:t>
            </a:r>
            <a:r>
              <a:rPr lang="en-US" altLang="zh-TW" sz="2800">
                <a:solidFill>
                  <a:srgbClr val="FF0000"/>
                </a:solidFill>
              </a:rPr>
              <a:t>10</a:t>
            </a:r>
            <a:r>
              <a:rPr lang="en-US" altLang="zh-TW" sz="2800"/>
              <a:t>, None) </a:t>
            </a:r>
            <a:r>
              <a:rPr lang="zh-TW" altLang="en-US" sz="2800"/>
              <a:t>→ </a:t>
            </a:r>
            <a:r>
              <a:rPr lang="en-US" altLang="zh-TW" sz="280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3083551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53B079-E708-4235-B7AC-60CB4BCF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迭代 </a:t>
            </a:r>
            <a:r>
              <a:rPr lang="en-US" altLang="zh-TW"/>
              <a:t>dict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5DE6A9-4D03-468C-BD44-7281BDAC7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dic.keys()</a:t>
            </a:r>
            <a:r>
              <a:rPr lang="zh-TW" altLang="en-US" sz="2800"/>
              <a:t> → 取得所有的鍵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dic.values() </a:t>
            </a:r>
            <a:r>
              <a:rPr lang="zh-TW" altLang="en-US" sz="2800"/>
              <a:t>→ 取得所有的值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dic.items()</a:t>
            </a:r>
            <a:r>
              <a:rPr lang="zh-TW" altLang="en-US" sz="2800"/>
              <a:t> → 取得所有的鍵與值（包成 </a:t>
            </a:r>
            <a:r>
              <a:rPr lang="en-US" altLang="zh-TW" sz="2800"/>
              <a:t>tuple</a:t>
            </a:r>
            <a:r>
              <a:rPr lang="zh-TW" altLang="en-US" sz="2800"/>
              <a:t>）</a:t>
            </a:r>
            <a:endParaRPr lang="en-US" altLang="zh-TW" sz="2800"/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elm in </a:t>
            </a:r>
            <a:r>
              <a:rPr lang="en-US" altLang="zh-TW" sz="2800">
                <a:solidFill>
                  <a:srgbClr val="FF0000"/>
                </a:solidFill>
              </a:rPr>
              <a:t>dic.keys()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print(elm)</a:t>
            </a:r>
          </a:p>
        </p:txBody>
      </p:sp>
    </p:spTree>
    <p:extLst>
      <p:ext uri="{BB962C8B-B14F-4D97-AF65-F5344CB8AC3E}">
        <p14:creationId xmlns:p14="http://schemas.microsoft.com/office/powerpoint/2010/main" val="6574069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53B079-E708-4235-B7AC-60CB4BCF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迭代 </a:t>
            </a:r>
            <a:r>
              <a:rPr lang="en-US" altLang="zh-TW"/>
              <a:t>dict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5DE6A9-4D03-468C-BD44-7281BDAC7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dic.keys()</a:t>
            </a:r>
            <a:r>
              <a:rPr lang="zh-TW" altLang="en-US" sz="2800"/>
              <a:t> → 取得所有的鍵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dic.values() </a:t>
            </a:r>
            <a:r>
              <a:rPr lang="zh-TW" altLang="en-US" sz="2800"/>
              <a:t>→ 取得所有的值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dic.items()</a:t>
            </a:r>
            <a:r>
              <a:rPr lang="zh-TW" altLang="en-US" sz="2800"/>
              <a:t> → 取得所有的鍵與值（包成 </a:t>
            </a:r>
            <a:r>
              <a:rPr lang="en-US" altLang="zh-TW" sz="2800"/>
              <a:t>tuple</a:t>
            </a:r>
            <a:r>
              <a:rPr lang="zh-TW" altLang="en-US" sz="2800"/>
              <a:t>）</a:t>
            </a:r>
            <a:endParaRPr lang="en-US" altLang="zh-TW" sz="2800"/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elm in </a:t>
            </a:r>
            <a:r>
              <a:rPr lang="en-US" altLang="zh-TW" sz="2800">
                <a:solidFill>
                  <a:srgbClr val="FF0000"/>
                </a:solidFill>
              </a:rPr>
              <a:t>dic.items()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print(elm)</a:t>
            </a:r>
          </a:p>
        </p:txBody>
      </p:sp>
    </p:spTree>
    <p:extLst>
      <p:ext uri="{BB962C8B-B14F-4D97-AF65-F5344CB8AC3E}">
        <p14:creationId xmlns:p14="http://schemas.microsoft.com/office/powerpoint/2010/main" val="4001639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53B079-E708-4235-B7AC-60CB4BCF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迭代 </a:t>
            </a:r>
            <a:r>
              <a:rPr lang="en-US" altLang="zh-TW"/>
              <a:t>dict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5DE6A9-4D03-468C-BD44-7281BDAC7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dic.keys()</a:t>
            </a:r>
            <a:r>
              <a:rPr lang="zh-TW" altLang="en-US" sz="2800"/>
              <a:t> → 取得所有的鍵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dic.values() </a:t>
            </a:r>
            <a:r>
              <a:rPr lang="zh-TW" altLang="en-US" sz="2800"/>
              <a:t>→ 取得所有的值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dic.items()</a:t>
            </a:r>
            <a:r>
              <a:rPr lang="zh-TW" altLang="en-US" sz="2800"/>
              <a:t> → 取得所有的鍵與值（包成 </a:t>
            </a:r>
            <a:r>
              <a:rPr lang="en-US" altLang="zh-TW" sz="2800"/>
              <a:t>tuple</a:t>
            </a:r>
            <a:r>
              <a:rPr lang="zh-TW" altLang="en-US" sz="2800"/>
              <a:t>）</a:t>
            </a:r>
            <a:endParaRPr lang="en-US" altLang="zh-TW" sz="2800"/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k</a:t>
            </a:r>
            <a:r>
              <a:rPr lang="en-US" altLang="zh-TW" sz="2800"/>
              <a:t>,</a:t>
            </a:r>
            <a:r>
              <a:rPr lang="en-US" altLang="zh-TW" sz="2800">
                <a:solidFill>
                  <a:srgbClr val="FF0000"/>
                </a:solidFill>
              </a:rPr>
              <a:t> v </a:t>
            </a:r>
            <a:r>
              <a:rPr lang="en-US" altLang="zh-TW" sz="2800"/>
              <a:t>in </a:t>
            </a:r>
            <a:r>
              <a:rPr lang="en-US" altLang="zh-TW" sz="2800">
                <a:solidFill>
                  <a:srgbClr val="FF0000"/>
                </a:solidFill>
              </a:rPr>
              <a:t>dic.items()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print(</a:t>
            </a:r>
            <a:r>
              <a:rPr lang="en-US" altLang="zh-TW" sz="2800">
                <a:solidFill>
                  <a:srgbClr val="FF0000"/>
                </a:solidFill>
              </a:rPr>
              <a:t>k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FF0000"/>
                </a:solidFill>
              </a:rPr>
              <a:t>v</a:t>
            </a:r>
            <a:r>
              <a:rPr lang="en-US" altLang="zh-TW" sz="28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2050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37F30-5748-4B2F-A6D0-52FDA4E58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dict </a:t>
            </a:r>
            <a:r>
              <a:rPr lang="zh-TW" altLang="en-US"/>
              <a:t>用 </a:t>
            </a:r>
            <a:r>
              <a:rPr lang="en-US" altLang="zh-TW"/>
              <a:t>for </a:t>
            </a:r>
            <a:r>
              <a:rPr lang="zh-TW" altLang="en-US"/>
              <a:t>生成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FCE145-EA39-4EA9-8745-77D7BD5BB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 = {</a:t>
            </a:r>
            <a:r>
              <a:rPr lang="en-US" altLang="zh-TW" sz="2800">
                <a:solidFill>
                  <a:srgbClr val="FF0000"/>
                </a:solidFill>
              </a:rPr>
              <a:t>x</a:t>
            </a:r>
            <a:r>
              <a:rPr lang="en-US" altLang="zh-TW" sz="2800"/>
              <a:t>:</a:t>
            </a:r>
            <a:r>
              <a:rPr lang="en-US" altLang="zh-TW" sz="2800">
                <a:solidFill>
                  <a:srgbClr val="FF0000"/>
                </a:solidFill>
              </a:rPr>
              <a:t> x ** 2 </a:t>
            </a:r>
            <a:r>
              <a:rPr lang="en-US" altLang="zh-TW" sz="2800">
                <a:solidFill>
                  <a:srgbClr val="0070C0"/>
                </a:solidFill>
              </a:rPr>
              <a:t>for x in range(100)</a:t>
            </a:r>
            <a:r>
              <a:rPr lang="en-US" altLang="zh-TW" sz="2800"/>
              <a:t>}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dic </a:t>
            </a:r>
            <a:r>
              <a:rPr lang="zh-TW" altLang="en-US" sz="2800"/>
              <a:t>→ </a:t>
            </a:r>
            <a:r>
              <a:rPr lang="en-US" altLang="zh-TW" sz="2800"/>
              <a:t>{0: 0, 1: 1, 2: 4, 3: 9, ……}</a:t>
            </a:r>
          </a:p>
        </p:txBody>
      </p:sp>
    </p:spTree>
    <p:extLst>
      <p:ext uri="{BB962C8B-B14F-4D97-AF65-F5344CB8AC3E}">
        <p14:creationId xmlns:p14="http://schemas.microsoft.com/office/powerpoint/2010/main" val="11717550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2622A-FBCF-4607-A99C-EEFA84A5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容器 </a:t>
            </a:r>
            <a:r>
              <a:rPr lang="en-US" altLang="zh-TW"/>
              <a:t>- </a:t>
            </a:r>
            <a:r>
              <a:rPr lang="zh-TW" altLang="en-US"/>
              <a:t>可迭代物件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0AEC9E1-1F2F-4695-AEA4-F629C642167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261872" y="2499756"/>
          <a:ext cx="821213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671">
                  <a:extLst>
                    <a:ext uri="{9D8B030D-6E8A-4147-A177-3AD203B41FA5}">
                      <a16:colId xmlns:a16="http://schemas.microsoft.com/office/drawing/2014/main" val="881928438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4005785759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2078695155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70972085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2101474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類型名稱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意義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變動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順序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唯一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96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str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字串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41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list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串列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307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tuple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元組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91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set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集合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94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dict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字典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O(key)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796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51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AC376-083B-4613-95F8-9E6DDB59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4C985C-3491-4100-B754-110F0A98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variable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range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statements</a:t>
            </a:r>
            <a:endParaRPr lang="zh-TW" altLang="en-US" sz="28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AC376-083B-4613-95F8-9E6DDB59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range </a:t>
            </a:r>
            <a:r>
              <a:rPr lang="zh-TW" altLang="en-US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4C985C-3491-4100-B754-110F0A98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range(n) </a:t>
            </a:r>
            <a:r>
              <a:rPr lang="zh-TW" altLang="en-US" sz="2800"/>
              <a:t>→ 從 </a:t>
            </a:r>
            <a:r>
              <a:rPr lang="en-US" altLang="zh-TW" sz="2800"/>
              <a:t>0 </a:t>
            </a:r>
            <a:r>
              <a:rPr lang="zh-TW" altLang="en-US" sz="2800"/>
              <a:t>到 </a:t>
            </a:r>
            <a:r>
              <a:rPr lang="en-US" altLang="zh-TW" sz="2800"/>
              <a:t>n-1</a:t>
            </a:r>
          </a:p>
          <a:p>
            <a:pPr marL="0" indent="0">
              <a:buNone/>
            </a:pPr>
            <a:r>
              <a:rPr lang="en-US" altLang="zh-TW" sz="2800"/>
              <a:t>range(m, n) </a:t>
            </a:r>
            <a:r>
              <a:rPr lang="zh-TW" altLang="en-US" sz="2800"/>
              <a:t>→ 從 </a:t>
            </a:r>
            <a:r>
              <a:rPr lang="en-US" altLang="zh-TW" sz="2800"/>
              <a:t>m </a:t>
            </a:r>
            <a:r>
              <a:rPr lang="zh-TW" altLang="en-US" sz="2800"/>
              <a:t>到 </a:t>
            </a:r>
            <a:r>
              <a:rPr lang="en-US" altLang="zh-TW" sz="2800"/>
              <a:t>n-1</a:t>
            </a:r>
          </a:p>
          <a:p>
            <a:pPr marL="0" indent="0">
              <a:buNone/>
            </a:pPr>
            <a:r>
              <a:rPr lang="en-US" altLang="zh-TW" sz="2800"/>
              <a:t>range(m, n, inc) </a:t>
            </a:r>
            <a:r>
              <a:rPr lang="zh-TW" altLang="en-US" sz="2800"/>
              <a:t>→ 從 </a:t>
            </a:r>
            <a:r>
              <a:rPr lang="en-US" altLang="zh-TW" sz="2800"/>
              <a:t>m </a:t>
            </a:r>
            <a:r>
              <a:rPr lang="zh-TW" altLang="en-US" sz="2800"/>
              <a:t>到小於 </a:t>
            </a:r>
            <a:r>
              <a:rPr lang="en-US" altLang="zh-TW" sz="2800"/>
              <a:t>n</a:t>
            </a:r>
            <a:r>
              <a:rPr lang="zh-TW" altLang="en-US" sz="2800"/>
              <a:t>，公差為 </a:t>
            </a:r>
            <a:r>
              <a:rPr lang="en-US" altLang="zh-TW" sz="2800"/>
              <a:t>inc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list(range(4)) </a:t>
            </a:r>
            <a:r>
              <a:rPr lang="zh-TW" altLang="en-US" sz="2800"/>
              <a:t>→ </a:t>
            </a:r>
            <a:r>
              <a:rPr lang="en-US" altLang="zh-TW" sz="2800"/>
              <a:t>[0, 1, 2, 3]</a:t>
            </a:r>
          </a:p>
          <a:p>
            <a:pPr marL="0" indent="0">
              <a:buNone/>
            </a:pPr>
            <a:r>
              <a:rPr lang="en-US" altLang="zh-TW" sz="2800"/>
              <a:t>list(range(2, 8, 2)) </a:t>
            </a:r>
            <a:r>
              <a:rPr lang="zh-TW" altLang="en-US" sz="2800"/>
              <a:t>→ </a:t>
            </a:r>
            <a:r>
              <a:rPr lang="en-US" altLang="zh-TW" sz="2800"/>
              <a:t>[2, 4, 6]</a:t>
            </a:r>
          </a:p>
        </p:txBody>
      </p:sp>
    </p:spTree>
    <p:extLst>
      <p:ext uri="{BB962C8B-B14F-4D97-AF65-F5344CB8AC3E}">
        <p14:creationId xmlns:p14="http://schemas.microsoft.com/office/powerpoint/2010/main" val="388031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AC376-083B-4613-95F8-9E6DDB59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迭代 </a:t>
            </a:r>
            <a:r>
              <a:rPr lang="en-US" altLang="zh-TW"/>
              <a:t>range </a:t>
            </a:r>
            <a:r>
              <a:rPr lang="zh-TW" altLang="en-US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4C985C-3491-4100-B754-110F0A98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range(5)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print(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/>
              <a:t>, end= " ")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0 1 2 3 4 </a:t>
            </a:r>
          </a:p>
        </p:txBody>
      </p:sp>
    </p:spTree>
    <p:extLst>
      <p:ext uri="{BB962C8B-B14F-4D97-AF65-F5344CB8AC3E}">
        <p14:creationId xmlns:p14="http://schemas.microsoft.com/office/powerpoint/2010/main" val="79679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AC376-083B-4613-95F8-9E6DDB59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迭代 </a:t>
            </a:r>
            <a:r>
              <a:rPr lang="en-US" altLang="zh-TW"/>
              <a:t>range </a:t>
            </a:r>
            <a:r>
              <a:rPr lang="zh-TW" altLang="en-US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4C985C-3491-4100-B754-110F0A98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range(5)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print(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/>
              <a:t>, end= " ")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0070C0"/>
                </a:solidFill>
              </a:rPr>
              <a:t>i += 1</a:t>
            </a:r>
            <a:endParaRPr lang="en-US" altLang="zh-TW" sz="2800"/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0 1 2 3 4 </a:t>
            </a:r>
          </a:p>
        </p:txBody>
      </p:sp>
    </p:spTree>
    <p:extLst>
      <p:ext uri="{BB962C8B-B14F-4D97-AF65-F5344CB8AC3E}">
        <p14:creationId xmlns:p14="http://schemas.microsoft.com/office/powerpoint/2010/main" val="106621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08A69-E213-4762-840D-BB3190CC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迭代的變數在迴圈外可使用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8D4DF3-9C6B-4EE2-A25D-EDA7A0006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289354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i in range(5):</a:t>
            </a:r>
          </a:p>
          <a:p>
            <a:pPr marL="0" indent="0">
              <a:buNone/>
            </a:pPr>
            <a:r>
              <a:rPr lang="en-US" altLang="zh-TW" sz="2800"/>
              <a:t>	print(i, end= " ")</a:t>
            </a:r>
          </a:p>
          <a:p>
            <a:pPr marL="0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print(i)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0 1 2 3 4 </a:t>
            </a:r>
            <a:r>
              <a:rPr lang="en-US" altLang="zh-TW" sz="2800">
                <a:solidFill>
                  <a:srgbClr val="FF0000"/>
                </a:solidFill>
              </a:rPr>
              <a:t>4 </a:t>
            </a:r>
          </a:p>
        </p:txBody>
      </p:sp>
    </p:spTree>
    <p:extLst>
      <p:ext uri="{BB962C8B-B14F-4D97-AF65-F5344CB8AC3E}">
        <p14:creationId xmlns:p14="http://schemas.microsoft.com/office/powerpoint/2010/main" val="2419717363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自訂 4">
      <a:majorFont>
        <a:latin typeface="源流明體 SB"/>
        <a:ea typeface="源流明體 SB"/>
        <a:cs typeface=""/>
      </a:majorFont>
      <a:minorFont>
        <a:latin typeface="Consolas"/>
        <a:ea typeface="源流明體 SB"/>
        <a:cs typeface="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視圖</Template>
  <TotalTime>1309</TotalTime>
  <Words>1733</Words>
  <Application>Microsoft Office PowerPoint</Application>
  <PresentationFormat>寬螢幕</PresentationFormat>
  <Paragraphs>389</Paragraphs>
  <Slides>48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3" baseType="lpstr">
      <vt:lpstr>Consolas</vt:lpstr>
      <vt:lpstr>Wingdings 2</vt:lpstr>
      <vt:lpstr>Arial</vt:lpstr>
      <vt:lpstr>源流明體 SB</vt:lpstr>
      <vt:lpstr>視圖</vt:lpstr>
      <vt:lpstr>Class 5 list, tuple, set, dict 與 for, while 迴圈</vt:lpstr>
      <vt:lpstr>for, while 迴圈</vt:lpstr>
      <vt:lpstr>for 迴圈</vt:lpstr>
      <vt:lpstr>for 迴圈</vt:lpstr>
      <vt:lpstr>for 迴圈</vt:lpstr>
      <vt:lpstr>range 物件</vt:lpstr>
      <vt:lpstr>for 迭代 range 物件</vt:lpstr>
      <vt:lpstr>for 迭代 range 物件</vt:lpstr>
      <vt:lpstr>for 迭代的變數在迴圈外可使用</vt:lpstr>
      <vt:lpstr>for 迴圈執行指定次</vt:lpstr>
      <vt:lpstr>for 迭代物件</vt:lpstr>
      <vt:lpstr>for 迭代物件</vt:lpstr>
      <vt:lpstr>for 的進階用法</vt:lpstr>
      <vt:lpstr>for 的進階用法</vt:lpstr>
      <vt:lpstr>while 迴圈</vt:lpstr>
      <vt:lpstr>while 迴圈</vt:lpstr>
      <vt:lpstr>while 迴圈</vt:lpstr>
      <vt:lpstr>迴圈控制 break, continue</vt:lpstr>
      <vt:lpstr>中斷 break</vt:lpstr>
      <vt:lpstr>繼續 continue</vt:lpstr>
      <vt:lpstr>中斷 break</vt:lpstr>
      <vt:lpstr>繼續 continue</vt:lpstr>
      <vt:lpstr>容器 list, tuple, set, dict </vt:lpstr>
      <vt:lpstr>容器 - 可迭代物件</vt:lpstr>
      <vt:lpstr>元組 tuple（無法修改的 list）</vt:lpstr>
      <vt:lpstr>tuple 與 list 互換</vt:lpstr>
      <vt:lpstr>枚舉 enumerate</vt:lpstr>
      <vt:lpstr>打包 zip</vt:lpstr>
      <vt:lpstr>集合 set</vt:lpstr>
      <vt:lpstr>補充：集合 set 的排序</vt:lpstr>
      <vt:lpstr>補充：集合 set 的排序</vt:lpstr>
      <vt:lpstr>補充：集合 set 的排序</vt:lpstr>
      <vt:lpstr>集合 set</vt:lpstr>
      <vt:lpstr>集合 set</vt:lpstr>
      <vt:lpstr>新增元素 add/update</vt:lpstr>
      <vt:lpstr>移除元素 remove/discard</vt:lpstr>
      <vt:lpstr>集合運算</vt:lpstr>
      <vt:lpstr>字典 dict</vt:lpstr>
      <vt:lpstr>取值 - 直接取值</vt:lpstr>
      <vt:lpstr>取值 - get()</vt:lpstr>
      <vt:lpstr>新增鍵值</vt:lpstr>
      <vt:lpstr>合併 update</vt:lpstr>
      <vt:lpstr>移除鍵值</vt:lpstr>
      <vt:lpstr>迭代 dict</vt:lpstr>
      <vt:lpstr>迭代 dict</vt:lpstr>
      <vt:lpstr>迭代 dict</vt:lpstr>
      <vt:lpstr>dict 用 for 生成</vt:lpstr>
      <vt:lpstr>容器 - 可迭代物件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5 list, tuple, set, dict 與 for, while 迴圈</dc:title>
  <dc:creator>游宗穎</dc:creator>
  <cp:lastModifiedBy>an920107</cp:lastModifiedBy>
  <cp:revision>68</cp:revision>
  <dcterms:created xsi:type="dcterms:W3CDTF">2022-10-11T03:45:08Z</dcterms:created>
  <dcterms:modified xsi:type="dcterms:W3CDTF">2022-10-13T06:22:03Z</dcterms:modified>
</cp:coreProperties>
</file>