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2" r:id="rId12"/>
    <p:sldId id="273" r:id="rId13"/>
    <p:sldId id="299" r:id="rId14"/>
    <p:sldId id="297" r:id="rId15"/>
    <p:sldId id="271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57" r:id="rId25"/>
    <p:sldId id="258" r:id="rId26"/>
    <p:sldId id="259" r:id="rId27"/>
    <p:sldId id="260" r:id="rId28"/>
    <p:sldId id="261" r:id="rId29"/>
    <p:sldId id="285" r:id="rId30"/>
    <p:sldId id="287" r:id="rId31"/>
    <p:sldId id="288" r:id="rId32"/>
    <p:sldId id="289" r:id="rId33"/>
    <p:sldId id="286" r:id="rId34"/>
    <p:sldId id="290" r:id="rId35"/>
    <p:sldId id="292" r:id="rId36"/>
    <p:sldId id="293" r:id="rId37"/>
    <p:sldId id="291" r:id="rId38"/>
    <p:sldId id="294" r:id="rId39"/>
    <p:sldId id="295" r:id="rId40"/>
    <p:sldId id="303" r:id="rId41"/>
    <p:sldId id="296" r:id="rId42"/>
    <p:sldId id="305" r:id="rId43"/>
    <p:sldId id="304" r:id="rId44"/>
    <p:sldId id="300" r:id="rId45"/>
    <p:sldId id="301" r:id="rId46"/>
    <p:sldId id="302" r:id="rId47"/>
    <p:sldId id="306" r:id="rId48"/>
    <p:sldId id="284" r:id="rId49"/>
  </p:sldIdLst>
  <p:sldSz cx="12192000" cy="6858000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Wingdings 2" panose="05020102010507070707" pitchFamily="18" charset="2"/>
      <p:regular r:id="rId54"/>
    </p:embeddedFont>
    <p:embeddedFont>
      <p:font typeface="源流明體 SB" panose="02020600000000000000" pitchFamily="18" charset="-120"/>
      <p:bold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14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3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0C73-5C5C-4724-BC14-C35F436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5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r>
              <a:rPr lang="zh-TW" altLang="en-US" sz="6600"/>
              <a:t>與</a:t>
            </a:r>
            <a:br>
              <a:rPr lang="en-US" altLang="zh-TW" sz="6600"/>
            </a:br>
            <a:r>
              <a:rPr lang="en-US" altLang="zh-TW" sz="6600"/>
              <a:t>for,</a:t>
            </a:r>
            <a:r>
              <a:rPr lang="zh-TW" altLang="en-US" sz="6600"/>
              <a:t> </a:t>
            </a:r>
            <a:r>
              <a:rPr lang="en-US" altLang="zh-TW" sz="6600"/>
              <a:t>while</a:t>
            </a:r>
            <a:r>
              <a:rPr lang="zh-TW" altLang="en-US" sz="6600"/>
              <a:t> 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FA52B-70DE-4558-8220-2B1DF2DED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8874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迴圈執行指定次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次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"apple"</a:t>
            </a:r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len(s)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s </a:t>
            </a:r>
            <a:r>
              <a:rPr lang="zh-TW" altLang="en-US" sz="2800">
                <a:solidFill>
                  <a:srgbClr val="FF0000"/>
                </a:solidFill>
              </a:rPr>
              <a:t>的長度</a:t>
            </a:r>
            <a:r>
              <a:rPr lang="zh-TW" altLang="en-US" sz="280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295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"quan"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0070C0"/>
                </a:solidFill>
              </a:rPr>
              <a:t>s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, end= "")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len(s)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0070C0"/>
                </a:solidFill>
              </a:rPr>
              <a:t>s[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, end= "")</a:t>
            </a:r>
          </a:p>
        </p:txBody>
      </p:sp>
    </p:spTree>
    <p:extLst>
      <p:ext uri="{BB962C8B-B14F-4D97-AF65-F5344CB8AC3E}">
        <p14:creationId xmlns:p14="http://schemas.microsoft.com/office/powerpoint/2010/main" val="12102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pt-BR" altLang="zh-TW" sz="2800"/>
              <a:t>lst = [</a:t>
            </a:r>
            <a:r>
              <a:rPr lang="en-US" altLang="zh-TW" sz="2800"/>
              <a:t>'</a:t>
            </a:r>
            <a:r>
              <a:rPr lang="pt-BR" altLang="zh-TW" sz="2800"/>
              <a:t>q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u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a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n</a:t>
            </a:r>
            <a:r>
              <a:rPr lang="en-US" altLang="zh-TW" sz="2800"/>
              <a:t>'</a:t>
            </a:r>
            <a:r>
              <a:rPr lang="pt-BR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</a:t>
            </a:r>
            <a:r>
              <a:rPr lang="pt-BR" altLang="zh-TW" sz="2800">
                <a:solidFill>
                  <a:srgbClr val="0070C0"/>
                </a:solidFill>
              </a:rPr>
              <a:t>lst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	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 = chr(ord(</a:t>
            </a:r>
            <a:r>
              <a:rPr lang="en-US" altLang="zh-TW" sz="2800">
                <a:solidFill>
                  <a:srgbClr val="0070C0"/>
                </a:solidFill>
              </a:rPr>
              <a:t>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) - 32)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['Q', 'U', 'A', 'N']</a:t>
            </a:r>
          </a:p>
        </p:txBody>
      </p:sp>
    </p:spTree>
    <p:extLst>
      <p:ext uri="{BB962C8B-B14F-4D97-AF65-F5344CB8AC3E}">
        <p14:creationId xmlns:p14="http://schemas.microsoft.com/office/powerpoint/2010/main" val="276635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E18FC-CA94-403F-AAD0-74F7051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的進階用法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76F1B-C145-4A0D-9FCA-A9EFBC1B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[]</a:t>
            </a:r>
          </a:p>
          <a:p>
            <a:pPr marL="0" indent="0">
              <a:buNone/>
            </a:pPr>
            <a:r>
              <a:rPr lang="en-US" altLang="zh-TW" sz="2800"/>
              <a:t>for i in range(10):</a:t>
            </a:r>
          </a:p>
          <a:p>
            <a:pPr marL="0" indent="0">
              <a:buNone/>
            </a:pPr>
            <a:r>
              <a:rPr lang="en-US" altLang="zh-TW" sz="2800"/>
              <a:t>	lst.append(i ** 2)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 u="sng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FF0000"/>
                </a:solidFill>
              </a:rPr>
              <a:t> ** 2 </a:t>
            </a:r>
            <a:r>
              <a:rPr lang="en-US" altLang="zh-TW" sz="2800">
                <a:solidFill>
                  <a:srgbClr val="0070C0"/>
                </a:solidFill>
              </a:rPr>
              <a:t>for </a:t>
            </a:r>
            <a:r>
              <a:rPr lang="en-US" altLang="zh-TW" sz="2800" u="sng">
                <a:solidFill>
                  <a:srgbClr val="0070C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 in range(10)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528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E18FC-CA94-403F-AAD0-74F7051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的進階用法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76F1B-C145-4A0D-9FCA-A9EFBC1B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31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lst = ['s', 'q', 'u', 'i', 'd']</a:t>
            </a:r>
          </a:p>
          <a:p>
            <a:pPr marL="0" indent="0">
              <a:buNone/>
            </a:pPr>
            <a:r>
              <a:rPr lang="en-US" altLang="zh-TW" sz="2400"/>
              <a:t>for i in range(len(lst)):</a:t>
            </a:r>
          </a:p>
          <a:p>
            <a:pPr marL="0" indent="0">
              <a:buNone/>
            </a:pPr>
            <a:r>
              <a:rPr lang="en-US" altLang="zh-TW" sz="2400"/>
              <a:t>	lst[i] = chr(ord(lst[i]) + 10)</a:t>
            </a:r>
          </a:p>
          <a:p>
            <a:pPr marL="0" indent="0">
              <a:buNone/>
            </a:pPr>
            <a:r>
              <a:rPr lang="en-US" altLang="zh-TW" sz="2400"/>
              <a:t>	if lst[i] &gt; ord('z'):</a:t>
            </a:r>
          </a:p>
          <a:p>
            <a:pPr marL="0" indent="0">
              <a:buNone/>
            </a:pPr>
            <a:r>
              <a:rPr lang="en-US" altLang="zh-TW" sz="2400"/>
              <a:t>		lst[i] = chr(ord(lst[i]) - 26)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chr(ord(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+ 10) 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en-US" altLang="zh-TW" sz="2400">
                <a:solidFill>
                  <a:srgbClr val="FF0000"/>
                </a:solidFill>
              </a:rPr>
              <a:t> 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+ 10 &lt;= ord('z')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	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</a:rPr>
              <a:t>else</a:t>
            </a:r>
            <a:r>
              <a:rPr lang="en-US" altLang="zh-TW" sz="2400">
                <a:solidFill>
                  <a:srgbClr val="FF0000"/>
                </a:solidFill>
              </a:rPr>
              <a:t> chr(ord(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- 16) </a:t>
            </a:r>
            <a:r>
              <a:rPr lang="en-US" altLang="zh-TW" sz="2400">
                <a:solidFill>
                  <a:srgbClr val="0070C0"/>
                </a:solidFill>
              </a:rPr>
              <a:t>for </a:t>
            </a:r>
            <a:r>
              <a:rPr lang="en-US" altLang="zh-TW" sz="2400" u="sng">
                <a:solidFill>
                  <a:srgbClr val="0070C0"/>
                </a:solidFill>
              </a:rPr>
              <a:t>ch</a:t>
            </a:r>
            <a:r>
              <a:rPr lang="en-US" altLang="zh-TW" sz="2400">
                <a:solidFill>
                  <a:srgbClr val="0070C0"/>
                </a:solidFill>
              </a:rPr>
              <a:t> in lst</a:t>
            </a:r>
            <a:r>
              <a:rPr lang="en-US" altLang="zh-TW" sz="2400"/>
              <a:t>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44612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76C46-2B7D-4DD8-B1D3-AA52792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F62BF-E52F-4E31-AB66-936D86D6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0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n = 0</a:t>
            </a:r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n &lt; 5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print(n, end= " ")</a:t>
            </a:r>
          </a:p>
          <a:p>
            <a:pPr marL="0" indent="0">
              <a:buNone/>
            </a:pPr>
            <a:r>
              <a:rPr lang="en-US" altLang="zh-TW" sz="2800"/>
              <a:t>	n += 1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</a:t>
            </a:r>
          </a:p>
        </p:txBody>
      </p:sp>
    </p:spTree>
    <p:extLst>
      <p:ext uri="{BB962C8B-B14F-4D97-AF65-F5344CB8AC3E}">
        <p14:creationId xmlns:p14="http://schemas.microsoft.com/office/powerpoint/2010/main" val="291787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[]</a:t>
            </a:r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lst.append(input())</a:t>
            </a:r>
          </a:p>
        </p:txBody>
      </p:sp>
    </p:spTree>
    <p:extLst>
      <p:ext uri="{BB962C8B-B14F-4D97-AF65-F5344CB8AC3E}">
        <p14:creationId xmlns:p14="http://schemas.microsoft.com/office/powerpoint/2010/main" val="302071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B7909-5DF5-4380-942A-D522682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迴圈控制</a:t>
            </a:r>
            <a:br>
              <a:rPr lang="en-US" altLang="zh-TW" sz="6600"/>
            </a:br>
            <a:r>
              <a:rPr lang="en-US" altLang="zh-TW" sz="6600"/>
              <a:t>break, continue</a:t>
            </a:r>
            <a:endParaRPr lang="zh-TW" altLang="en-US" sz="66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680875-F4DF-4231-B730-ADC3B44E5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37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中斷 </a:t>
            </a:r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print(s)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9A46EC-7F2F-46A5-8AD4-76B604060829}"/>
              </a:ext>
            </a:extLst>
          </p:cNvPr>
          <p:cNvCxnSpPr/>
          <p:nvPr/>
        </p:nvCxnSpPr>
        <p:spPr>
          <a:xfrm>
            <a:off x="4209803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DA9F09-F03E-4455-B06E-573F48ED290A}"/>
              </a:ext>
            </a:extLst>
          </p:cNvPr>
          <p:cNvCxnSpPr/>
          <p:nvPr/>
        </p:nvCxnSpPr>
        <p:spPr>
          <a:xfrm>
            <a:off x="4726379" y="4542312"/>
            <a:ext cx="0" cy="1193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577E214-BA8D-4D4D-B7E4-8A5E040F1664}"/>
              </a:ext>
            </a:extLst>
          </p:cNvPr>
          <p:cNvCxnSpPr>
            <a:cxnSpLocks/>
          </p:cNvCxnSpPr>
          <p:nvPr/>
        </p:nvCxnSpPr>
        <p:spPr>
          <a:xfrm flipH="1">
            <a:off x="2042556" y="5729845"/>
            <a:ext cx="2683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9AD8D8A-C494-4071-A636-D4B52E9E871D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FAB7D-7E0D-4B72-BE11-3CE11137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for, while </a:t>
            </a:r>
            <a:r>
              <a:rPr lang="zh-TW" altLang="en-US" sz="6600"/>
              <a:t>迴圈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B7770-2094-428E-A704-A7F34584F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1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繼續 </a:t>
            </a:r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1F862-7168-412E-BAA1-78407B1BEEB1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299889-1B1F-471F-9B84-7981B37C0694}"/>
              </a:ext>
            </a:extLst>
          </p:cNvPr>
          <p:cNvCxnSpPr/>
          <p:nvPr/>
        </p:nvCxnSpPr>
        <p:spPr>
          <a:xfrm>
            <a:off x="4916385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D2E812E-1BA7-405B-9376-2F984A8C4DF1}"/>
              </a:ext>
            </a:extLst>
          </p:cNvPr>
          <p:cNvCxnSpPr>
            <a:cxnSpLocks/>
          </p:cNvCxnSpPr>
          <p:nvPr/>
        </p:nvCxnSpPr>
        <p:spPr>
          <a:xfrm>
            <a:off x="5432961" y="2778826"/>
            <a:ext cx="0" cy="1763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97E0B4F-04C3-4ABD-9460-30C13818450F}"/>
              </a:ext>
            </a:extLst>
          </p:cNvPr>
          <p:cNvCxnSpPr>
            <a:cxnSpLocks/>
          </p:cNvCxnSpPr>
          <p:nvPr/>
        </p:nvCxnSpPr>
        <p:spPr>
          <a:xfrm flipH="1">
            <a:off x="3758540" y="2766951"/>
            <a:ext cx="16744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5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中斷 </a:t>
            </a:r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s)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9A46EC-7F2F-46A5-8AD4-76B604060829}"/>
              </a:ext>
            </a:extLst>
          </p:cNvPr>
          <p:cNvCxnSpPr/>
          <p:nvPr/>
        </p:nvCxnSpPr>
        <p:spPr>
          <a:xfrm>
            <a:off x="4209803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DA9F09-F03E-4455-B06E-573F48ED290A}"/>
              </a:ext>
            </a:extLst>
          </p:cNvPr>
          <p:cNvCxnSpPr/>
          <p:nvPr/>
        </p:nvCxnSpPr>
        <p:spPr>
          <a:xfrm>
            <a:off x="4726379" y="4542312"/>
            <a:ext cx="0" cy="1193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83F3F4D-3A51-4F2B-A182-608F7EA4D657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AF0785-0F32-4E34-AF29-839C294EF9DB}"/>
              </a:ext>
            </a:extLst>
          </p:cNvPr>
          <p:cNvCxnSpPr>
            <a:cxnSpLocks/>
          </p:cNvCxnSpPr>
          <p:nvPr/>
        </p:nvCxnSpPr>
        <p:spPr>
          <a:xfrm flipH="1">
            <a:off x="2042556" y="5729845"/>
            <a:ext cx="2683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8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繼續 </a:t>
            </a:r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5FF065-B90D-42EA-9D67-D31184597DA2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2B4314-021E-4351-A1DF-CBF79AA2299A}"/>
              </a:ext>
            </a:extLst>
          </p:cNvPr>
          <p:cNvCxnSpPr/>
          <p:nvPr/>
        </p:nvCxnSpPr>
        <p:spPr>
          <a:xfrm>
            <a:off x="4916385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1934931-1776-4AD5-B0E5-E84A938F310A}"/>
              </a:ext>
            </a:extLst>
          </p:cNvPr>
          <p:cNvCxnSpPr>
            <a:cxnSpLocks/>
          </p:cNvCxnSpPr>
          <p:nvPr/>
        </p:nvCxnSpPr>
        <p:spPr>
          <a:xfrm>
            <a:off x="5432961" y="2778826"/>
            <a:ext cx="0" cy="1763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783D07-BCDA-4A83-8F72-41AF0D88D0E3}"/>
              </a:ext>
            </a:extLst>
          </p:cNvPr>
          <p:cNvCxnSpPr>
            <a:cxnSpLocks/>
          </p:cNvCxnSpPr>
          <p:nvPr/>
        </p:nvCxnSpPr>
        <p:spPr>
          <a:xfrm flipH="1">
            <a:off x="5094514" y="2766951"/>
            <a:ext cx="338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1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5E89B-2368-4403-A8E3-3A98EE15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容器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endParaRPr lang="zh-TW" altLang="en-US" sz="66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50333D-A937-401F-AA6A-F8153253A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6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5972"/>
              </p:ext>
            </p:extLst>
          </p:nvPr>
        </p:nvGraphicFramePr>
        <p:xfrm>
          <a:off x="1261872" y="2499756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096A-02DC-480B-8DCB-FB5B6173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元組 </a:t>
            </a:r>
            <a:r>
              <a:rPr lang="en-US" altLang="zh-TW"/>
              <a:t>tuple</a:t>
            </a:r>
            <a:r>
              <a:rPr lang="zh-TW" altLang="en-US"/>
              <a:t>（無法修改的 </a:t>
            </a:r>
            <a:r>
              <a:rPr lang="en-US" altLang="zh-TW"/>
              <a:t>list</a:t>
            </a:r>
            <a:r>
              <a:rPr lang="zh-TW" altLang="en-US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DDC2-E502-4969-92F6-C704DA9F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2, 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</a:t>
            </a:r>
            <a:r>
              <a:rPr lang="zh-TW" altLang="en-US" sz="2800"/>
              <a:t>→ </a:t>
            </a:r>
            <a:r>
              <a:rPr lang="en-US" altLang="zh-TW" sz="2800"/>
              <a:t>2</a:t>
            </a:r>
          </a:p>
          <a:p>
            <a:pPr marL="0" indent="0">
              <a:buNone/>
            </a:pPr>
            <a:r>
              <a:rPr lang="en-US" altLang="zh-TW" sz="2800"/>
              <a:t>tup[1:3]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= 0 </a:t>
            </a:r>
            <a:r>
              <a:rPr lang="zh-TW" altLang="en-US" sz="2800"/>
              <a:t>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tuple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的元素無法修改</a:t>
            </a:r>
          </a:p>
        </p:txBody>
      </p:sp>
    </p:spTree>
    <p:extLst>
      <p:ext uri="{BB962C8B-B14F-4D97-AF65-F5344CB8AC3E}">
        <p14:creationId xmlns:p14="http://schemas.microsoft.com/office/powerpoint/2010/main" val="406642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tuple </a:t>
            </a:r>
            <a:r>
              <a:rPr lang="zh-TW" altLang="en-US"/>
              <a:t>與 </a:t>
            </a:r>
            <a:r>
              <a:rPr lang="en-US" altLang="zh-TW"/>
              <a:t>list </a:t>
            </a:r>
            <a:r>
              <a:rPr lang="zh-TW" altLang="en-US"/>
              <a:t>互換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list(</a:t>
            </a:r>
            <a:r>
              <a:rPr lang="en-US" altLang="zh-TW" sz="2800"/>
              <a:t>(1, 2, 3)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[1, 2, 3]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tuple(</a:t>
            </a:r>
            <a:r>
              <a:rPr lang="en-US" altLang="zh-TW" sz="2800"/>
              <a:t>[1, 2, 3]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2714990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枚舉 </a:t>
            </a:r>
            <a:r>
              <a:rPr lang="en-US" altLang="zh-TW"/>
              <a:t>enumerate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41751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enumerate(list)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it-IT" altLang="zh-TW" sz="2400"/>
              <a:t>]))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0070C0"/>
                </a:solidFill>
              </a:rPr>
              <a:t>(0, 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en-US" altLang="zh-TW" sz="2400">
                <a:solidFill>
                  <a:srgbClr val="0070C0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66CC"/>
                </a:solidFill>
              </a:rPr>
              <a:t>(1,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en-US" altLang="zh-TW" sz="2400">
                <a:solidFill>
                  <a:srgbClr val="FF66CC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(2,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list(enumerate(["chino", "takagi", "megumin"], </a:t>
            </a:r>
            <a:r>
              <a:rPr lang="it-IT" altLang="zh-TW" sz="2400">
                <a:solidFill>
                  <a:srgbClr val="0070C0"/>
                </a:solidFill>
              </a:rPr>
              <a:t>start= 3</a:t>
            </a:r>
            <a:r>
              <a:rPr lang="it-IT" altLang="zh-TW" sz="2400"/>
              <a:t>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[(</a:t>
            </a:r>
            <a:r>
              <a:rPr lang="en-US" altLang="zh-TW" sz="2400">
                <a:solidFill>
                  <a:srgbClr val="0070C0"/>
                </a:solidFill>
              </a:rPr>
              <a:t>3</a:t>
            </a:r>
            <a:r>
              <a:rPr lang="en-US" altLang="zh-TW" sz="2400"/>
              <a:t>, </a:t>
            </a:r>
            <a:r>
              <a:rPr lang="it-IT" altLang="zh-TW" sz="2400"/>
              <a:t>"chino"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4</a:t>
            </a:r>
            <a:r>
              <a:rPr lang="en-US" altLang="zh-TW" sz="2400"/>
              <a:t>, </a:t>
            </a:r>
            <a:r>
              <a:rPr lang="it-IT" altLang="zh-TW" sz="2400"/>
              <a:t>"takagi"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5</a:t>
            </a:r>
            <a:r>
              <a:rPr lang="en-US" altLang="zh-TW" sz="2400"/>
              <a:t>, </a:t>
            </a:r>
            <a:r>
              <a:rPr lang="it-IT" altLang="zh-TW" sz="2400"/>
              <a:t>"megumin"</a:t>
            </a:r>
            <a:r>
              <a:rPr lang="en-US" altLang="zh-TW" sz="240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17717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打包 </a:t>
            </a:r>
            <a:r>
              <a:rPr lang="en-US" altLang="zh-TW"/>
              <a:t>zip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zip(list, list, list, ……)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list(zip([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2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'a'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'b'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'c'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0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-1</a:t>
            </a:r>
            <a:r>
              <a:rPr lang="en-US" altLang="zh-TW" sz="2400"/>
              <a:t>]))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FF0000"/>
                </a:solidFill>
              </a:rPr>
              <a:t>(1, 'a', 0)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(2, 'b', -1)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284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6, -2,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4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4,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8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iterable object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72073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5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57027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3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52007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3,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st[0]</a:t>
            </a:r>
            <a:r>
              <a:rPr lang="zh-TW" altLang="en-US" sz="2800"/>
              <a:t> 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set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無順序性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(subscriptable)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9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3,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81430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A03A-D6E1-4DE4-9D56-615E9A17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新增元素 </a:t>
            </a:r>
            <a:r>
              <a:rPr lang="en-US" altLang="zh-TW"/>
              <a:t>add/update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E739A-99DD-4ED5-B918-FAF471D3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st.add(any)</a:t>
            </a:r>
            <a:r>
              <a:rPr lang="zh-TW" altLang="en-US" sz="2800"/>
              <a:t> → 新增 </a:t>
            </a:r>
            <a:r>
              <a:rPr lang="en-US" altLang="zh-TW" sz="2800"/>
              <a:t>any </a:t>
            </a:r>
            <a:r>
              <a:rPr lang="zh-TW" altLang="en-US" sz="2800"/>
              <a:t>到集合 </a:t>
            </a:r>
            <a:r>
              <a:rPr lang="en-US" altLang="zh-TW" sz="2800"/>
              <a:t>st </a:t>
            </a:r>
            <a:r>
              <a:rPr lang="zh-TW" altLang="en-US" sz="2800"/>
              <a:t>中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st.update(container)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將容器中的元素一一放入集合 </a:t>
            </a:r>
            <a:r>
              <a:rPr lang="en-US" altLang="zh-TW" sz="2800"/>
              <a:t>st </a:t>
            </a:r>
            <a:r>
              <a:rPr lang="zh-TW" altLang="en-US" sz="2800"/>
              <a:t>中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86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A03A-D6E1-4DE4-9D56-615E9A17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移除元素 </a:t>
            </a:r>
            <a:r>
              <a:rPr lang="en-US" altLang="zh-TW"/>
              <a:t>remove/discard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E739A-99DD-4ED5-B918-FAF471D3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st.remove(element) </a:t>
            </a:r>
            <a:r>
              <a:rPr lang="zh-TW" altLang="en-US" sz="2800"/>
              <a:t>→ 從集合 </a:t>
            </a:r>
            <a:r>
              <a:rPr lang="en-US" altLang="zh-TW" sz="2800"/>
              <a:t>st </a:t>
            </a:r>
            <a:r>
              <a:rPr lang="zh-TW" altLang="en-US" sz="2800"/>
              <a:t>中移除元素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（必須是集合中有的元素）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st.discard(any) </a:t>
            </a:r>
            <a:r>
              <a:rPr lang="zh-TW" altLang="en-US" sz="2800"/>
              <a:t>→ 從集合 </a:t>
            </a:r>
            <a:r>
              <a:rPr lang="en-US" altLang="zh-TW" sz="2800"/>
              <a:t>st </a:t>
            </a:r>
            <a:r>
              <a:rPr lang="zh-TW" altLang="en-US" sz="2800"/>
              <a:t>中移除元素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（若無該元素，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do nothing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63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集合運算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1CAC5E1-D370-4E39-B6CF-4F6A058A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84068"/>
              </p:ext>
            </p:extLst>
          </p:nvPr>
        </p:nvGraphicFramePr>
        <p:xfrm>
          <a:off x="1262063" y="1828800"/>
          <a:ext cx="793537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08">
                  <a:extLst>
                    <a:ext uri="{9D8B030D-6E8A-4147-A177-3AD203B41FA5}">
                      <a16:colId xmlns:a16="http://schemas.microsoft.com/office/drawing/2014/main" val="2989612327"/>
                    </a:ext>
                  </a:extLst>
                </a:gridCol>
                <a:gridCol w="1638795">
                  <a:extLst>
                    <a:ext uri="{9D8B030D-6E8A-4147-A177-3AD203B41FA5}">
                      <a16:colId xmlns:a16="http://schemas.microsoft.com/office/drawing/2014/main" val="1329272"/>
                    </a:ext>
                  </a:extLst>
                </a:gridCol>
                <a:gridCol w="4488874">
                  <a:extLst>
                    <a:ext uri="{9D8B030D-6E8A-4147-A177-3AD203B41FA5}">
                      <a16:colId xmlns:a16="http://schemas.microsoft.com/office/drawing/2014/main" val="119492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運算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函數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33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交集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&amp;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intersection()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3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聯集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|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union()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9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-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difference()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83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對稱差集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^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symmetric_difference()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==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不等於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!=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14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屬於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5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不屬於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not in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59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73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字典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1: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"a":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2: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>
                <a:solidFill>
                  <a:srgbClr val="FF0000"/>
                </a:solidFill>
              </a:rPr>
              <a:t>鍵 </a:t>
            </a:r>
            <a:r>
              <a:rPr lang="en-US" altLang="zh-TW" sz="2800">
                <a:solidFill>
                  <a:srgbClr val="FF0000"/>
                </a:solidFill>
              </a:rPr>
              <a:t>key</a:t>
            </a:r>
            <a:r>
              <a:rPr lang="zh-TW" altLang="en-US" sz="2800"/>
              <a:t>：唯一、無序</a:t>
            </a:r>
            <a:endParaRPr lang="en-US" altLang="zh-TW" sz="2800"/>
          </a:p>
          <a:p>
            <a:pPr marL="0" indent="0">
              <a:buNone/>
            </a:pPr>
            <a:r>
              <a:rPr lang="zh-TW" altLang="en-US" sz="2800">
                <a:solidFill>
                  <a:srgbClr val="0070C0"/>
                </a:solidFill>
              </a:rPr>
              <a:t>值 </a:t>
            </a:r>
            <a:r>
              <a:rPr lang="en-US" altLang="zh-TW" sz="2800">
                <a:solidFill>
                  <a:srgbClr val="0070C0"/>
                </a:solidFill>
              </a:rPr>
              <a:t>value</a:t>
            </a:r>
            <a:r>
              <a:rPr lang="zh-TW" altLang="en-US" sz="2800"/>
              <a:t>：可變更、可重複</a:t>
            </a: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每個 </a:t>
            </a:r>
            <a:r>
              <a:rPr lang="en-US" altLang="zh-TW" sz="2800"/>
              <a:t>key </a:t>
            </a:r>
            <a:r>
              <a:rPr lang="zh-TW" altLang="en-US" sz="2800"/>
              <a:t>一定要對應到一個 </a:t>
            </a:r>
            <a:r>
              <a:rPr lang="en-US" altLang="zh-TW" sz="28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27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 </a:t>
            </a:r>
            <a:r>
              <a:rPr lang="en-US" altLang="zh-TW"/>
              <a:t>- </a:t>
            </a:r>
            <a:r>
              <a:rPr lang="zh-TW" altLang="en-US"/>
              <a:t>直接取值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</a:p>
        </p:txBody>
      </p:sp>
    </p:spTree>
    <p:extLst>
      <p:ext uri="{BB962C8B-B14F-4D97-AF65-F5344CB8AC3E}">
        <p14:creationId xmlns:p14="http://schemas.microsoft.com/office/powerpoint/2010/main" val="35244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list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60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 </a:t>
            </a:r>
            <a:r>
              <a:rPr lang="en-US" altLang="zh-TW"/>
              <a:t>- get()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/>
              <a:t>True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, -1) </a:t>
            </a:r>
            <a:r>
              <a:rPr lang="zh-TW" altLang="en-US" sz="2800"/>
              <a:t>→ </a:t>
            </a:r>
            <a:r>
              <a:rPr lang="en-US" altLang="zh-TW" sz="2800"/>
              <a:t>True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-1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1112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新增鍵值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{}</a:t>
            </a:r>
          </a:p>
          <a:p>
            <a:pPr marL="0" indent="0">
              <a:buNone/>
            </a:pPr>
            <a:endParaRPr lang="en-US" altLang="zh-TW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= </a:t>
            </a:r>
            <a:r>
              <a:rPr lang="en-US" altLang="zh-TW" sz="2800">
                <a:solidFill>
                  <a:srgbClr val="0070C0"/>
                </a:solidFill>
              </a:rPr>
              <a:t>100</a:t>
            </a: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] =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altLang="zh-TW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100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89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9BD62-E3EF-47DD-8141-B291FD7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 </a:t>
            </a:r>
            <a:r>
              <a:rPr lang="en-US" altLang="zh-TW"/>
              <a:t>update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A637E-6BBA-453E-9C58-0D4C3086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696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dic1.update(dic2) </a:t>
            </a:r>
            <a:r>
              <a:rPr lang="zh-TW" altLang="en-US" sz="2800"/>
              <a:t>→ 將 </a:t>
            </a:r>
            <a:r>
              <a:rPr lang="en-US" altLang="zh-TW" sz="2800"/>
              <a:t>dic2 </a:t>
            </a:r>
            <a:r>
              <a:rPr lang="zh-TW" altLang="en-US" sz="2800"/>
              <a:t>的元素合併到 </a:t>
            </a:r>
            <a:r>
              <a:rPr lang="en-US" altLang="zh-TW" sz="2800"/>
              <a:t>dic1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0: 0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r>
              <a:rPr lang="en-US" altLang="zh-TW" sz="2800"/>
              <a:t>dic.update({</a:t>
            </a:r>
            <a:r>
              <a:rPr lang="en-US" altLang="zh-TW" sz="2800">
                <a:solidFill>
                  <a:srgbClr val="0070C0"/>
                </a:solidFill>
              </a:rPr>
              <a:t>1: 1, 2: 2</a:t>
            </a:r>
            <a:r>
              <a:rPr lang="en-US" altLang="zh-TW" sz="2800"/>
              <a:t>})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0: 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1: 1, 2: 2</a:t>
            </a:r>
            <a:r>
              <a:rPr lang="en-US" altLang="zh-TW" sz="2800"/>
              <a:t>}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988373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移除鍵值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-5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2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-5</a:t>
            </a:r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2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, None) </a:t>
            </a:r>
            <a:r>
              <a:rPr lang="zh-TW" altLang="en-US" sz="2800"/>
              <a:t>→ </a:t>
            </a:r>
            <a:r>
              <a:rPr lang="en-US" altLang="zh-TW" sz="280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08355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elm in </a:t>
            </a:r>
            <a:r>
              <a:rPr lang="en-US" altLang="zh-TW" sz="2800">
                <a:solidFill>
                  <a:srgbClr val="FF0000"/>
                </a:solidFill>
              </a:rPr>
              <a:t>dic.keys()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print(elm)</a:t>
            </a:r>
          </a:p>
        </p:txBody>
      </p:sp>
    </p:spTree>
    <p:extLst>
      <p:ext uri="{BB962C8B-B14F-4D97-AF65-F5344CB8AC3E}">
        <p14:creationId xmlns:p14="http://schemas.microsoft.com/office/powerpoint/2010/main" val="657406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elm in </a:t>
            </a:r>
            <a:r>
              <a:rPr lang="en-US" altLang="zh-TW" sz="2800">
                <a:solidFill>
                  <a:srgbClr val="FF0000"/>
                </a:solidFill>
              </a:rPr>
              <a:t>dic.items()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print(elm)</a:t>
            </a:r>
          </a:p>
        </p:txBody>
      </p:sp>
    </p:spTree>
    <p:extLst>
      <p:ext uri="{BB962C8B-B14F-4D97-AF65-F5344CB8AC3E}">
        <p14:creationId xmlns:p14="http://schemas.microsoft.com/office/powerpoint/2010/main" val="4001639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k</a:t>
            </a:r>
            <a:r>
              <a:rPr lang="en-US" altLang="zh-TW" sz="2800"/>
              <a:t>,</a:t>
            </a:r>
            <a:r>
              <a:rPr lang="en-US" altLang="zh-TW" sz="2800">
                <a:solidFill>
                  <a:srgbClr val="FF0000"/>
                </a:solidFill>
              </a:rPr>
              <a:t> v </a:t>
            </a:r>
            <a:r>
              <a:rPr lang="en-US" altLang="zh-TW" sz="2800"/>
              <a:t>in </a:t>
            </a:r>
            <a:r>
              <a:rPr lang="en-US" altLang="zh-TW" sz="2800">
                <a:solidFill>
                  <a:srgbClr val="FF0000"/>
                </a:solidFill>
              </a:rPr>
              <a:t>dic.items()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k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v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05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7F30-5748-4B2F-A6D0-52FDA4E5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dict </a:t>
            </a:r>
            <a:r>
              <a:rPr lang="zh-TW" altLang="en-US"/>
              <a:t>用 </a:t>
            </a:r>
            <a:r>
              <a:rPr lang="en-US" altLang="zh-TW"/>
              <a:t>for </a:t>
            </a:r>
            <a:r>
              <a:rPr lang="zh-TW" altLang="en-US"/>
              <a:t>生成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CE145-EA39-4EA9-8745-77D7BD5B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x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x ** 2 </a:t>
            </a:r>
            <a:r>
              <a:rPr lang="en-US" altLang="zh-TW" sz="2800">
                <a:solidFill>
                  <a:srgbClr val="0070C0"/>
                </a:solidFill>
              </a:rPr>
              <a:t>for x in range(100)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{0: 0, 1: 1, 2: 4, 3: 9, ……}</a:t>
            </a:r>
          </a:p>
        </p:txBody>
      </p:sp>
    </p:spTree>
    <p:extLst>
      <p:ext uri="{BB962C8B-B14F-4D97-AF65-F5344CB8AC3E}">
        <p14:creationId xmlns:p14="http://schemas.microsoft.com/office/powerpoint/2010/main" val="1171755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499756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1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range(n) </a:t>
            </a:r>
            <a:r>
              <a:rPr lang="zh-TW" altLang="en-US" sz="2800"/>
              <a:t>→ 從 </a:t>
            </a:r>
            <a:r>
              <a:rPr lang="en-US" altLang="zh-TW" sz="2800"/>
              <a:t>0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n, inc)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到小於 </a:t>
            </a:r>
            <a:r>
              <a:rPr lang="en-US" altLang="zh-TW" sz="2800"/>
              <a:t>n</a:t>
            </a:r>
            <a:r>
              <a:rPr lang="zh-TW" altLang="en-US" sz="2800"/>
              <a:t>，公差為 </a:t>
            </a:r>
            <a:r>
              <a:rPr lang="en-US" altLang="zh-TW" sz="2800"/>
              <a:t>inc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list(range(4)) </a:t>
            </a:r>
            <a:r>
              <a:rPr lang="zh-TW" altLang="en-US" sz="2800"/>
              <a:t>→ </a:t>
            </a:r>
            <a:r>
              <a:rPr lang="en-US" altLang="zh-TW" sz="2800"/>
              <a:t>[0, 1, 2, 3]</a:t>
            </a:r>
          </a:p>
          <a:p>
            <a:pPr marL="0" indent="0">
              <a:buNone/>
            </a:pPr>
            <a:r>
              <a:rPr lang="en-US" altLang="zh-TW" sz="2800"/>
              <a:t>list(range(2, 8, 2)) </a:t>
            </a:r>
            <a:r>
              <a:rPr lang="zh-TW" altLang="en-US" sz="2800"/>
              <a:t>→ </a:t>
            </a:r>
            <a:r>
              <a:rPr lang="en-US" altLang="zh-TW" sz="2800"/>
              <a:t>[2, 4, 6, 8]</a:t>
            </a:r>
          </a:p>
        </p:txBody>
      </p:sp>
    </p:spTree>
    <p:extLst>
      <p:ext uri="{BB962C8B-B14F-4D97-AF65-F5344CB8AC3E}">
        <p14:creationId xmlns:p14="http://schemas.microsoft.com/office/powerpoint/2010/main" val="38803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79679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0070C0"/>
                </a:solidFill>
              </a:rPr>
              <a:t>i += 1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10662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迭代的變數在迴圈外可使用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range(5):</a:t>
            </a:r>
          </a:p>
          <a:p>
            <a:pPr marL="0" indent="0">
              <a:buNone/>
            </a:pPr>
            <a:r>
              <a:rPr lang="en-US" altLang="zh-TW" sz="2800"/>
              <a:t>	print(i, end= " ")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print(i)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  <a:r>
              <a:rPr lang="en-US" altLang="zh-TW" sz="2800">
                <a:solidFill>
                  <a:srgbClr val="FF0000"/>
                </a:solidFill>
              </a:rPr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419717363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1165</TotalTime>
  <Words>1735</Words>
  <Application>Microsoft Office PowerPoint</Application>
  <PresentationFormat>寬螢幕</PresentationFormat>
  <Paragraphs>389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源流明體 SB</vt:lpstr>
      <vt:lpstr>Wingdings 2</vt:lpstr>
      <vt:lpstr>Arial</vt:lpstr>
      <vt:lpstr>Consolas</vt:lpstr>
      <vt:lpstr>視圖</vt:lpstr>
      <vt:lpstr>Class 5 list, tuple, set, dict 與 for, while 迴圈</vt:lpstr>
      <vt:lpstr>for, while 迴圈</vt:lpstr>
      <vt:lpstr>for 迴圈</vt:lpstr>
      <vt:lpstr>for 迴圈</vt:lpstr>
      <vt:lpstr>for 迴圈</vt:lpstr>
      <vt:lpstr>range 物件</vt:lpstr>
      <vt:lpstr>for 迭代 range 物件</vt:lpstr>
      <vt:lpstr>for 迭代 range 物件</vt:lpstr>
      <vt:lpstr>for 迭代的變數在迴圈外可使用</vt:lpstr>
      <vt:lpstr>for 迴圈執行指定次</vt:lpstr>
      <vt:lpstr>for 迭代物件</vt:lpstr>
      <vt:lpstr>for 迭代物件</vt:lpstr>
      <vt:lpstr>for 的進階用法</vt:lpstr>
      <vt:lpstr>for 的進階用法</vt:lpstr>
      <vt:lpstr>while 迴圈</vt:lpstr>
      <vt:lpstr>while 迴圈</vt:lpstr>
      <vt:lpstr>while 迴圈</vt:lpstr>
      <vt:lpstr>迴圈控制 break, continue</vt:lpstr>
      <vt:lpstr>中斷 break</vt:lpstr>
      <vt:lpstr>繼續 continue</vt:lpstr>
      <vt:lpstr>中斷 break</vt:lpstr>
      <vt:lpstr>繼續 continue</vt:lpstr>
      <vt:lpstr>容器 list, tuple, set, dict </vt:lpstr>
      <vt:lpstr>容器 - 可迭代物件</vt:lpstr>
      <vt:lpstr>元組 tuple（無法修改的 list）</vt:lpstr>
      <vt:lpstr>tuple 與 list 互換</vt:lpstr>
      <vt:lpstr>枚舉 enumerate</vt:lpstr>
      <vt:lpstr>打包 zip</vt:lpstr>
      <vt:lpstr>集合 set</vt:lpstr>
      <vt:lpstr>補充：集合 set 的排序</vt:lpstr>
      <vt:lpstr>補充：集合 set 的排序</vt:lpstr>
      <vt:lpstr>補充：集合 set 的排序</vt:lpstr>
      <vt:lpstr>集合 set</vt:lpstr>
      <vt:lpstr>集合 set</vt:lpstr>
      <vt:lpstr>新增元素 add/update</vt:lpstr>
      <vt:lpstr>移除元素 remove/discard</vt:lpstr>
      <vt:lpstr>集合運算</vt:lpstr>
      <vt:lpstr>字典 dict</vt:lpstr>
      <vt:lpstr>取值 - 直接取值</vt:lpstr>
      <vt:lpstr>取值 - get()</vt:lpstr>
      <vt:lpstr>新增鍵值</vt:lpstr>
      <vt:lpstr>合併 update</vt:lpstr>
      <vt:lpstr>移除鍵值</vt:lpstr>
      <vt:lpstr>迭代 dict</vt:lpstr>
      <vt:lpstr>迭代 dict</vt:lpstr>
      <vt:lpstr>迭代 dict</vt:lpstr>
      <vt:lpstr>dict 用 for 生成</vt:lpstr>
      <vt:lpstr>容器 - 可迭代物件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list, tuple, set, dict 與 for, while 迴圈</dc:title>
  <dc:creator>游宗穎</dc:creator>
  <cp:lastModifiedBy>游宗穎</cp:lastModifiedBy>
  <cp:revision>66</cp:revision>
  <dcterms:created xsi:type="dcterms:W3CDTF">2022-10-11T03:45:08Z</dcterms:created>
  <dcterms:modified xsi:type="dcterms:W3CDTF">2022-10-13T02:57:16Z</dcterms:modified>
</cp:coreProperties>
</file>