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7" r:id="rId16"/>
    <p:sldId id="278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源流明體 SB" panose="02020600000000000000" pitchFamily="18" charset="-120"/>
      <p:bold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Wingdings 2" panose="050201020105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99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5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13363-6BD1-4665-9160-CE9C96754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4</a:t>
            </a:r>
            <a:br>
              <a:rPr lang="en-US" altLang="zh-TW" sz="6600"/>
            </a:br>
            <a:r>
              <a:rPr lang="zh-TW" altLang="en-US" sz="6600"/>
              <a:t>字串、串列、迭代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61C065-1265-4031-BB87-DEB94308D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8:16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9517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5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944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0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5475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88426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9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s[8:-1]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!emosdnah si nauQ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846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s[0]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‘q’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zh-TW" sz="2800"/>
              <a:t>s = “q” + s[1:]</a:t>
            </a:r>
          </a:p>
        </p:txBody>
      </p:sp>
    </p:spTree>
    <p:extLst>
      <p:ext uri="{BB962C8B-B14F-4D97-AF65-F5344CB8AC3E}">
        <p14:creationId xmlns:p14="http://schemas.microsoft.com/office/powerpoint/2010/main" val="318361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s[0]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‘q’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“q” </a:t>
            </a:r>
            <a:r>
              <a:rPr lang="en-US" altLang="zh-TW" sz="2800"/>
              <a:t>+</a:t>
            </a:r>
            <a:r>
              <a:rPr lang="en-US" altLang="zh-TW" sz="2800">
                <a:solidFill>
                  <a:srgbClr val="FF0000"/>
                </a:solidFill>
              </a:rPr>
              <a:t> s[1:]</a:t>
            </a:r>
          </a:p>
        </p:txBody>
      </p:sp>
    </p:spTree>
    <p:extLst>
      <p:ext uri="{BB962C8B-B14F-4D97-AF65-F5344CB8AC3E}">
        <p14:creationId xmlns:p14="http://schemas.microsoft.com/office/powerpoint/2010/main" val="141544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len(str) </a:t>
            </a:r>
            <a:r>
              <a:rPr lang="zh-TW" altLang="en-US" sz="2400"/>
              <a:t>→ 回傳字串長度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“0123456789”</a:t>
            </a:r>
          </a:p>
          <a:p>
            <a:pPr marL="0" indent="0">
              <a:buNone/>
            </a:pPr>
            <a:r>
              <a:rPr lang="en-US" altLang="zh-TW" sz="2400"/>
              <a:t>len(s) </a:t>
            </a:r>
            <a:r>
              <a:rPr lang="zh-TW" altLang="en-US" sz="2400"/>
              <a:t>→ </a:t>
            </a:r>
            <a:r>
              <a:rPr lang="en-US" altLang="zh-TW" sz="2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554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搜尋 </a:t>
            </a:r>
            <a:r>
              <a:rPr lang="en-US" altLang="zh-TW"/>
              <a:t>find, rfind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s.find(str)</a:t>
            </a:r>
            <a:r>
              <a:rPr lang="zh-TW" altLang="en-US" sz="2400"/>
              <a:t> → 回傳第一個 </a:t>
            </a:r>
            <a:r>
              <a:rPr lang="en-US" altLang="zh-TW" sz="2400"/>
              <a:t>str</a:t>
            </a:r>
            <a:r>
              <a:rPr lang="zh-TW" altLang="en-US" sz="2400"/>
              <a:t> 的位置，若找不到回傳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s.rfind(str)</a:t>
            </a:r>
            <a:r>
              <a:rPr lang="zh-TW" altLang="en-US" sz="2400"/>
              <a:t> → 同上，但到著往前搜尋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“ha</a:t>
            </a:r>
            <a:r>
              <a:rPr lang="en-US" altLang="zh-TW" sz="2400">
                <a:solidFill>
                  <a:srgbClr val="FF0000"/>
                </a:solidFill>
              </a:rPr>
              <a:t>p</a:t>
            </a:r>
            <a:r>
              <a:rPr lang="en-US" altLang="zh-TW" sz="2400"/>
              <a:t>py happy”</a:t>
            </a:r>
          </a:p>
          <a:p>
            <a:pPr marL="0" indent="0">
              <a:buNone/>
            </a:pPr>
            <a:r>
              <a:rPr lang="en-US" altLang="zh-TW" sz="2400"/>
              <a:t>s.find(“p”)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</a:p>
          <a:p>
            <a:pPr marL="0" indent="0">
              <a:buNone/>
            </a:pPr>
            <a:r>
              <a:rPr lang="en-US" altLang="zh-TW" sz="2400"/>
              <a:t>s.find(“x”) </a:t>
            </a:r>
            <a:r>
              <a:rPr lang="zh-TW" altLang="en-US" sz="2400"/>
              <a:t>→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s.rfind(“happy”)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685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去頭去尾 </a:t>
            </a:r>
            <a:r>
              <a:rPr lang="en-US" altLang="zh-TW"/>
              <a:t>strip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s.strip(str) </a:t>
            </a:r>
            <a:r>
              <a:rPr lang="zh-TW" altLang="en-US" sz="2400"/>
              <a:t>→ 回傳去除頭尾 </a:t>
            </a:r>
            <a:r>
              <a:rPr lang="en-US" altLang="zh-TW" sz="2400"/>
              <a:t>strA</a:t>
            </a:r>
            <a:r>
              <a:rPr lang="zh-TW" altLang="en-US" sz="2400"/>
              <a:t> 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s.strip(“\n”) </a:t>
            </a:r>
            <a:r>
              <a:rPr lang="zh-TW" altLang="en-US" sz="2400"/>
              <a:t>→ </a:t>
            </a:r>
            <a:r>
              <a:rPr lang="en-US" altLang="zh-TW" sz="2400"/>
              <a:t>“Tseng is 180cm”</a:t>
            </a:r>
          </a:p>
          <a:p>
            <a:pPr marL="0" indent="0">
              <a:buNone/>
            </a:pPr>
            <a:r>
              <a:rPr lang="en-US" altLang="zh-TW" sz="2400"/>
              <a:t>s.strip(“180”) </a:t>
            </a:r>
            <a:r>
              <a:rPr lang="zh-TW" altLang="en-US" sz="2400"/>
              <a:t>→ </a:t>
            </a: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s.strip(“ ”)</a:t>
            </a:r>
          </a:p>
        </p:txBody>
      </p:sp>
    </p:spTree>
    <p:extLst>
      <p:ext uri="{BB962C8B-B14F-4D97-AF65-F5344CB8AC3E}">
        <p14:creationId xmlns:p14="http://schemas.microsoft.com/office/powerpoint/2010/main" val="409615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02820-88D2-4B2B-84D7-6A72A25A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String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5D1DC-F911-4D4F-9B6C-4C89A00EB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7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取代 </a:t>
            </a:r>
            <a:r>
              <a:rPr lang="en-US" altLang="zh-TW"/>
              <a:t>replace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s.replace(strA, strB)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回傳將 </a:t>
            </a:r>
            <a:r>
              <a:rPr lang="en-US" altLang="zh-TW" sz="2400"/>
              <a:t>s </a:t>
            </a:r>
            <a:r>
              <a:rPr lang="zh-TW" altLang="en-US" sz="2400"/>
              <a:t>中所有 </a:t>
            </a:r>
            <a:r>
              <a:rPr lang="en-US" altLang="zh-TW" sz="2400"/>
              <a:t>strA </a:t>
            </a:r>
            <a:r>
              <a:rPr lang="zh-TW" altLang="en-US" sz="2400"/>
              <a:t>取代成 </a:t>
            </a:r>
            <a:r>
              <a:rPr lang="en-US" altLang="zh-TW" sz="2400"/>
              <a:t>strB </a:t>
            </a:r>
            <a:r>
              <a:rPr lang="zh-TW" altLang="en-US" sz="2400"/>
              <a:t>後的字串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“Kafuu Chino ga </a:t>
            </a:r>
            <a:r>
              <a:rPr lang="en-US" altLang="zh-TW" sz="2400">
                <a:solidFill>
                  <a:srgbClr val="FF0000"/>
                </a:solidFill>
              </a:rPr>
              <a:t>suki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s.replace(“suki”, “kawaii”) </a:t>
            </a:r>
            <a:r>
              <a:rPr lang="zh-TW" altLang="en-US" sz="2400"/>
              <a:t>→ </a:t>
            </a:r>
            <a:r>
              <a:rPr lang="en-US" altLang="zh-TW" sz="2400"/>
              <a:t>“Kafuu Chino ga </a:t>
            </a:r>
            <a:r>
              <a:rPr lang="en-US" altLang="zh-TW" sz="2400">
                <a:solidFill>
                  <a:srgbClr val="FF0000"/>
                </a:solidFill>
              </a:rPr>
              <a:t>kawaii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</a:t>
            </a:r>
            <a:r>
              <a:rPr lang="zh-TW" altLang="en-US" sz="2400"/>
              <a:t> </a:t>
            </a:r>
            <a:r>
              <a:rPr lang="en-US" altLang="zh-TW" sz="2400"/>
              <a:t>”, “”)</a:t>
            </a:r>
            <a:r>
              <a:rPr lang="zh-TW" altLang="en-US" sz="2400"/>
              <a:t> → </a:t>
            </a:r>
            <a:r>
              <a:rPr lang="en-US" altLang="zh-TW" sz="2400"/>
              <a:t>“KafuuChinogasuki”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s.replace(“ ”, “ ”)</a:t>
            </a:r>
          </a:p>
        </p:txBody>
      </p:sp>
    </p:spTree>
    <p:extLst>
      <p:ext uri="{BB962C8B-B14F-4D97-AF65-F5344CB8AC3E}">
        <p14:creationId xmlns:p14="http://schemas.microsoft.com/office/powerpoint/2010/main" val="423037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98F5F-40F5-4CC5-902B-73FEBD9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61677-FE5E-4F1E-A49E-5C6A8ABB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s.count(str) </a:t>
            </a:r>
            <a:r>
              <a:rPr lang="zh-TW" altLang="en-US" sz="2400"/>
              <a:t>→ 回傳 </a:t>
            </a:r>
            <a:r>
              <a:rPr lang="en-US" altLang="zh-TW" sz="2400"/>
              <a:t>s </a:t>
            </a:r>
            <a:r>
              <a:rPr lang="zh-TW" altLang="en-US" sz="2400"/>
              <a:t>中 </a:t>
            </a:r>
            <a:r>
              <a:rPr lang="en-US" altLang="zh-TW" sz="2400"/>
              <a:t>str </a:t>
            </a:r>
            <a:r>
              <a:rPr lang="zh-TW" altLang="en-US" sz="2400"/>
              <a:t>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ra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i jouzu no Ta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gisan mo 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waii”</a:t>
            </a:r>
          </a:p>
          <a:p>
            <a:pPr marL="0" indent="0">
              <a:buNone/>
            </a:pPr>
            <a:r>
              <a:rPr lang="en-US" altLang="zh-TW" sz="2400"/>
              <a:t>s.count(“ka”) </a:t>
            </a:r>
            <a:r>
              <a:rPr lang="zh-TW" altLang="en-US" sz="2400"/>
              <a:t>→ </a:t>
            </a:r>
            <a:r>
              <a:rPr lang="en-US" altLang="zh-TW" sz="2400"/>
              <a:t>4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19248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→ 一串字（元）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] </a:t>
            </a:r>
            <a:r>
              <a:rPr lang="zh-TW" altLang="en-US" sz="2800"/>
              <a:t>→</a:t>
            </a:r>
            <a:r>
              <a:rPr lang="en-US" altLang="zh-TW" sz="2800"/>
              <a:t> ‘Q’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索引從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開始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s[1] </a:t>
            </a:r>
            <a:r>
              <a:rPr lang="zh-TW" altLang="en-US" sz="2800"/>
              <a:t>→</a:t>
            </a:r>
            <a:r>
              <a:rPr lang="en-US" altLang="zh-TW" sz="2800"/>
              <a:t> ‘u’</a:t>
            </a:r>
          </a:p>
          <a:p>
            <a:pPr marL="0" indent="0">
              <a:buNone/>
            </a:pPr>
            <a:r>
              <a:rPr lang="en-US" altLang="zh-TW" sz="2800"/>
              <a:t>s[2] </a:t>
            </a:r>
            <a:r>
              <a:rPr lang="zh-TW" altLang="en-US" sz="2800"/>
              <a:t>→</a:t>
            </a:r>
            <a:r>
              <a:rPr lang="en-US" altLang="zh-TW" sz="2800"/>
              <a:t> ‘a’</a:t>
            </a:r>
          </a:p>
          <a:p>
            <a:pPr marL="0" indent="0">
              <a:buNone/>
            </a:pPr>
            <a:r>
              <a:rPr lang="en-US" altLang="zh-TW" sz="2800"/>
              <a:t>s[3] </a:t>
            </a:r>
            <a:r>
              <a:rPr lang="zh-TW" altLang="en-US" sz="2800"/>
              <a:t>→</a:t>
            </a:r>
            <a:r>
              <a:rPr lang="en-US" altLang="zh-TW" sz="2800"/>
              <a:t> ‘n’</a:t>
            </a:r>
          </a:p>
          <a:p>
            <a:pPr marL="0" indent="0">
              <a:buNone/>
            </a:pPr>
            <a:r>
              <a:rPr lang="en-US" altLang="zh-TW" sz="2800"/>
              <a:t>s[4] </a:t>
            </a:r>
            <a:r>
              <a:rPr lang="zh-TW" altLang="en-US" sz="2800"/>
              <a:t>→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‘ ’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空白也是字元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......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4155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B9BF7-AA94-4ABD-9D05-AC9BA05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799"/>
            <a:ext cx="9106846" cy="4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F71C4-F59A-4CE7-8052-010B6BE5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/>
              <a:t>ord() </a:t>
            </a:r>
            <a:r>
              <a:rPr lang="zh-TW" altLang="en-US" sz="3200"/>
              <a:t>→ 回傳一個字（字元）的編碼</a:t>
            </a: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chr() </a:t>
            </a:r>
            <a:r>
              <a:rPr lang="zh-TW" altLang="en-US" sz="3200"/>
              <a:t>→ 回傳編碼對應到的字（字元）</a:t>
            </a: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ord(‘A’) </a:t>
            </a:r>
            <a:r>
              <a:rPr lang="zh-TW" altLang="en-US" sz="3200"/>
              <a:t> → </a:t>
            </a:r>
            <a:r>
              <a:rPr lang="en-US" altLang="zh-TW" sz="3200"/>
              <a:t>65</a:t>
            </a:r>
          </a:p>
          <a:p>
            <a:pPr marL="0" indent="0">
              <a:buNone/>
            </a:pPr>
            <a:r>
              <a:rPr lang="en-US" altLang="zh-TW" sz="3200"/>
              <a:t>ord(‘\n’)</a:t>
            </a:r>
            <a:r>
              <a:rPr lang="zh-TW" altLang="en-US" sz="3200"/>
              <a:t> → </a:t>
            </a:r>
            <a:r>
              <a:rPr lang="en-US" altLang="zh-TW" sz="3200"/>
              <a:t>10</a:t>
            </a:r>
          </a:p>
          <a:p>
            <a:pPr marL="0" indent="0">
              <a:buNone/>
            </a:pPr>
            <a:r>
              <a:rPr lang="en-US" altLang="zh-TW" sz="3200"/>
              <a:t>chr(48)   </a:t>
            </a:r>
            <a:r>
              <a:rPr lang="zh-TW" altLang="en-US" sz="3200"/>
              <a:t>→ </a:t>
            </a:r>
            <a:r>
              <a:rPr lang="en-US" altLang="zh-TW" sz="3200"/>
              <a:t>“0”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3081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F8282-4D8D-4F1E-BBA0-1E37C643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FCC17-22AF-437A-9C8C-0FD8A7E7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\</a:t>
            </a:r>
            <a:r>
              <a:rPr lang="zh-TW" altLang="en-US" sz="2800"/>
              <a:t> → 反斜線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  <a:r>
              <a:rPr lang="zh-TW" altLang="en-US" sz="2800"/>
              <a:t> → 單引號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”</a:t>
            </a:r>
            <a:r>
              <a:rPr lang="en-US" altLang="zh-TW" sz="2800"/>
              <a:t> </a:t>
            </a:r>
            <a:r>
              <a:rPr lang="zh-TW" altLang="en-US" sz="2800"/>
              <a:t>→ 雙引號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t</a:t>
            </a:r>
            <a:r>
              <a:rPr lang="en-US" altLang="zh-TW" sz="2800"/>
              <a:t> </a:t>
            </a:r>
            <a:r>
              <a:rPr lang="zh-TW" altLang="en-US" sz="2800"/>
              <a:t>→ 定位符（</a:t>
            </a:r>
            <a:r>
              <a:rPr lang="en-US" altLang="zh-TW" sz="2800"/>
              <a:t>Tab </a:t>
            </a:r>
            <a:r>
              <a:rPr lang="zh-TW" altLang="en-US" sz="2800"/>
              <a:t>鍵）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→ 換行符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“\t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”[1]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反斜線與後面的共成一個字元</a:t>
            </a:r>
          </a:p>
        </p:txBody>
      </p:sp>
    </p:spTree>
    <p:extLst>
      <p:ext uri="{BB962C8B-B14F-4D97-AF65-F5344CB8AC3E}">
        <p14:creationId xmlns:p14="http://schemas.microsoft.com/office/powerpoint/2010/main" val="401469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6: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s</a:t>
            </a:r>
            <a:r>
              <a:rPr lang="zh-TW" altLang="en-US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</a:rPr>
              <a:t>handsome!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60451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8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:9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Quan is h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082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431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32606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159</TotalTime>
  <Words>1038</Words>
  <Application>Microsoft Office PowerPoint</Application>
  <PresentationFormat>寬螢幕</PresentationFormat>
  <Paragraphs>374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Consolas</vt:lpstr>
      <vt:lpstr>Wingdings 2</vt:lpstr>
      <vt:lpstr>源流明體 SB</vt:lpstr>
      <vt:lpstr>Arial</vt:lpstr>
      <vt:lpstr>視圖</vt:lpstr>
      <vt:lpstr>Class 4 字串、串列、迭代</vt:lpstr>
      <vt:lpstr>字串 String</vt:lpstr>
      <vt:lpstr>字串 → 一串字（元）</vt:lpstr>
      <vt:lpstr>補充：ASCII 編碼</vt:lpstr>
      <vt:lpstr>補充：ASCII 編碼</vt:lpstr>
      <vt:lpstr>跳脫字元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注意</vt:lpstr>
      <vt:lpstr>注意</vt:lpstr>
      <vt:lpstr>字串長度 len</vt:lpstr>
      <vt:lpstr>搜尋 find, rfind</vt:lpstr>
      <vt:lpstr>去頭去尾 strip</vt:lpstr>
      <vt:lpstr>取代 replace</vt:lpstr>
      <vt:lpstr>數量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 字串、串列、迭代</dc:title>
  <dc:creator>an920107</dc:creator>
  <cp:lastModifiedBy>an920107</cp:lastModifiedBy>
  <cp:revision>19</cp:revision>
  <dcterms:created xsi:type="dcterms:W3CDTF">2022-10-02T16:11:21Z</dcterms:created>
  <dcterms:modified xsi:type="dcterms:W3CDTF">2022-10-02T18:51:16Z</dcterms:modified>
</cp:coreProperties>
</file>