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714" autoAdjust="0"/>
  </p:normalViewPr>
  <p:slideViewPr>
    <p:cSldViewPr>
      <p:cViewPr varScale="1">
        <p:scale>
          <a:sx n="40" d="100"/>
          <a:sy n="40" d="100"/>
        </p:scale>
        <p:origin x="66" y="1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sv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8631" y="2924194"/>
            <a:ext cx="14950738" cy="171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altLang="zh-TW" sz="9600" dirty="0" err="1"/>
              <a:t>LightGBM</a:t>
            </a:r>
            <a:endParaRPr lang="en-US" sz="10443" dirty="0">
              <a:solidFill>
                <a:srgbClr val="000000"/>
              </a:solidFill>
              <a:latin typeface="Fredoka On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06921" y="4762704"/>
            <a:ext cx="14674159" cy="692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dirty="0">
                <a:solidFill>
                  <a:srgbClr val="000000"/>
                </a:solidFill>
                <a:latin typeface="Nunito Bold"/>
              </a:rPr>
              <a:t>A Highly Efficient Gradient Boosting</a:t>
            </a:r>
            <a:r>
              <a:rPr lang="zh-TW" altLang="en-US" sz="4002" dirty="0">
                <a:solidFill>
                  <a:srgbClr val="000000"/>
                </a:solidFill>
                <a:latin typeface="Nunito Bold"/>
              </a:rPr>
              <a:t> </a:t>
            </a:r>
            <a:r>
              <a:rPr lang="en-US" sz="4002" dirty="0">
                <a:solidFill>
                  <a:srgbClr val="000000"/>
                </a:solidFill>
                <a:latin typeface="Nunito Bold"/>
              </a:rPr>
              <a:t>Decision Tree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Nunito"/>
              </a:rPr>
              <a:t>NeurIPS</a:t>
            </a:r>
            <a:r>
              <a:rPr lang="en-US" sz="3000" dirty="0">
                <a:solidFill>
                  <a:srgbClr val="000000"/>
                </a:solidFill>
                <a:latin typeface="Nunito"/>
              </a:rPr>
              <a:t> | 2016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"/>
              </a:rPr>
              <a:t>Microsoft Research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542645"/>
            <a:ext cx="16230600" cy="9057050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 Bold"/>
              </a:rPr>
              <a:t>contributions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81200" y="3300167"/>
            <a:ext cx="14431253" cy="3986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/>
              <a:t>• Gradient-based One-Side Sampling (GOSS). </a:t>
            </a:r>
          </a:p>
          <a:p>
            <a:pPr lvl="1">
              <a:lnSpc>
                <a:spcPct val="150000"/>
              </a:lnSpc>
            </a:pPr>
            <a:r>
              <a:rPr lang="en-US" altLang="zh-TW" sz="3600" dirty="0"/>
              <a:t>•</a:t>
            </a:r>
            <a:r>
              <a:rPr lang="zh-TW" altLang="en-US" sz="3600" dirty="0"/>
              <a:t> </a:t>
            </a:r>
            <a:r>
              <a:rPr lang="en-US" altLang="zh-TW" sz="3600" b="1" dirty="0">
                <a:solidFill>
                  <a:srgbClr val="0F0F0F"/>
                </a:solidFill>
                <a:latin typeface="Söhne"/>
              </a:rPr>
              <a:t>E</a:t>
            </a:r>
            <a:r>
              <a:rPr lang="en-US" altLang="zh-TW" sz="3600" b="1" i="0" dirty="0">
                <a:solidFill>
                  <a:srgbClr val="0F0F0F"/>
                </a:solidFill>
                <a:effectLst/>
                <a:latin typeface="Söhne"/>
              </a:rPr>
              <a:t>xclude </a:t>
            </a:r>
            <a:r>
              <a:rPr lang="en-US" altLang="zh-TW" sz="3600" b="0" i="0" dirty="0">
                <a:solidFill>
                  <a:srgbClr val="0F0F0F"/>
                </a:solidFill>
                <a:effectLst/>
                <a:latin typeface="Söhne"/>
              </a:rPr>
              <a:t>a significant proportion of </a:t>
            </a:r>
            <a:r>
              <a:rPr lang="en-US" altLang="zh-TW" sz="3600" b="1" i="0" dirty="0">
                <a:solidFill>
                  <a:srgbClr val="0F0F0F"/>
                </a:solidFill>
                <a:effectLst/>
                <a:latin typeface="Söhne"/>
              </a:rPr>
              <a:t>data instances with small gradients</a:t>
            </a:r>
            <a:r>
              <a:rPr lang="en-US" altLang="zh-TW" sz="3600" b="0" i="0" dirty="0">
                <a:solidFill>
                  <a:srgbClr val="0F0F0F"/>
                </a:solidFill>
                <a:effectLst/>
                <a:latin typeface="Söhne"/>
              </a:rPr>
              <a:t>,</a:t>
            </a:r>
            <a:r>
              <a:rPr lang="zh-TW" altLang="en-US" sz="36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altLang="zh-TW" sz="3600" b="0" i="0" dirty="0">
                <a:solidFill>
                  <a:srgbClr val="0F0F0F"/>
                </a:solidFill>
                <a:effectLst/>
                <a:latin typeface="Söhne"/>
              </a:rPr>
              <a:t>and only use the rest to estimate the information gain.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en-US" altLang="zh-TW" sz="3600" dirty="0"/>
              <a:t>• Exclusive Feature Bundling (EFB).</a:t>
            </a:r>
          </a:p>
          <a:p>
            <a:pPr lvl="1">
              <a:lnSpc>
                <a:spcPct val="150000"/>
              </a:lnSpc>
            </a:pPr>
            <a:r>
              <a:rPr lang="en-US" altLang="zh-TW" sz="3200" dirty="0"/>
              <a:t>•</a:t>
            </a:r>
            <a:r>
              <a:rPr lang="en-US" altLang="zh-TW" sz="3200" b="1" dirty="0">
                <a:solidFill>
                  <a:srgbClr val="0F0F0F"/>
                </a:solidFill>
                <a:latin typeface="Söhne"/>
              </a:rPr>
              <a:t>B</a:t>
            </a:r>
            <a:r>
              <a:rPr lang="en-US" altLang="zh-TW" sz="3200" b="1" i="0" dirty="0">
                <a:solidFill>
                  <a:srgbClr val="0F0F0F"/>
                </a:solidFill>
                <a:effectLst/>
                <a:latin typeface="Söhne"/>
              </a:rPr>
              <a:t>undle mutually exclusive features</a:t>
            </a:r>
            <a:r>
              <a:rPr lang="en-US" altLang="zh-TW" sz="3200" b="0" i="0" dirty="0">
                <a:solidFill>
                  <a:srgbClr val="0F0F0F"/>
                </a:solidFill>
                <a:effectLst/>
                <a:latin typeface="Söhne"/>
              </a:rPr>
              <a:t>, to reduce the number of features.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542645"/>
            <a:ext cx="16230600" cy="9057050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dirty="0">
                <a:solidFill>
                  <a:srgbClr val="000000"/>
                </a:solidFill>
                <a:latin typeface="Fredoka One Bold"/>
              </a:rPr>
              <a:t>Related Work</a:t>
            </a:r>
            <a:endParaRPr lang="en-US" sz="6607" dirty="0">
              <a:solidFill>
                <a:srgbClr val="000000"/>
              </a:solidFill>
              <a:latin typeface="Fredoka One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981200" y="3300167"/>
            <a:ext cx="14431253" cy="5279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/>
              <a:t>• Scikit-learn and </a:t>
            </a:r>
            <a:r>
              <a:rPr lang="en-US" altLang="zh-TW" sz="3600" dirty="0" err="1"/>
              <a:t>gbm</a:t>
            </a:r>
            <a:r>
              <a:rPr lang="en-US" altLang="zh-TW" sz="3600" dirty="0"/>
              <a:t> in R implements the presorted algorithm</a:t>
            </a:r>
          </a:p>
          <a:p>
            <a:pPr>
              <a:lnSpc>
                <a:spcPct val="150000"/>
              </a:lnSpc>
            </a:pPr>
            <a:r>
              <a:rPr lang="en-US" altLang="zh-TW" sz="3600" dirty="0"/>
              <a:t>• PGBRT implements the histogram-based algorithm.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• </a:t>
            </a:r>
            <a:r>
              <a:rPr lang="en-US" altLang="zh-TW" sz="3200" dirty="0" err="1"/>
              <a:t>XGBoost</a:t>
            </a:r>
            <a:r>
              <a:rPr lang="en-US" altLang="zh-TW" sz="3200" dirty="0"/>
              <a:t> supports both the pre-sorted algorithm and histogram-based algorithm.</a:t>
            </a:r>
          </a:p>
          <a:p>
            <a:pPr>
              <a:lnSpc>
                <a:spcPct val="150000"/>
              </a:lnSpc>
            </a:pP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en-US" altLang="zh-TW" sz="3200" dirty="0"/>
              <a:t>• Data instances are filtered if their weights are smaller than a fixed threshold.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• SGB  uses a random subset to train the weak learners in every iteration.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• SGB can be applied to GBDT, but AdaBoost cannot.</a:t>
            </a:r>
          </a:p>
        </p:txBody>
      </p:sp>
    </p:spTree>
    <p:extLst>
      <p:ext uri="{BB962C8B-B14F-4D97-AF65-F5344CB8AC3E}">
        <p14:creationId xmlns:p14="http://schemas.microsoft.com/office/powerpoint/2010/main" val="228262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542645"/>
            <a:ext cx="16230600" cy="9057050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dirty="0">
                <a:solidFill>
                  <a:srgbClr val="000000"/>
                </a:solidFill>
                <a:latin typeface="Fredoka One Bold"/>
              </a:rPr>
              <a:t>Related Work</a:t>
            </a:r>
            <a:endParaRPr lang="en-US" sz="6607" dirty="0">
              <a:solidFill>
                <a:srgbClr val="000000"/>
              </a:solidFill>
              <a:latin typeface="Fredoka One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981200" y="3300167"/>
            <a:ext cx="14431253" cy="58234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/>
              <a:t>• </a:t>
            </a:r>
            <a:r>
              <a:rPr lang="en-US" altLang="zh-TW" sz="4000" dirty="0"/>
              <a:t>Filter weak features by </a:t>
            </a:r>
            <a:r>
              <a:rPr lang="fr-FR" altLang="zh-TW" sz="3600" dirty="0"/>
              <a:t>principle component analysis </a:t>
            </a:r>
          </a:p>
          <a:p>
            <a:pPr>
              <a:lnSpc>
                <a:spcPct val="150000"/>
              </a:lnSpc>
            </a:pPr>
            <a:r>
              <a:rPr lang="en-US" altLang="zh-TW" sz="3600" dirty="0"/>
              <a:t>• Filter weak features by </a:t>
            </a:r>
            <a:r>
              <a:rPr lang="fr-FR" altLang="zh-TW" sz="3600" dirty="0"/>
              <a:t>projection pursuit</a:t>
            </a:r>
          </a:p>
          <a:p>
            <a:pPr>
              <a:lnSpc>
                <a:spcPct val="150000"/>
              </a:lnSpc>
            </a:pPr>
            <a:endParaRPr lang="fr-FR" altLang="zh-TW" sz="3600" dirty="0"/>
          </a:p>
          <a:p>
            <a:pPr>
              <a:lnSpc>
                <a:spcPct val="150000"/>
              </a:lnSpc>
            </a:pPr>
            <a:r>
              <a:rPr lang="en-US" altLang="zh-TW" sz="3600" dirty="0"/>
              <a:t>• GBDT with the pre-sorted algorithm can reduce the training cost by ignoring the features with zero values.</a:t>
            </a:r>
          </a:p>
          <a:p>
            <a:pPr>
              <a:lnSpc>
                <a:spcPct val="150000"/>
              </a:lnSpc>
            </a:pPr>
            <a:r>
              <a:rPr lang="en-US" altLang="zh-TW" sz="3600" dirty="0"/>
              <a:t>• GBDT with the histogram-based algorithm does not have efficient sparse optimization solutions.</a:t>
            </a:r>
          </a:p>
        </p:txBody>
      </p:sp>
    </p:spTree>
    <p:extLst>
      <p:ext uri="{BB962C8B-B14F-4D97-AF65-F5344CB8AC3E}">
        <p14:creationId xmlns:p14="http://schemas.microsoft.com/office/powerpoint/2010/main" val="326390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542644"/>
            <a:ext cx="16230600" cy="9553855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68998C9-9125-41E6-A84C-780FB8D959C6}"/>
              </a:ext>
            </a:extLst>
          </p:cNvPr>
          <p:cNvGrpSpPr/>
          <p:nvPr/>
        </p:nvGrpSpPr>
        <p:grpSpPr>
          <a:xfrm>
            <a:off x="4543721" y="136671"/>
            <a:ext cx="9200557" cy="1730229"/>
            <a:chOff x="4543721" y="687305"/>
            <a:chExt cx="9200557" cy="1730229"/>
          </a:xfrm>
        </p:grpSpPr>
        <p:grpSp>
          <p:nvGrpSpPr>
            <p:cNvPr id="8" name="Group 8"/>
            <p:cNvGrpSpPr/>
            <p:nvPr/>
          </p:nvGrpSpPr>
          <p:grpSpPr>
            <a:xfrm>
              <a:off x="5139012" y="687305"/>
              <a:ext cx="8009976" cy="1730229"/>
              <a:chOff x="0" y="0"/>
              <a:chExt cx="2109623" cy="45569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109623" cy="455698"/>
              </a:xfrm>
              <a:custGeom>
                <a:avLst/>
                <a:gdLst/>
                <a:ahLst/>
                <a:cxnLst/>
                <a:rect l="l" t="t" r="r" b="b"/>
                <a:pathLst>
                  <a:path w="2109623" h="455698">
                    <a:moveTo>
                      <a:pt x="0" y="0"/>
                    </a:moveTo>
                    <a:lnTo>
                      <a:pt x="2109623" y="0"/>
                    </a:lnTo>
                    <a:lnTo>
                      <a:pt x="2109623" y="455698"/>
                    </a:lnTo>
                    <a:lnTo>
                      <a:pt x="0" y="455698"/>
                    </a:lnTo>
                    <a:close/>
                  </a:path>
                </a:pathLst>
              </a:custGeom>
              <a:solidFill>
                <a:srgbClr val="DDDEDE"/>
              </a:solidFill>
              <a:ln w="38100" cap="sq">
                <a:solidFill>
                  <a:srgbClr val="F1F2F2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109623" cy="4937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4543721" y="904875"/>
              <a:ext cx="9200557" cy="1138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50"/>
                </a:lnSpc>
              </a:pPr>
              <a:r>
                <a:rPr lang="en-US" altLang="zh-TW" sz="7200" dirty="0"/>
                <a:t>GOSS</a:t>
              </a:r>
              <a:endParaRPr lang="en-US" sz="6607" dirty="0">
                <a:solidFill>
                  <a:srgbClr val="000000"/>
                </a:solidFill>
                <a:latin typeface="Fredoka One Bold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585566" y="8389928"/>
            <a:ext cx="14431253" cy="1576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/>
              <a:t>• Keeps all the instances with large gradients.</a:t>
            </a:r>
          </a:p>
          <a:p>
            <a:pPr>
              <a:lnSpc>
                <a:spcPct val="150000"/>
              </a:lnSpc>
            </a:pPr>
            <a:r>
              <a:rPr lang="en-US" altLang="zh-TW" sz="3600" dirty="0"/>
              <a:t>• Random sampling on the instances with small gradients.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679138D-98A9-4933-8E40-0DB2A11A03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531" y="1485900"/>
            <a:ext cx="13098939" cy="69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5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542644"/>
            <a:ext cx="16230600" cy="9553855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98B3E-5AF2-47C1-8F3A-657D8DE34F1E}"/>
              </a:ext>
            </a:extLst>
          </p:cNvPr>
          <p:cNvGrpSpPr/>
          <p:nvPr/>
        </p:nvGrpSpPr>
        <p:grpSpPr>
          <a:xfrm>
            <a:off x="4543721" y="677810"/>
            <a:ext cx="9200557" cy="1874890"/>
            <a:chOff x="4543721" y="-7990"/>
            <a:chExt cx="9200557" cy="1874890"/>
          </a:xfrm>
        </p:grpSpPr>
        <p:grpSp>
          <p:nvGrpSpPr>
            <p:cNvPr id="8" name="Group 8"/>
            <p:cNvGrpSpPr/>
            <p:nvPr/>
          </p:nvGrpSpPr>
          <p:grpSpPr>
            <a:xfrm>
              <a:off x="5139012" y="-7990"/>
              <a:ext cx="8009976" cy="1874890"/>
              <a:chOff x="0" y="-38100"/>
              <a:chExt cx="2109623" cy="49379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109623" cy="455698"/>
              </a:xfrm>
              <a:custGeom>
                <a:avLst/>
                <a:gdLst/>
                <a:ahLst/>
                <a:cxnLst/>
                <a:rect l="l" t="t" r="r" b="b"/>
                <a:pathLst>
                  <a:path w="2109623" h="455698">
                    <a:moveTo>
                      <a:pt x="0" y="0"/>
                    </a:moveTo>
                    <a:lnTo>
                      <a:pt x="2109623" y="0"/>
                    </a:lnTo>
                    <a:lnTo>
                      <a:pt x="2109623" y="455698"/>
                    </a:lnTo>
                    <a:lnTo>
                      <a:pt x="0" y="455698"/>
                    </a:lnTo>
                    <a:close/>
                  </a:path>
                </a:pathLst>
              </a:custGeom>
              <a:solidFill>
                <a:srgbClr val="DDDEDE"/>
              </a:solidFill>
              <a:ln w="38100" cap="sq">
                <a:solidFill>
                  <a:srgbClr val="F1F2F2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109623" cy="4937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4543721" y="354241"/>
              <a:ext cx="9200557" cy="1138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50"/>
                </a:lnSpc>
              </a:pPr>
              <a:r>
                <a:rPr lang="en-US" altLang="zh-TW" sz="7200" dirty="0"/>
                <a:t>GOSS (Math)</a:t>
              </a:r>
              <a:endParaRPr lang="en-US" sz="6607" dirty="0">
                <a:solidFill>
                  <a:srgbClr val="000000"/>
                </a:solidFill>
                <a:latin typeface="Fredoka One Bold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C9B82EB6-0BAF-4955-9DCA-A6F9B7DF489A}"/>
              </a:ext>
            </a:extLst>
          </p:cNvPr>
          <p:cNvGrpSpPr/>
          <p:nvPr/>
        </p:nvGrpSpPr>
        <p:grpSpPr>
          <a:xfrm>
            <a:off x="1539643" y="2713735"/>
            <a:ext cx="7811184" cy="6640592"/>
            <a:chOff x="1981200" y="3300167"/>
            <a:chExt cx="7811184" cy="66405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18CC95-00CA-492A-AE9C-25F27F95BC02}"/>
                </a:ext>
              </a:extLst>
            </p:cNvPr>
            <p:cNvSpPr txBox="1"/>
            <p:nvPr/>
          </p:nvSpPr>
          <p:spPr>
            <a:xfrm>
              <a:off x="1981200" y="3300167"/>
              <a:ext cx="7129463" cy="60939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zh-TW" sz="3600" dirty="0"/>
                <a:t>• dataset</a:t>
              </a:r>
            </a:p>
            <a:p>
              <a:endParaRPr lang="en-US" altLang="zh-TW" sz="3600" dirty="0"/>
            </a:p>
            <a:p>
              <a:endParaRPr lang="en-US" altLang="zh-TW" sz="3600" dirty="0"/>
            </a:p>
            <a:p>
              <a:r>
                <a:rPr lang="en-US" altLang="zh-TW" sz="3200" dirty="0"/>
                <a:t>• gradients</a:t>
              </a:r>
            </a:p>
            <a:p>
              <a:endParaRPr lang="en-US" altLang="zh-TW" sz="3200" dirty="0"/>
            </a:p>
            <a:p>
              <a:r>
                <a:rPr lang="en-US" altLang="zh-TW" sz="3200" dirty="0"/>
                <a:t>• variance gain of splitting feature</a:t>
              </a:r>
            </a:p>
            <a:p>
              <a:endParaRPr lang="en-US" altLang="zh-TW" sz="3200" dirty="0"/>
            </a:p>
            <a:p>
              <a:endParaRPr lang="en-US" altLang="zh-TW" sz="3200" dirty="0"/>
            </a:p>
            <a:p>
              <a:r>
                <a:rPr lang="en-US" altLang="zh-TW" sz="3200" dirty="0"/>
                <a:t>• keep</a:t>
              </a:r>
            </a:p>
            <a:p>
              <a:endParaRPr lang="en-US" altLang="zh-TW" sz="3200" dirty="0"/>
            </a:p>
            <a:p>
              <a:r>
                <a:rPr lang="en-US" altLang="zh-TW" sz="3200" dirty="0"/>
                <a:t>• sample</a:t>
              </a:r>
            </a:p>
            <a:p>
              <a:endParaRPr lang="en-US" altLang="zh-TW" sz="3200" dirty="0"/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05EC931-6982-42A2-BDE6-0BBB74945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87624" y="3873044"/>
              <a:ext cx="5646076" cy="5400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ECCE65DC-47F2-41E8-96F4-3094E148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87387" y="4473930"/>
              <a:ext cx="5646313" cy="540000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7CA5693B-65BF-4D77-8621-8746F82F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87387" y="5455328"/>
              <a:ext cx="4258033" cy="540000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CA552285-A69B-4BE2-8B4F-3177378C3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87387" y="6438900"/>
              <a:ext cx="6415115" cy="900000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4FFB8F8D-1D10-4910-8667-CB6552BEB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87387" y="7885647"/>
              <a:ext cx="2673001" cy="540000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52455EAA-5D57-47E3-B58F-54943FB6E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87387" y="9400759"/>
              <a:ext cx="7604997" cy="540000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762058BB-BF7A-4EAE-AA46-E574F4D03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87387" y="8800123"/>
              <a:ext cx="6695991" cy="540000"/>
            </a:xfrm>
            <a:prstGeom prst="rect">
              <a:avLst/>
            </a:prstGeom>
          </p:spPr>
        </p:pic>
      </p:grpSp>
      <p:sp>
        <p:nvSpPr>
          <p:cNvPr id="39" name="TextBox 20">
            <a:extLst>
              <a:ext uri="{FF2B5EF4-FFF2-40B4-BE49-F238E27FC236}">
                <a16:creationId xmlns:a16="http://schemas.microsoft.com/office/drawing/2014/main" id="{BC42ECA4-1A61-40BC-B30B-187C947D461F}"/>
              </a:ext>
            </a:extLst>
          </p:cNvPr>
          <p:cNvSpPr txBox="1"/>
          <p:nvPr/>
        </p:nvSpPr>
        <p:spPr>
          <a:xfrm>
            <a:off x="7598330" y="2696076"/>
            <a:ext cx="7129463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3600" dirty="0"/>
              <a:t>• variance gain of splitting feature</a:t>
            </a:r>
            <a:endParaRPr lang="en-US" altLang="zh-TW" sz="3200" dirty="0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BA9C002C-4831-43B7-A419-80FBE09188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5563" y="3304094"/>
            <a:ext cx="9181575" cy="900000"/>
          </a:xfrm>
          <a:prstGeom prst="rect">
            <a:avLst/>
          </a:prstGeom>
        </p:spPr>
      </p:pic>
      <p:sp>
        <p:nvSpPr>
          <p:cNvPr id="50" name="TextBox 20">
            <a:extLst>
              <a:ext uri="{FF2B5EF4-FFF2-40B4-BE49-F238E27FC236}">
                <a16:creationId xmlns:a16="http://schemas.microsoft.com/office/drawing/2014/main" id="{940C8A24-A339-4728-8226-61BFE3F71EBC}"/>
              </a:ext>
            </a:extLst>
          </p:cNvPr>
          <p:cNvSpPr txBox="1"/>
          <p:nvPr/>
        </p:nvSpPr>
        <p:spPr>
          <a:xfrm>
            <a:off x="7598330" y="4258114"/>
            <a:ext cx="7129463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3600" dirty="0"/>
              <a:t>• approximation error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A3D67CDB-EA99-4F2C-8DA9-BAF6D5D60D3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30326" y="4832100"/>
            <a:ext cx="4148186" cy="540000"/>
          </a:xfrm>
          <a:prstGeom prst="rect">
            <a:avLst/>
          </a:prstGeom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1308F14D-BF35-4537-BC09-31D18C27CE40}"/>
              </a:ext>
            </a:extLst>
          </p:cNvPr>
          <p:cNvSpPr txBox="1"/>
          <p:nvPr/>
        </p:nvSpPr>
        <p:spPr>
          <a:xfrm>
            <a:off x="8367133" y="5403506"/>
            <a:ext cx="418018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3600"/>
              <a:t>• </a:t>
            </a:r>
            <a:r>
              <a:rPr lang="en-US" altLang="zh-TW" sz="3200"/>
              <a:t>probability</a:t>
            </a:r>
            <a:endParaRPr lang="en-US" altLang="zh-TW" sz="3200" dirty="0"/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67AD43E6-AED8-4881-AFF6-4FA39485A215}"/>
              </a:ext>
            </a:extLst>
          </p:cNvPr>
          <p:cNvSpPr txBox="1"/>
          <p:nvPr/>
        </p:nvSpPr>
        <p:spPr>
          <a:xfrm>
            <a:off x="12735796" y="5372574"/>
            <a:ext cx="418018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3600" dirty="0"/>
              <a:t>• </a:t>
            </a:r>
            <a:r>
              <a:rPr lang="en-US" altLang="zh-TW" sz="3200" dirty="0"/>
              <a:t>one-side gradian</a:t>
            </a:r>
          </a:p>
        </p:txBody>
      </p:sp>
      <p:pic>
        <p:nvPicPr>
          <p:cNvPr id="59" name="圖片 58">
            <a:extLst>
              <a:ext uri="{FF2B5EF4-FFF2-40B4-BE49-F238E27FC236}">
                <a16:creationId xmlns:a16="http://schemas.microsoft.com/office/drawing/2014/main" id="{9C18A7D7-869D-4454-98C6-3BB49424E36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787155" y="5957504"/>
            <a:ext cx="2754782" cy="54000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CAE4CD74-74D3-43E3-91C9-DF78E48F133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51149" y="7135454"/>
            <a:ext cx="6530401" cy="900000"/>
          </a:xfrm>
          <a:prstGeom prst="rect">
            <a:avLst/>
          </a:prstGeom>
        </p:spPr>
      </p:pic>
      <p:sp>
        <p:nvSpPr>
          <p:cNvPr id="62" name="TextBox 20">
            <a:extLst>
              <a:ext uri="{FF2B5EF4-FFF2-40B4-BE49-F238E27FC236}">
                <a16:creationId xmlns:a16="http://schemas.microsoft.com/office/drawing/2014/main" id="{C95AE0F4-D2CC-4825-8C6A-707A1C988E5D}"/>
              </a:ext>
            </a:extLst>
          </p:cNvPr>
          <p:cNvSpPr txBox="1"/>
          <p:nvPr/>
        </p:nvSpPr>
        <p:spPr>
          <a:xfrm>
            <a:off x="8952648" y="6524683"/>
            <a:ext cx="418018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3600" dirty="0"/>
              <a:t>• </a:t>
            </a:r>
            <a:r>
              <a:rPr lang="en-US" altLang="zh-TW" sz="3200" dirty="0"/>
              <a:t>approximation error</a:t>
            </a:r>
          </a:p>
        </p:txBody>
      </p:sp>
      <p:pic>
        <p:nvPicPr>
          <p:cNvPr id="64" name="圖片 63">
            <a:extLst>
              <a:ext uri="{FF2B5EF4-FFF2-40B4-BE49-F238E27FC236}">
                <a16:creationId xmlns:a16="http://schemas.microsoft.com/office/drawing/2014/main" id="{E846EF0C-7A13-4252-959A-165E63DE907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44892" y="8125513"/>
            <a:ext cx="7487695" cy="562053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03F9EE54-7B05-4083-BDF7-357D7AF579F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00785" y="5953001"/>
            <a:ext cx="267488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542644"/>
            <a:ext cx="16230600" cy="9553855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98B3E-5AF2-47C1-8F3A-657D8DE34F1E}"/>
              </a:ext>
            </a:extLst>
          </p:cNvPr>
          <p:cNvGrpSpPr/>
          <p:nvPr/>
        </p:nvGrpSpPr>
        <p:grpSpPr>
          <a:xfrm>
            <a:off x="3827235" y="677810"/>
            <a:ext cx="10633531" cy="2693062"/>
            <a:chOff x="3909348" y="-7990"/>
            <a:chExt cx="9414869" cy="2693062"/>
          </a:xfrm>
        </p:grpSpPr>
        <p:grpSp>
          <p:nvGrpSpPr>
            <p:cNvPr id="8" name="Group 8"/>
            <p:cNvGrpSpPr/>
            <p:nvPr/>
          </p:nvGrpSpPr>
          <p:grpSpPr>
            <a:xfrm>
              <a:off x="3909348" y="-7990"/>
              <a:ext cx="9414869" cy="1874890"/>
              <a:chOff x="-323862" y="-38100"/>
              <a:chExt cx="2479636" cy="49379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-323862" y="0"/>
                <a:ext cx="2479636" cy="455698"/>
              </a:xfrm>
              <a:custGeom>
                <a:avLst/>
                <a:gdLst/>
                <a:ahLst/>
                <a:cxnLst/>
                <a:rect l="l" t="t" r="r" b="b"/>
                <a:pathLst>
                  <a:path w="2109623" h="455698">
                    <a:moveTo>
                      <a:pt x="0" y="0"/>
                    </a:moveTo>
                    <a:lnTo>
                      <a:pt x="2109623" y="0"/>
                    </a:lnTo>
                    <a:lnTo>
                      <a:pt x="2109623" y="455698"/>
                    </a:lnTo>
                    <a:lnTo>
                      <a:pt x="0" y="455698"/>
                    </a:lnTo>
                    <a:close/>
                  </a:path>
                </a:pathLst>
              </a:custGeom>
              <a:solidFill>
                <a:srgbClr val="DDDEDE"/>
              </a:solidFill>
              <a:ln w="38100" cap="sq">
                <a:solidFill>
                  <a:srgbClr val="F1F2F2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109623" cy="4937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4016504" y="354241"/>
              <a:ext cx="9200557" cy="23308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50"/>
                </a:lnSpc>
              </a:pPr>
              <a:r>
                <a:rPr lang="en-US" altLang="zh-TW" sz="7200" dirty="0"/>
                <a:t>Exclusive Feature Bundling</a:t>
              </a:r>
              <a:endParaRPr lang="en-US" sz="6607" dirty="0">
                <a:solidFill>
                  <a:srgbClr val="000000"/>
                </a:solidFill>
                <a:latin typeface="Fredoka One Bold"/>
              </a:endParaRP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1C76A1BA-0D5D-4277-94F7-2CD3501067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1196" y="3250514"/>
            <a:ext cx="14032283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542644"/>
            <a:ext cx="16230600" cy="9553855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98B3E-5AF2-47C1-8F3A-657D8DE34F1E}"/>
              </a:ext>
            </a:extLst>
          </p:cNvPr>
          <p:cNvGrpSpPr/>
          <p:nvPr/>
        </p:nvGrpSpPr>
        <p:grpSpPr>
          <a:xfrm>
            <a:off x="3827235" y="677810"/>
            <a:ext cx="10633531" cy="1874890"/>
            <a:chOff x="3909348" y="-7990"/>
            <a:chExt cx="9414869" cy="1874890"/>
          </a:xfrm>
        </p:grpSpPr>
        <p:grpSp>
          <p:nvGrpSpPr>
            <p:cNvPr id="8" name="Group 8"/>
            <p:cNvGrpSpPr/>
            <p:nvPr/>
          </p:nvGrpSpPr>
          <p:grpSpPr>
            <a:xfrm>
              <a:off x="3909348" y="-7990"/>
              <a:ext cx="9414869" cy="1874890"/>
              <a:chOff x="-323862" y="-38100"/>
              <a:chExt cx="2479636" cy="49379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-323862" y="0"/>
                <a:ext cx="2479636" cy="455698"/>
              </a:xfrm>
              <a:custGeom>
                <a:avLst/>
                <a:gdLst/>
                <a:ahLst/>
                <a:cxnLst/>
                <a:rect l="l" t="t" r="r" b="b"/>
                <a:pathLst>
                  <a:path w="2109623" h="455698">
                    <a:moveTo>
                      <a:pt x="0" y="0"/>
                    </a:moveTo>
                    <a:lnTo>
                      <a:pt x="2109623" y="0"/>
                    </a:lnTo>
                    <a:lnTo>
                      <a:pt x="2109623" y="455698"/>
                    </a:lnTo>
                    <a:lnTo>
                      <a:pt x="0" y="455698"/>
                    </a:lnTo>
                    <a:close/>
                  </a:path>
                </a:pathLst>
              </a:custGeom>
              <a:solidFill>
                <a:srgbClr val="DDDEDE"/>
              </a:solidFill>
              <a:ln w="38100" cap="sq">
                <a:solidFill>
                  <a:srgbClr val="F1F2F2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109623" cy="4937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4016504" y="354241"/>
              <a:ext cx="9200557" cy="1138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50"/>
                </a:lnSpc>
              </a:pPr>
              <a:r>
                <a:rPr lang="en-US" altLang="zh-TW" sz="7200" dirty="0"/>
                <a:t>Pros and cons</a:t>
              </a:r>
              <a:endParaRPr lang="en-US" sz="6607" dirty="0">
                <a:solidFill>
                  <a:srgbClr val="000000"/>
                </a:solidFill>
                <a:latin typeface="Fredoka One Bold"/>
              </a:endParaRPr>
            </a:p>
          </p:txBody>
        </p:sp>
      </p:grpSp>
      <p:sp>
        <p:nvSpPr>
          <p:cNvPr id="16" name="TextBox 20">
            <a:extLst>
              <a:ext uri="{FF2B5EF4-FFF2-40B4-BE49-F238E27FC236}">
                <a16:creationId xmlns:a16="http://schemas.microsoft.com/office/drawing/2014/main" id="{EA3C32C1-10EA-411B-8B7B-B9B67F8B09FB}"/>
              </a:ext>
            </a:extLst>
          </p:cNvPr>
          <p:cNvSpPr txBox="1"/>
          <p:nvPr/>
        </p:nvSpPr>
        <p:spPr>
          <a:xfrm>
            <a:off x="3276600" y="3300167"/>
            <a:ext cx="11734800" cy="4900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/>
              <a:t>• </a:t>
            </a:r>
            <a:r>
              <a:rPr lang="zh-TW" altLang="en-US" sz="3600" dirty="0"/>
              <a:t>速度更快</a:t>
            </a:r>
            <a:endParaRPr lang="en-US" altLang="zh-TW" sz="3600" dirty="0"/>
          </a:p>
          <a:p>
            <a:pPr lvl="1">
              <a:lnSpc>
                <a:spcPct val="150000"/>
              </a:lnSpc>
            </a:pPr>
            <a:r>
              <a:rPr lang="en-US" altLang="zh-TW" sz="3600" dirty="0"/>
              <a:t>• </a:t>
            </a:r>
            <a:r>
              <a:rPr lang="zh-TW" altLang="en-US" sz="3600" dirty="0"/>
              <a:t>遍歷直方圖、單邊梯度、</a:t>
            </a:r>
            <a:r>
              <a:rPr lang="en-US" altLang="zh-TW" sz="3600" dirty="0"/>
              <a:t> Leaf-wise</a:t>
            </a:r>
          </a:p>
          <a:p>
            <a:pPr>
              <a:lnSpc>
                <a:spcPct val="150000"/>
              </a:lnSpc>
            </a:pPr>
            <a:r>
              <a:rPr lang="en-US" altLang="zh-TW" sz="3600" dirty="0"/>
              <a:t>• </a:t>
            </a:r>
            <a:r>
              <a:rPr lang="zh-TW" altLang="en-US" sz="3600" dirty="0"/>
              <a:t>內存更小</a:t>
            </a:r>
            <a:endParaRPr lang="en-US" altLang="zh-TW" sz="3600" dirty="0"/>
          </a:p>
          <a:p>
            <a:pPr lvl="1">
              <a:lnSpc>
                <a:spcPct val="150000"/>
              </a:lnSpc>
            </a:pPr>
            <a:r>
              <a:rPr lang="en-US" altLang="zh-TW" sz="3600" dirty="0"/>
              <a:t>• </a:t>
            </a:r>
            <a:r>
              <a:rPr lang="zh-TW" altLang="en-US" sz="3600" dirty="0"/>
              <a:t>直方圖、互斥特徵捆綁</a:t>
            </a:r>
            <a:endParaRPr lang="en-US" altLang="zh-TW" sz="3600" dirty="0"/>
          </a:p>
          <a:p>
            <a:pPr>
              <a:lnSpc>
                <a:spcPct val="150000"/>
              </a:lnSpc>
            </a:pPr>
            <a:r>
              <a:rPr lang="en-US" altLang="zh-TW" sz="3600" dirty="0"/>
              <a:t>• </a:t>
            </a:r>
            <a:r>
              <a:rPr lang="zh-TW" altLang="en-US" sz="3600" dirty="0"/>
              <a:t>產生過度擬合</a:t>
            </a:r>
            <a:endParaRPr lang="en-US" altLang="zh-TW" sz="3600" dirty="0"/>
          </a:p>
          <a:p>
            <a:pPr lvl="1">
              <a:lnSpc>
                <a:spcPct val="150000"/>
              </a:lnSpc>
            </a:pPr>
            <a:r>
              <a:rPr lang="en-US" altLang="zh-TW" sz="3600" dirty="0"/>
              <a:t>• </a:t>
            </a:r>
            <a:r>
              <a:rPr lang="zh-TW" altLang="en-US" sz="3600" dirty="0"/>
              <a:t>長出較深的決策樹、對雜訊較為敏感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7086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294</Words>
  <Application>Microsoft Office PowerPoint</Application>
  <PresentationFormat>自訂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Fredoka One Bold</vt:lpstr>
      <vt:lpstr>Söhne</vt:lpstr>
      <vt:lpstr>Arial</vt:lpstr>
      <vt:lpstr>Calibri</vt:lpstr>
      <vt:lpstr>Nunito</vt:lpstr>
      <vt:lpstr>Nunito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 </dc:title>
  <cp:lastModifiedBy>Xunhaoz</cp:lastModifiedBy>
  <cp:revision>45</cp:revision>
  <dcterms:created xsi:type="dcterms:W3CDTF">2006-08-16T00:00:00Z</dcterms:created>
  <dcterms:modified xsi:type="dcterms:W3CDTF">2024-01-22T21:09:27Z</dcterms:modified>
  <dc:identifier>DAFj2V9dYDk</dc:identifier>
</cp:coreProperties>
</file>