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embeddedFontLst>
    <p:embeddedFont>
      <p:font typeface="源樣黑體 H" panose="020B0A00000000000000" pitchFamily="34" charset="-120"/>
      <p:bold r:id="rId8"/>
    </p:embeddedFont>
    <p:embeddedFont>
      <p:font typeface="源樣黑體 M" panose="020B0600000000000000" pitchFamily="34" charset="-120"/>
      <p:regular r:id="rId9"/>
    </p:embeddedFont>
    <p:embeddedFont>
      <p:font typeface="Consolas" panose="020B0609020204030204" pitchFamily="49" charset="0"/>
      <p:regular r:id="rId10"/>
      <p:bold r:id="rId11"/>
      <p:italic r:id="rId12"/>
      <p:boldItalic r:id="rId13"/>
    </p:embeddedFont>
  </p:embeddedFont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569AC1-710D-440E-A453-489F99E4A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09566B-F57E-4052-A8BD-00C8FAC464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AE62F6-7550-48ED-8B61-89D823B9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EDD9-959D-434C-9C74-DCFA32D25BF0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167AC2-0C27-4C55-BE62-EA52E330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55BEB3-BEEF-4996-8473-684D9853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0F40-6AEF-4C92-8034-0978D6084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99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91DBB2-4E37-4F15-BA4E-AEFB96392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309540-4C0B-41F5-B5E4-C109DF21E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46872D-0A11-44C5-83D1-EAE346BD9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EDD9-959D-434C-9C74-DCFA32D25BF0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72A487-BEAF-4D84-A56E-3C4FF45D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A4997B-DCC8-4E15-B20D-2D491AFC5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0F40-6AEF-4C92-8034-0978D6084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80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65D91F5-1074-4CD4-9490-CB6CCBA12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8F1B55-ADBB-4EE4-A9C7-93351C800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05AF12-A9BB-4F2C-B939-1A3FCDC42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EDD9-959D-434C-9C74-DCFA32D25BF0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0868BA-2C29-4C60-BC4E-BCB197ED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4BCB26-3937-49EF-A466-1C511572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0F40-6AEF-4C92-8034-0978D6084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272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92FD1D-7EDC-4D73-ACF4-287F4F45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47CBF7-6EDA-4C74-BAAF-ABEEE1858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BBEABF-EDA2-44ED-B85E-B8131531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EDD9-959D-434C-9C74-DCFA32D25BF0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089D53-F74F-4B3E-BAA0-BFBDBC2C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3BA604-08FF-4F23-99FF-DCD276E7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0F40-6AEF-4C92-8034-0978D6084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95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BACDE3-BBE6-4096-9AE8-2C1D8F46E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1B16B6-D054-4415-975F-0BE6B24B4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594A9E-B56E-45FD-8519-FBA339073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EDD9-959D-434C-9C74-DCFA32D25BF0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F227B2-35EA-46D4-BAF6-CC864D06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0AE2E0-157E-4320-8F1B-5BB81927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0F40-6AEF-4C92-8034-0978D6084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019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3447F9-B012-4245-B6BA-D6A89BAE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E9EDF1-4740-4E25-B2C3-31AFDA4A4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31E2A8-1BB5-4089-8D93-CC1B092BC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7D8FDB-AD02-4625-9558-4D560FD9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EDD9-959D-434C-9C74-DCFA32D25BF0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F2CA63-8F20-4B6A-935E-B0C67363F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96FEAF-95AD-4ABE-9B04-F574DDD16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0F40-6AEF-4C92-8034-0978D6084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62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3F13F8-B8EB-44DF-960B-11AC3EFCB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05F692-AB4C-4707-A8AD-289641977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C04BBB-6961-4983-9649-B45AA05D2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691E5A3-12B0-416C-90C2-D219FF449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7782A1-0BBB-4FAD-B928-9E23A505C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21A8D0C-13C8-4861-B3A2-979F03E3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EDD9-959D-434C-9C74-DCFA32D25BF0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0BABA0A-A723-4D23-8A68-B4F88214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6A2CC4-A3B5-4B25-9BA0-7FC68132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0F40-6AEF-4C92-8034-0978D6084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46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C60A4C-4411-40F8-BD1D-035BA1AD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53421C6-9D17-48A3-AAC8-8E689051B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EDD9-959D-434C-9C74-DCFA32D25BF0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CAD5710-4950-4077-B5EF-CCDDC953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B1F0B27-2164-41D1-9F85-065AB1D7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0F40-6AEF-4C92-8034-0978D6084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17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B5D7287-9957-4E77-837B-976283D0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EDD9-959D-434C-9C74-DCFA32D25BF0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B193D79-6CA0-403E-ADD0-17327EF5A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6CD818-8BC6-4410-827E-9C1EE0A9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0F40-6AEF-4C92-8034-0978D6084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0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27CCC5-7F5F-42F3-8530-C5F3F421C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6F68FE-C7DB-4CA6-B3F9-477B989C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AD20FA-1898-4BEE-B6B9-C35AEC4F8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D196650-E778-4B1A-887D-D8AF09EE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EDD9-959D-434C-9C74-DCFA32D25BF0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D8C5D2-7A12-496B-989A-777B0F65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945596-A6F9-421A-91CC-375210D3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0F40-6AEF-4C92-8034-0978D6084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460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3F112-7093-41E3-A12E-7B150040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4CA6F0D-4ACF-48C5-83B3-3D57A76D1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432CB8-C908-441F-8950-93CF3578A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12AEBC-4B3E-4989-86AC-5668003E2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FEDD9-959D-434C-9C74-DCFA32D25BF0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B99EE6-56B6-473B-AB18-E2AC2ED9C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5FEBB0-43F9-435C-9EB9-5D8379804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B0F40-6AEF-4C92-8034-0978D6084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339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F754B6B-5AFD-47D1-AAA0-9B6A4EA8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905978-6094-44DD-BC68-60ED53CE2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DEDEEB-1E61-4192-A538-4F4EFA89F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FEDD9-959D-434C-9C74-DCFA32D25BF0}" type="datetimeFigureOut">
              <a:rPr lang="zh-TW" altLang="en-US" smtClean="0"/>
              <a:t>2023/12/4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FF409A-65FA-4D53-A088-F4617C293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26FB1E3-96CD-4EA3-8F50-484F4C619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B0F40-6AEF-4C92-8034-0978D6084D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27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45B100-D140-47CA-8685-63C7601D7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104 Arbitrage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7DE571-D7C6-4039-BAEA-BD7EAB41E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110502557 </a:t>
            </a:r>
            <a:r>
              <a:rPr lang="zh-TW" altLang="en-US"/>
              <a:t>游宗穎</a:t>
            </a:r>
          </a:p>
        </p:txBody>
      </p:sp>
    </p:spTree>
    <p:extLst>
      <p:ext uri="{BB962C8B-B14F-4D97-AF65-F5344CB8AC3E}">
        <p14:creationId xmlns:p14="http://schemas.microsoft.com/office/powerpoint/2010/main" val="324652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0C2EBA-D367-48BE-864C-D5758405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題意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042864-F3B3-4408-BFC8-EF939CA3A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有 </a:t>
            </a:r>
            <a:r>
              <a:rPr lang="en-US" altLang="zh-TW"/>
              <a:t>n </a:t>
            </a:r>
            <a:r>
              <a:rPr lang="zh-TW" altLang="en-US"/>
              <a:t>種貨幣 </a:t>
            </a:r>
            <a:r>
              <a:rPr lang="en-US" altLang="zh-TW"/>
              <a:t>(2 &lt;= n &lt;= 20)</a:t>
            </a:r>
          </a:p>
          <a:p>
            <a:r>
              <a:rPr lang="zh-TW" altLang="en-US"/>
              <a:t>根據各貨幣之間的匯率，找到賺錢的方法</a:t>
            </a:r>
            <a:endParaRPr lang="en-US" altLang="zh-TW"/>
          </a:p>
          <a:p>
            <a:pPr lvl="1"/>
            <a:r>
              <a:rPr lang="zh-TW" altLang="en-US"/>
              <a:t>要換回初始貨幣</a:t>
            </a:r>
            <a:endParaRPr lang="en-US" altLang="zh-TW"/>
          </a:p>
          <a:p>
            <a:pPr lvl="1"/>
            <a:r>
              <a:rPr lang="zh-TW" altLang="en-US"/>
              <a:t>要賺超過 </a:t>
            </a:r>
            <a:r>
              <a:rPr lang="en-US" altLang="zh-TW"/>
              <a:t>1% (1.01 </a:t>
            </a:r>
            <a:r>
              <a:rPr lang="zh-TW" altLang="en-US"/>
              <a:t>倍</a:t>
            </a:r>
            <a:r>
              <a:rPr lang="en-US" altLang="zh-TW"/>
              <a:t>)</a:t>
            </a:r>
          </a:p>
          <a:p>
            <a:pPr lvl="1"/>
            <a:r>
              <a:rPr lang="zh-TW" altLang="en-US"/>
              <a:t>不能換超過 </a:t>
            </a:r>
            <a:r>
              <a:rPr lang="en-US" altLang="zh-TW"/>
              <a:t>n </a:t>
            </a:r>
            <a:r>
              <a:rPr lang="zh-TW" altLang="en-US"/>
              <a:t>次</a:t>
            </a:r>
            <a:endParaRPr lang="en-US" altLang="zh-TW"/>
          </a:p>
          <a:p>
            <a:pPr lvl="1"/>
            <a:r>
              <a:rPr lang="zh-TW" altLang="en-US"/>
              <a:t>輸出換最少次數的「兌換過程」</a:t>
            </a:r>
            <a:endParaRPr lang="en-US" altLang="zh-TW"/>
          </a:p>
          <a:p>
            <a:pPr lvl="1"/>
            <a:r>
              <a:rPr lang="zh-TW" altLang="en-US"/>
              <a:t>若找不到則輸出</a:t>
            </a:r>
            <a:br>
              <a:rPr lang="en-US" altLang="zh-TW"/>
            </a:br>
            <a:r>
              <a:rPr lang="zh-TW" altLang="en-US"/>
              <a:t>「</a:t>
            </a:r>
            <a:r>
              <a:rPr lang="en-US" altLang="zh-TW"/>
              <a:t>no arbitrage sequence exist</a:t>
            </a:r>
            <a:r>
              <a:rPr lang="zh-TW" altLang="en-US"/>
              <a:t>」</a:t>
            </a:r>
            <a:endParaRPr lang="en-US" altLang="zh-TW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4AE21485-0B6C-4208-9D0E-15C6A3AC7066}"/>
              </a:ext>
            </a:extLst>
          </p:cNvPr>
          <p:cNvGrpSpPr/>
          <p:nvPr/>
        </p:nvGrpSpPr>
        <p:grpSpPr>
          <a:xfrm>
            <a:off x="7934331" y="1027906"/>
            <a:ext cx="3467872" cy="2915799"/>
            <a:chOff x="8085667" y="1631420"/>
            <a:chExt cx="3467872" cy="2915799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0DF55F5F-995E-47CA-85BE-CCB6D2ABFC70}"/>
                </a:ext>
              </a:extLst>
            </p:cNvPr>
            <p:cNvSpPr/>
            <p:nvPr/>
          </p:nvSpPr>
          <p:spPr>
            <a:xfrm>
              <a:off x="9279468" y="1631420"/>
              <a:ext cx="821267" cy="82126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</a:rPr>
                <a:t>1</a:t>
              </a:r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3AE42067-B8AC-4D50-9607-E652158EA959}"/>
                </a:ext>
              </a:extLst>
            </p:cNvPr>
            <p:cNvSpPr/>
            <p:nvPr/>
          </p:nvSpPr>
          <p:spPr>
            <a:xfrm>
              <a:off x="10732272" y="3627651"/>
              <a:ext cx="821267" cy="82126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</a:rPr>
                <a:t>3</a:t>
              </a:r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A4527D3D-BBD5-498E-8066-F305C0214365}"/>
                </a:ext>
              </a:extLst>
            </p:cNvPr>
            <p:cNvSpPr/>
            <p:nvPr/>
          </p:nvSpPr>
          <p:spPr>
            <a:xfrm>
              <a:off x="8085667" y="3627652"/>
              <a:ext cx="821267" cy="82126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</a:rPr>
                <a:t>2</a:t>
              </a:r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D36C0C4D-4B7A-4E4D-9DC8-C2BA28F0F9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4400" y="2452687"/>
              <a:ext cx="745068" cy="10440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66A6292-B117-4AFF-88B6-949C1D5E822D}"/>
                </a:ext>
              </a:extLst>
            </p:cNvPr>
            <p:cNvSpPr txBox="1"/>
            <p:nvPr/>
          </p:nvSpPr>
          <p:spPr>
            <a:xfrm>
              <a:off x="8391492" y="270293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1.2</a:t>
              </a:r>
              <a:endParaRPr lang="zh-TW" altLang="en-US"/>
            </a:p>
          </p:txBody>
        </p: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DC5CBBBE-CF5D-4415-B6EA-9E581AF309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1009" y="2572017"/>
              <a:ext cx="680503" cy="9622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59D8D701-1BDD-42F2-9A26-73DF90766EC6}"/>
                </a:ext>
              </a:extLst>
            </p:cNvPr>
            <p:cNvSpPr txBox="1"/>
            <p:nvPr/>
          </p:nvSpPr>
          <p:spPr>
            <a:xfrm>
              <a:off x="9058933" y="30426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0.88</a:t>
              </a:r>
              <a:endParaRPr lang="zh-TW" altLang="en-US"/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C6E8B34D-8015-4BAD-9344-DE1E17037E78}"/>
                </a:ext>
              </a:extLst>
            </p:cNvPr>
            <p:cNvCxnSpPr>
              <a:cxnSpLocks/>
            </p:cNvCxnSpPr>
            <p:nvPr/>
          </p:nvCxnSpPr>
          <p:spPr>
            <a:xfrm>
              <a:off x="10040121" y="2561310"/>
              <a:ext cx="745067" cy="96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4B2E04C-7824-4C75-A667-CA8D79C1DCF0}"/>
                </a:ext>
              </a:extLst>
            </p:cNvPr>
            <p:cNvSpPr txBox="1"/>
            <p:nvPr/>
          </p:nvSpPr>
          <p:spPr>
            <a:xfrm>
              <a:off x="9801709" y="304592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0.89</a:t>
              </a:r>
              <a:endParaRPr lang="zh-TW" altLang="en-US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9AB74D92-011D-4E7D-89D0-CF97427CD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03598" y="2408644"/>
              <a:ext cx="751401" cy="976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175E7826-B5EC-4963-8A45-01CE5639AA75}"/>
                </a:ext>
              </a:extLst>
            </p:cNvPr>
            <p:cNvSpPr txBox="1"/>
            <p:nvPr/>
          </p:nvSpPr>
          <p:spPr>
            <a:xfrm>
              <a:off x="10629318" y="2605378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1.1</a:t>
              </a:r>
              <a:endParaRPr lang="zh-TW" altLang="en-US"/>
            </a:p>
          </p:txBody>
        </p: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2A3296FB-E32A-4205-9257-CDD0E37D8B17}"/>
                </a:ext>
              </a:extLst>
            </p:cNvPr>
            <p:cNvCxnSpPr>
              <a:cxnSpLocks/>
            </p:cNvCxnSpPr>
            <p:nvPr/>
          </p:nvCxnSpPr>
          <p:spPr>
            <a:xfrm>
              <a:off x="9076955" y="3974438"/>
              <a:ext cx="144950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4312574D-A8A4-4EC3-B3B9-46A9325A05C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58934" y="4154510"/>
              <a:ext cx="1433990" cy="68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80C0D6BC-C1D3-4A3F-B2AA-CAE5165A7E58}"/>
                </a:ext>
              </a:extLst>
            </p:cNvPr>
            <p:cNvSpPr txBox="1"/>
            <p:nvPr/>
          </p:nvSpPr>
          <p:spPr>
            <a:xfrm>
              <a:off x="9519419" y="3591203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5.1</a:t>
              </a:r>
              <a:endParaRPr lang="zh-TW" altLang="en-US"/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521EAC29-CA26-4C7B-9BE2-7FFCF44A27D8}"/>
                </a:ext>
              </a:extLst>
            </p:cNvPr>
            <p:cNvSpPr txBox="1"/>
            <p:nvPr/>
          </p:nvSpPr>
          <p:spPr>
            <a:xfrm>
              <a:off x="9471512" y="417788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0.15</a:t>
              </a:r>
              <a:endParaRPr lang="zh-TW" altLang="en-US"/>
            </a:p>
          </p:txBody>
        </p:sp>
      </p:grp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348E128-A3D2-4B5D-AD05-3563E07022F4}"/>
              </a:ext>
            </a:extLst>
          </p:cNvPr>
          <p:cNvSpPr txBox="1"/>
          <p:nvPr/>
        </p:nvSpPr>
        <p:spPr>
          <a:xfrm>
            <a:off x="7075010" y="4285537"/>
            <a:ext cx="44903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TW" altLang="en-US">
                <a:solidFill>
                  <a:schemeClr val="accent6">
                    <a:lumMod val="75000"/>
                  </a:schemeClr>
                </a:solidFill>
              </a:rPr>
              <a:t> → </a:t>
            </a:r>
            <a:r>
              <a:rPr lang="en-US" altLang="zh-TW">
                <a:solidFill>
                  <a:schemeClr val="accent6">
                    <a:lumMod val="75000"/>
                  </a:schemeClr>
                </a:solidFill>
              </a:rPr>
              <a:t>2 </a:t>
            </a:r>
            <a:r>
              <a:rPr lang="zh-TW" altLang="en-US">
                <a:solidFill>
                  <a:schemeClr val="accent6">
                    <a:lumMod val="75000"/>
                  </a:schemeClr>
                </a:solidFill>
              </a:rPr>
              <a:t>→ </a:t>
            </a:r>
            <a:r>
              <a:rPr lang="en-US" altLang="zh-TW">
                <a:solidFill>
                  <a:schemeClr val="accent6">
                    <a:lumMod val="75000"/>
                  </a:schemeClr>
                </a:solidFill>
              </a:rPr>
              <a:t>1:</a:t>
            </a:r>
            <a:r>
              <a:rPr lang="zh-TW" alt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>
                <a:solidFill>
                  <a:schemeClr val="accent6">
                    <a:lumMod val="75000"/>
                  </a:schemeClr>
                </a:solidFill>
              </a:rPr>
              <a:t>1.2*0.88 = 1.056 &gt; 1.01</a:t>
            </a:r>
          </a:p>
          <a:p>
            <a:r>
              <a:rPr lang="en-US" altLang="zh-TW"/>
              <a:t>2 </a:t>
            </a:r>
            <a:r>
              <a:rPr lang="zh-TW" altLang="en-US"/>
              <a:t>→ </a:t>
            </a:r>
            <a:r>
              <a:rPr lang="en-US" altLang="zh-TW"/>
              <a:t>3 </a:t>
            </a:r>
            <a:r>
              <a:rPr lang="zh-TW" altLang="en-US"/>
              <a:t>→ </a:t>
            </a:r>
            <a:r>
              <a:rPr lang="en-US" altLang="zh-TW"/>
              <a:t>2:</a:t>
            </a:r>
            <a:r>
              <a:rPr lang="zh-TW" altLang="en-US"/>
              <a:t> </a:t>
            </a:r>
            <a:r>
              <a:rPr lang="en-US" altLang="zh-TW"/>
              <a:t>5.1*0.15 = </a:t>
            </a:r>
            <a:r>
              <a:rPr lang="en-US" altLang="zh-TW">
                <a:solidFill>
                  <a:srgbClr val="C00000"/>
                </a:solidFill>
              </a:rPr>
              <a:t>0.765 &lt; 1.01</a:t>
            </a:r>
          </a:p>
          <a:p>
            <a:r>
              <a:rPr lang="en-US" altLang="zh-TW"/>
              <a:t>1 </a:t>
            </a:r>
            <a:r>
              <a:rPr lang="zh-TW" altLang="en-US"/>
              <a:t>→ </a:t>
            </a:r>
            <a:r>
              <a:rPr lang="en-US" altLang="zh-TW">
                <a:solidFill>
                  <a:srgbClr val="C00000"/>
                </a:solidFill>
              </a:rPr>
              <a:t>2</a:t>
            </a:r>
          </a:p>
          <a:p>
            <a:r>
              <a:rPr lang="en-US" altLang="zh-TW"/>
              <a:t>1</a:t>
            </a:r>
            <a:r>
              <a:rPr lang="zh-TW" altLang="en-US"/>
              <a:t> </a:t>
            </a:r>
            <a:r>
              <a:rPr lang="zh-TW" altLang="en-US">
                <a:solidFill>
                  <a:srgbClr val="C00000"/>
                </a:solidFill>
              </a:rPr>
              <a:t>→</a:t>
            </a:r>
            <a:r>
              <a:rPr lang="zh-TW" altLang="en-US"/>
              <a:t> </a:t>
            </a:r>
            <a:r>
              <a:rPr lang="en-US" altLang="zh-TW"/>
              <a:t>2 </a:t>
            </a:r>
            <a:r>
              <a:rPr lang="zh-TW" altLang="en-US">
                <a:solidFill>
                  <a:srgbClr val="C00000"/>
                </a:solidFill>
              </a:rPr>
              <a:t>→</a:t>
            </a:r>
            <a:r>
              <a:rPr lang="zh-TW" altLang="en-US"/>
              <a:t> </a:t>
            </a:r>
            <a:r>
              <a:rPr lang="en-US" altLang="zh-TW"/>
              <a:t>3 </a:t>
            </a:r>
            <a:r>
              <a:rPr lang="zh-TW" altLang="en-US">
                <a:solidFill>
                  <a:srgbClr val="C00000"/>
                </a:solidFill>
              </a:rPr>
              <a:t>→</a:t>
            </a:r>
            <a:r>
              <a:rPr lang="zh-TW" altLang="en-US"/>
              <a:t> </a:t>
            </a:r>
            <a:r>
              <a:rPr lang="en-US" altLang="zh-TW"/>
              <a:t>2 </a:t>
            </a:r>
            <a:r>
              <a:rPr lang="zh-TW" altLang="en-US">
                <a:solidFill>
                  <a:srgbClr val="C00000"/>
                </a:solidFill>
              </a:rPr>
              <a:t>→</a:t>
            </a:r>
            <a:r>
              <a:rPr lang="zh-TW" altLang="en-US"/>
              <a:t> </a:t>
            </a:r>
            <a:r>
              <a:rPr lang="en-US" altLang="zh-TW"/>
              <a:t>1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409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1E9D8A-AEE1-4DE1-8DE4-A6E39D627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輸出入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99D9EB-6E84-44D4-AA12-A16EA17F7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輸入</a:t>
            </a:r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endParaRPr lang="en-US" altLang="zh-TW"/>
          </a:p>
          <a:p>
            <a:r>
              <a:rPr lang="zh-TW" altLang="en-US"/>
              <a:t>輸出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4D876A4-7725-4740-AA9F-1B57073598DA}"/>
              </a:ext>
            </a:extLst>
          </p:cNvPr>
          <p:cNvGrpSpPr/>
          <p:nvPr/>
        </p:nvGrpSpPr>
        <p:grpSpPr>
          <a:xfrm>
            <a:off x="3650198" y="1603639"/>
            <a:ext cx="3467872" cy="2915799"/>
            <a:chOff x="8085667" y="1631420"/>
            <a:chExt cx="3467872" cy="2915799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88E96AE7-8BC1-4A07-95DD-A16BEAB01BF1}"/>
                </a:ext>
              </a:extLst>
            </p:cNvPr>
            <p:cNvSpPr/>
            <p:nvPr/>
          </p:nvSpPr>
          <p:spPr>
            <a:xfrm>
              <a:off x="9279468" y="1631420"/>
              <a:ext cx="821267" cy="82126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</a:rPr>
                <a:t>1</a:t>
              </a:r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AD8272E4-B4E6-43CC-9403-6585B61A9A36}"/>
                </a:ext>
              </a:extLst>
            </p:cNvPr>
            <p:cNvSpPr/>
            <p:nvPr/>
          </p:nvSpPr>
          <p:spPr>
            <a:xfrm>
              <a:off x="10732272" y="3627651"/>
              <a:ext cx="821267" cy="82126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</a:rPr>
                <a:t>3</a:t>
              </a:r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3D87629D-FA7F-44E4-A557-266A272DC51A}"/>
                </a:ext>
              </a:extLst>
            </p:cNvPr>
            <p:cNvSpPr/>
            <p:nvPr/>
          </p:nvSpPr>
          <p:spPr>
            <a:xfrm>
              <a:off x="8085667" y="3627652"/>
              <a:ext cx="821267" cy="82126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chemeClr val="tx1"/>
                  </a:solidFill>
                </a:rPr>
                <a:t>2</a:t>
              </a:r>
              <a:endParaRPr lang="zh-TW" altLang="en-US">
                <a:solidFill>
                  <a:schemeClr val="tx1"/>
                </a:solidFill>
              </a:endParaRPr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7D344327-56A9-4D6D-92FB-BC58942412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4400" y="2452687"/>
              <a:ext cx="745068" cy="10440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12BF923-D1FB-44A1-AE1D-ED812EFB60E9}"/>
                </a:ext>
              </a:extLst>
            </p:cNvPr>
            <p:cNvSpPr txBox="1"/>
            <p:nvPr/>
          </p:nvSpPr>
          <p:spPr>
            <a:xfrm>
              <a:off x="8391492" y="2702936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1.2</a:t>
              </a:r>
              <a:endParaRPr lang="zh-TW" altLang="en-US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61E53EE7-21F8-48F1-8610-301F68BE44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91009" y="2572017"/>
              <a:ext cx="680503" cy="9622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B8BBF0E-1F29-4EF0-85EE-24FCC2BC34D1}"/>
                </a:ext>
              </a:extLst>
            </p:cNvPr>
            <p:cNvSpPr txBox="1"/>
            <p:nvPr/>
          </p:nvSpPr>
          <p:spPr>
            <a:xfrm>
              <a:off x="9058933" y="30426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0.88</a:t>
              </a:r>
              <a:endParaRPr lang="zh-TW" altLang="en-US"/>
            </a:p>
          </p:txBody>
        </p: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247F77E-81C9-4094-A0F0-0CEB3B5041B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0121" y="2561310"/>
              <a:ext cx="745067" cy="969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FBAD6FA0-5A92-464E-A9C4-48C4C4B37AC1}"/>
                </a:ext>
              </a:extLst>
            </p:cNvPr>
            <p:cNvSpPr txBox="1"/>
            <p:nvPr/>
          </p:nvSpPr>
          <p:spPr>
            <a:xfrm>
              <a:off x="9801709" y="304592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0.89</a:t>
              </a:r>
              <a:endParaRPr lang="zh-TW" altLang="en-US"/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DEFB1312-44E9-4D8D-A753-045483DF45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03598" y="2408644"/>
              <a:ext cx="751401" cy="9763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F612F1A-D229-4F10-A13B-063B518F49C7}"/>
                </a:ext>
              </a:extLst>
            </p:cNvPr>
            <p:cNvSpPr txBox="1"/>
            <p:nvPr/>
          </p:nvSpPr>
          <p:spPr>
            <a:xfrm>
              <a:off x="10629318" y="2605378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1.1</a:t>
              </a:r>
              <a:endParaRPr lang="zh-TW" altLang="en-US"/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3B046FEC-8780-419A-967F-EB445A46B00E}"/>
                </a:ext>
              </a:extLst>
            </p:cNvPr>
            <p:cNvCxnSpPr>
              <a:cxnSpLocks/>
            </p:cNvCxnSpPr>
            <p:nvPr/>
          </p:nvCxnSpPr>
          <p:spPr>
            <a:xfrm>
              <a:off x="9076955" y="3974438"/>
              <a:ext cx="144950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09D11475-1BBF-4AE8-A15D-EA6D641487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58934" y="4154510"/>
              <a:ext cx="1433990" cy="68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EFAEC2A-7DD4-4F46-BBA6-73817085A938}"/>
                </a:ext>
              </a:extLst>
            </p:cNvPr>
            <p:cNvSpPr txBox="1"/>
            <p:nvPr/>
          </p:nvSpPr>
          <p:spPr>
            <a:xfrm>
              <a:off x="9519419" y="3591203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5.1</a:t>
              </a:r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D58A8CF-4666-4621-801A-730577D7A36A}"/>
                </a:ext>
              </a:extLst>
            </p:cNvPr>
            <p:cNvSpPr txBox="1"/>
            <p:nvPr/>
          </p:nvSpPr>
          <p:spPr>
            <a:xfrm>
              <a:off x="9471512" y="417788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0.15</a:t>
              </a:r>
              <a:endParaRPr lang="zh-TW" altLang="en-US"/>
            </a:p>
          </p:txBody>
        </p:sp>
      </p:grp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C506128-974A-40AD-8546-FE408F06A24E}"/>
              </a:ext>
            </a:extLst>
          </p:cNvPr>
          <p:cNvSpPr txBox="1"/>
          <p:nvPr/>
        </p:nvSpPr>
        <p:spPr>
          <a:xfrm>
            <a:off x="1089530" y="2374044"/>
            <a:ext cx="2048246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chemeClr val="bg1">
                    <a:lumMod val="95000"/>
                  </a:schemeClr>
                </a:solidFill>
              </a:rPr>
              <a:t>3</a:t>
            </a:r>
            <a:br>
              <a:rPr lang="zh-TW" altLang="en-US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zh-TW">
                <a:solidFill>
                  <a:schemeClr val="bg1">
                    <a:lumMod val="95000"/>
                  </a:schemeClr>
                </a:solidFill>
              </a:rPr>
              <a:t>1.2 .89</a:t>
            </a:r>
            <a:br>
              <a:rPr lang="zh-TW" altLang="en-US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zh-TW">
                <a:solidFill>
                  <a:schemeClr val="bg1">
                    <a:lumMod val="95000"/>
                  </a:schemeClr>
                </a:solidFill>
              </a:rPr>
              <a:t>.88 5.1</a:t>
            </a:r>
            <a:br>
              <a:rPr lang="zh-TW" altLang="en-US">
                <a:solidFill>
                  <a:schemeClr val="bg1">
                    <a:lumMod val="95000"/>
                  </a:schemeClr>
                </a:solidFill>
              </a:rPr>
            </a:br>
            <a:r>
              <a:rPr lang="en-US" altLang="zh-TW">
                <a:solidFill>
                  <a:schemeClr val="bg1">
                    <a:lumMod val="95000"/>
                  </a:schemeClr>
                </a:solidFill>
              </a:rPr>
              <a:t>1.1 0.15</a:t>
            </a:r>
            <a:endParaRPr lang="zh-TW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2A4A07A-3532-4EC6-934C-76C50DB318F7}"/>
              </a:ext>
            </a:extLst>
          </p:cNvPr>
          <p:cNvSpPr txBox="1"/>
          <p:nvPr/>
        </p:nvSpPr>
        <p:spPr>
          <a:xfrm>
            <a:off x="1089530" y="4456844"/>
            <a:ext cx="204824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>
                <a:solidFill>
                  <a:schemeClr val="bg1">
                    <a:lumMod val="95000"/>
                  </a:schemeClr>
                </a:solidFill>
              </a:rPr>
              <a:t>1 2 1</a:t>
            </a:r>
            <a:endParaRPr lang="zh-TW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5E6C437-AE45-4861-B566-B7EFF7416E8D}"/>
              </a:ext>
            </a:extLst>
          </p:cNvPr>
          <p:cNvSpPr/>
          <p:nvPr/>
        </p:nvSpPr>
        <p:spPr>
          <a:xfrm>
            <a:off x="3650198" y="4855016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zh-TW" altLang="en-US">
                <a:solidFill>
                  <a:schemeClr val="accent6">
                    <a:lumMod val="75000"/>
                  </a:schemeClr>
                </a:solidFill>
              </a:rPr>
              <a:t> → </a:t>
            </a:r>
            <a:r>
              <a:rPr lang="en-US" altLang="zh-TW">
                <a:solidFill>
                  <a:schemeClr val="accent6">
                    <a:lumMod val="75000"/>
                  </a:schemeClr>
                </a:solidFill>
              </a:rPr>
              <a:t>2 </a:t>
            </a:r>
            <a:r>
              <a:rPr lang="zh-TW" altLang="en-US">
                <a:solidFill>
                  <a:schemeClr val="accent6">
                    <a:lumMod val="75000"/>
                  </a:schemeClr>
                </a:solidFill>
              </a:rPr>
              <a:t>→ </a:t>
            </a:r>
            <a:r>
              <a:rPr lang="en-US" altLang="zh-TW">
                <a:solidFill>
                  <a:schemeClr val="accent6">
                    <a:lumMod val="75000"/>
                  </a:schemeClr>
                </a:solidFill>
              </a:rPr>
              <a:t>1:</a:t>
            </a:r>
            <a:r>
              <a:rPr lang="zh-TW" altLang="en-US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>
                <a:solidFill>
                  <a:schemeClr val="accent6">
                    <a:lumMod val="75000"/>
                  </a:schemeClr>
                </a:solidFill>
              </a:rPr>
              <a:t>1.2*0.88 = 1.056 &gt; 1.01</a:t>
            </a:r>
          </a:p>
        </p:txBody>
      </p:sp>
      <p:graphicFrame>
        <p:nvGraphicFramePr>
          <p:cNvPr id="26" name="內容版面配置區 3">
            <a:extLst>
              <a:ext uri="{FF2B5EF4-FFF2-40B4-BE49-F238E27FC236}">
                <a16:creationId xmlns:a16="http://schemas.microsoft.com/office/drawing/2014/main" id="{38F17FCB-5A24-451A-B42B-6237589A28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5251250"/>
              </p:ext>
            </p:extLst>
          </p:nvPr>
        </p:nvGraphicFramePr>
        <p:xfrm>
          <a:off x="7797216" y="2124566"/>
          <a:ext cx="3305256" cy="21780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6314">
                  <a:extLst>
                    <a:ext uri="{9D8B030D-6E8A-4147-A177-3AD203B41FA5}">
                      <a16:colId xmlns:a16="http://schemas.microsoft.com/office/drawing/2014/main" val="3819153377"/>
                    </a:ext>
                  </a:extLst>
                </a:gridCol>
                <a:gridCol w="826314">
                  <a:extLst>
                    <a:ext uri="{9D8B030D-6E8A-4147-A177-3AD203B41FA5}">
                      <a16:colId xmlns:a16="http://schemas.microsoft.com/office/drawing/2014/main" val="3223306701"/>
                    </a:ext>
                  </a:extLst>
                </a:gridCol>
                <a:gridCol w="826314">
                  <a:extLst>
                    <a:ext uri="{9D8B030D-6E8A-4147-A177-3AD203B41FA5}">
                      <a16:colId xmlns:a16="http://schemas.microsoft.com/office/drawing/2014/main" val="4273630489"/>
                    </a:ext>
                  </a:extLst>
                </a:gridCol>
                <a:gridCol w="826314">
                  <a:extLst>
                    <a:ext uri="{9D8B030D-6E8A-4147-A177-3AD203B41FA5}">
                      <a16:colId xmlns:a16="http://schemas.microsoft.com/office/drawing/2014/main" val="4125797831"/>
                    </a:ext>
                  </a:extLst>
                </a:gridCol>
              </a:tblGrid>
              <a:tr h="544523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rates</a:t>
                      </a:r>
                      <a:endParaRPr lang="zh-TW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0</a:t>
                      </a:r>
                      <a:endParaRPr lang="zh-TW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2</a:t>
                      </a:r>
                      <a:endParaRPr lang="zh-TW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666959"/>
                  </a:ext>
                </a:extLst>
              </a:tr>
              <a:tr h="544523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0</a:t>
                      </a:r>
                      <a:endParaRPr lang="zh-TW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1.2</a:t>
                      </a:r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0.89</a:t>
                      </a:r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3361660"/>
                  </a:ext>
                </a:extLst>
              </a:tr>
              <a:tr h="544523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0.88</a:t>
                      </a:r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5.1</a:t>
                      </a:r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783899"/>
                  </a:ext>
                </a:extLst>
              </a:tr>
              <a:tr h="544523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2</a:t>
                      </a:r>
                      <a:endParaRPr lang="zh-TW" altLang="en-US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1.1</a:t>
                      </a:r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0.15</a:t>
                      </a:r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1</a:t>
                      </a:r>
                      <a:endParaRPr lang="zh-TW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389348"/>
                  </a:ext>
                </a:extLst>
              </a:tr>
            </a:tbl>
          </a:graphicData>
        </a:graphic>
      </p:graphicFrame>
      <p:sp>
        <p:nvSpPr>
          <p:cNvPr id="27" name="文字方塊 26">
            <a:extLst>
              <a:ext uri="{FF2B5EF4-FFF2-40B4-BE49-F238E27FC236}">
                <a16:creationId xmlns:a16="http://schemas.microsoft.com/office/drawing/2014/main" id="{4AF8EDE1-C908-4579-AB60-C08D2F57EAB0}"/>
              </a:ext>
            </a:extLst>
          </p:cNvPr>
          <p:cNvSpPr txBox="1"/>
          <p:nvPr/>
        </p:nvSpPr>
        <p:spPr>
          <a:xfrm>
            <a:off x="9623940" y="4363891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(row major)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78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0CFC4-6E45-4AED-B0A5-6A02C7CB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解法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25D0DA-F682-4B4A-8BE7-0A194013E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61133" cy="4667251"/>
          </a:xfrm>
        </p:spPr>
        <p:txBody>
          <a:bodyPr>
            <a:normAutofit/>
          </a:bodyPr>
          <a:lstStyle/>
          <a:p>
            <a:r>
              <a:rPr lang="zh-TW" altLang="en-US"/>
              <a:t>使用動態規劃</a:t>
            </a:r>
            <a:endParaRPr lang="en-US" altLang="zh-TW"/>
          </a:p>
          <a:p>
            <a:r>
              <a:rPr lang="en-US" altLang="zh-TW"/>
              <a:t>dp(t,i,j) </a:t>
            </a:r>
            <a:r>
              <a:rPr lang="zh-TW" altLang="en-US"/>
              <a:t>表示從 </a:t>
            </a:r>
            <a:r>
              <a:rPr lang="en-US" altLang="zh-TW"/>
              <a:t>(i </a:t>
            </a:r>
            <a:r>
              <a:rPr lang="zh-TW" altLang="en-US"/>
              <a:t>貨幣</a:t>
            </a:r>
            <a:r>
              <a:rPr lang="en-US" altLang="zh-TW"/>
              <a:t>) </a:t>
            </a:r>
            <a:r>
              <a:rPr lang="zh-TW" altLang="en-US"/>
              <a:t>經過 </a:t>
            </a:r>
            <a:r>
              <a:rPr lang="en-US" altLang="zh-TW"/>
              <a:t>(t </a:t>
            </a:r>
            <a:r>
              <a:rPr lang="zh-TW" altLang="en-US"/>
              <a:t>次</a:t>
            </a:r>
            <a:r>
              <a:rPr lang="en-US" altLang="zh-TW"/>
              <a:t>) </a:t>
            </a:r>
            <a:r>
              <a:rPr lang="zh-TW" altLang="en-US"/>
              <a:t>轉換為 </a:t>
            </a:r>
            <a:r>
              <a:rPr lang="en-US" altLang="zh-TW"/>
              <a:t>(j </a:t>
            </a:r>
            <a:r>
              <a:rPr lang="zh-TW" altLang="en-US"/>
              <a:t>貨幣</a:t>
            </a:r>
            <a:r>
              <a:rPr lang="en-US" altLang="zh-TW"/>
              <a:t>) </a:t>
            </a:r>
            <a:r>
              <a:rPr lang="zh-TW" altLang="en-US"/>
              <a:t>的最佳匯率</a:t>
            </a:r>
            <a:endParaRPr lang="en-US" altLang="zh-TW"/>
          </a:p>
          <a:p>
            <a:r>
              <a:rPr lang="en-US" altLang="zh-TW"/>
              <a:t>path(t,i,j) </a:t>
            </a:r>
            <a:r>
              <a:rPr lang="zh-TW" altLang="en-US"/>
              <a:t>紀錄 </a:t>
            </a:r>
            <a:r>
              <a:rPr lang="en-US" altLang="zh-TW"/>
              <a:t>dp(t-1,i,</a:t>
            </a:r>
            <a:r>
              <a:rPr lang="en-US" altLang="zh-TW">
                <a:highlight>
                  <a:srgbClr val="FFFF00"/>
                </a:highlight>
              </a:rPr>
              <a:t>k</a:t>
            </a:r>
            <a:r>
              <a:rPr lang="en-US" altLang="zh-TW"/>
              <a:t>) </a:t>
            </a:r>
            <a:r>
              <a:rPr lang="zh-TW" altLang="en-US"/>
              <a:t>與 </a:t>
            </a:r>
            <a:r>
              <a:rPr lang="en-US" altLang="zh-TW"/>
              <a:t>dp(t,</a:t>
            </a:r>
            <a:r>
              <a:rPr lang="en-US" altLang="zh-TW">
                <a:highlight>
                  <a:srgbClr val="FFFF00"/>
                </a:highlight>
              </a:rPr>
              <a:t>k</a:t>
            </a:r>
            <a:r>
              <a:rPr lang="en-US" altLang="zh-TW"/>
              <a:t>,j)</a:t>
            </a:r>
            <a:r>
              <a:rPr lang="zh-TW" altLang="en-US"/>
              <a:t> 中的 </a:t>
            </a:r>
            <a:r>
              <a:rPr lang="en-US" altLang="zh-TW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413266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D0CFC4-6E45-4AED-B0A5-6A02C7CB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解法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25D0DA-F682-4B4A-8BE7-0A194013E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61133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/>
              <a:t>dp[0] = rates</a:t>
            </a:r>
          </a:p>
          <a:p>
            <a:pPr marL="0" indent="0">
              <a:buNone/>
            </a:pPr>
            <a:endParaRPr lang="en-US" altLang="zh-TW" sz="2400"/>
          </a:p>
          <a:p>
            <a:pPr marL="0" indent="0">
              <a:buNone/>
            </a:pPr>
            <a:r>
              <a:rPr lang="en-US" altLang="zh-TW" sz="2400"/>
              <a:t>dp(t, i, j) = max(</a:t>
            </a:r>
          </a:p>
          <a:p>
            <a:pPr marL="0" indent="0">
              <a:buNone/>
            </a:pPr>
            <a:r>
              <a:rPr lang="en-US" altLang="zh-TW" sz="2400"/>
              <a:t>    dp(t-1, i, 0) * rate(0, j),</a:t>
            </a:r>
          </a:p>
          <a:p>
            <a:pPr marL="0" indent="0">
              <a:buNone/>
            </a:pPr>
            <a:r>
              <a:rPr lang="en-US" altLang="zh-TW" sz="2400"/>
              <a:t>    dp(t-1, i, 1) * rate(1, j),</a:t>
            </a:r>
          </a:p>
          <a:p>
            <a:pPr marL="0" indent="0">
              <a:buNone/>
            </a:pPr>
            <a:r>
              <a:rPr lang="en-US" altLang="zh-TW" sz="2400"/>
              <a:t>    ......,</a:t>
            </a:r>
          </a:p>
          <a:p>
            <a:pPr marL="0" indent="0">
              <a:buNone/>
            </a:pPr>
            <a:r>
              <a:rPr lang="en-US" altLang="zh-TW" sz="2400"/>
              <a:t>    dp(t-1, i, n-1) * rate(n-1, j))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24549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A08E7C-F5D1-4260-BB73-F28D3185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Pseudo Code</a:t>
            </a:r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A366A5-BD63-47AE-99DC-E51417B6DDCF}"/>
              </a:ext>
            </a:extLst>
          </p:cNvPr>
          <p:cNvSpPr/>
          <p:nvPr/>
        </p:nvSpPr>
        <p:spPr>
          <a:xfrm>
            <a:off x="922866" y="2042574"/>
            <a:ext cx="9279467" cy="36933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TW">
                <a:solidFill>
                  <a:srgbClr val="CCCCCC"/>
                </a:solidFill>
                <a:latin typeface="Consolas" panose="020B0609020204030204" pitchFamily="49" charset="0"/>
              </a:rPr>
              <a:t>to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TW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lang="en-US" altLang="zh-TW">
                <a:solidFill>
                  <a:srgbClr val="CCCCCC"/>
                </a:solidFill>
                <a:latin typeface="Consolas" panose="020B0609020204030204" pitchFamily="49" charset="0"/>
              </a:rPr>
              <a:t>to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      </a:t>
            </a:r>
            <a:r>
              <a:rPr lang="en-US" altLang="zh-TW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lang="en-US" altLang="zh-TW">
                <a:solidFill>
                  <a:srgbClr val="CCCCCC"/>
                </a:solidFill>
                <a:latin typeface="Consolas" panose="020B0609020204030204" pitchFamily="49" charset="0"/>
              </a:rPr>
              <a:t>to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max_rate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TW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INFINITY</a:t>
            </a:r>
            <a:endParaRPr lang="en-US" altLang="zh-TW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lang="en-US" altLang="zh-TW">
                <a:solidFill>
                  <a:srgbClr val="CCCCCC"/>
                </a:solidFill>
                <a:latin typeface="Consolas" panose="020B0609020204030204" pitchFamily="49" charset="0"/>
              </a:rPr>
              <a:t>to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altLang="zh-TW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 1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new_rate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TW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TW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rates</a:t>
            </a:r>
            <a:r>
              <a:rPr lang="en-US" altLang="zh-TW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altLang="zh-TW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TW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new_rate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max_rate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max_rate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new_rate</a:t>
            </a:r>
            <a:endParaRPr lang="en-US" altLang="zh-TW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TW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TW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TW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endParaRPr lang="en-US" altLang="zh-TW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TW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TW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TW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altLang="zh-TW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TW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max_rate</a:t>
            </a:r>
            <a:endParaRPr lang="en-US" altLang="zh-TW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// </a:t>
            </a:r>
            <a:r>
              <a:rPr lang="zh-TW" altLang="en-US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找到匯率大於 </a:t>
            </a:r>
            <a:r>
              <a:rPr lang="en-US" altLang="zh-TW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1.01</a:t>
            </a:r>
            <a:endParaRPr lang="zh-TW" altLang="en-US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zh-TW" altLang="en-US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TW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TW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TW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zh-TW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TW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TW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TW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TW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TW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1.01</a:t>
            </a:r>
            <a:r>
              <a:rPr lang="en-US" altLang="zh-TW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TW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TW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TW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endParaRPr lang="en-US" altLang="zh-TW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TW">
                <a:solidFill>
                  <a:srgbClr val="B5CEA8"/>
                </a:solidFill>
                <a:latin typeface="Consolas" panose="020B0609020204030204" pitchFamily="49" charset="0"/>
              </a:rPr>
              <a:t> </a:t>
            </a:r>
            <a:r>
              <a:rPr lang="en-US" altLang="zh-TW">
                <a:solidFill>
                  <a:srgbClr val="CCCCCC"/>
                </a:solidFill>
                <a:latin typeface="Consolas" panose="020B0609020204030204" pitchFamily="49" charset="0"/>
              </a:rPr>
              <a:t>-</a:t>
            </a:r>
            <a:r>
              <a:rPr lang="en-US" altLang="zh-TW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TW">
                <a:solidFill>
                  <a:srgbClr val="CCCCCC"/>
                </a:solidFill>
                <a:latin typeface="Consolas" panose="020B0609020204030204" pitchFamily="49" charset="0"/>
              </a:rPr>
              <a:t>, -</a:t>
            </a:r>
            <a:r>
              <a:rPr lang="en-US" altLang="zh-TW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9561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5">
      <a:majorFont>
        <a:latin typeface="源樣黑體 H"/>
        <a:ea typeface="源樣黑體 H"/>
        <a:cs typeface=""/>
      </a:majorFont>
      <a:minorFont>
        <a:latin typeface="Consolas"/>
        <a:ea typeface="源樣黑體 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568</Words>
  <Application>Microsoft Office PowerPoint</Application>
  <PresentationFormat>寬螢幕</PresentationFormat>
  <Paragraphs>84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源樣黑體 H</vt:lpstr>
      <vt:lpstr>Arial</vt:lpstr>
      <vt:lpstr>Consolas</vt:lpstr>
      <vt:lpstr>源樣黑體 M</vt:lpstr>
      <vt:lpstr>Office 佈景主題</vt:lpstr>
      <vt:lpstr>104 Arbitrage</vt:lpstr>
      <vt:lpstr>題意</vt:lpstr>
      <vt:lpstr>輸出入</vt:lpstr>
      <vt:lpstr>解法</vt:lpstr>
      <vt:lpstr>解法</vt:lpstr>
      <vt:lpstr>Pseudo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104 Arbitrage</dc:title>
  <dc:creator>游宗穎</dc:creator>
  <cp:lastModifiedBy>游宗穎</cp:lastModifiedBy>
  <cp:revision>8</cp:revision>
  <dcterms:created xsi:type="dcterms:W3CDTF">2023-12-04T08:23:42Z</dcterms:created>
  <dcterms:modified xsi:type="dcterms:W3CDTF">2023-12-04T09:17:04Z</dcterms:modified>
</cp:coreProperties>
</file>