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40" r:id="rId1"/>
  </p:sldMasterIdLst>
  <p:sldIdLst>
    <p:sldId id="256" r:id="rId2"/>
    <p:sldId id="272" r:id="rId3"/>
    <p:sldId id="257" r:id="rId4"/>
    <p:sldId id="258" r:id="rId5"/>
    <p:sldId id="273" r:id="rId6"/>
    <p:sldId id="259" r:id="rId7"/>
    <p:sldId id="274" r:id="rId8"/>
    <p:sldId id="260" r:id="rId9"/>
    <p:sldId id="264" r:id="rId10"/>
    <p:sldId id="263" r:id="rId11"/>
    <p:sldId id="265" r:id="rId12"/>
    <p:sldId id="266" r:id="rId13"/>
    <p:sldId id="267" r:id="rId14"/>
    <p:sldId id="268" r:id="rId15"/>
    <p:sldId id="270" r:id="rId16"/>
    <p:sldId id="269" r:id="rId17"/>
    <p:sldId id="271" r:id="rId18"/>
    <p:sldId id="261" r:id="rId19"/>
    <p:sldId id="262" r:id="rId20"/>
  </p:sldIdLst>
  <p:sldSz cx="12192000" cy="6858000"/>
  <p:notesSz cx="6858000" cy="9144000"/>
  <p:embeddedFontLs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Wingdings 2" panose="05020102010507070707" pitchFamily="18" charset="2"/>
      <p:regular r:id="rId25"/>
    </p:embeddedFont>
    <p:embeddedFont>
      <p:font typeface="源樣黑體 H" panose="020B0A00000000000000" pitchFamily="34" charset="-120"/>
      <p:bold r:id="rId26"/>
    </p:embeddedFont>
    <p:embeddedFont>
      <p:font typeface="源樣黑體 M" panose="020B0600000000000000" pitchFamily="34" charset="-120"/>
      <p:regular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9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F1DEBE-EA6C-47B0-A498-B7DF5969D9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10138 CVDII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561A709-18A1-471C-8F03-5504BA1873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/>
              <a:t>報告人：游宗穎</a:t>
            </a:r>
          </a:p>
        </p:txBody>
      </p:sp>
    </p:spTree>
    <p:extLst>
      <p:ext uri="{BB962C8B-B14F-4D97-AF65-F5344CB8AC3E}">
        <p14:creationId xmlns:p14="http://schemas.microsoft.com/office/powerpoint/2010/main" val="4081950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6F4EC14-F37A-47BB-8993-FFCD07A38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325796"/>
              </p:ext>
            </p:extLst>
          </p:nvPr>
        </p:nvGraphicFramePr>
        <p:xfrm>
          <a:off x="1261872" y="1828800"/>
          <a:ext cx="858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00">
                  <a:extLst>
                    <a:ext uri="{9D8B030D-6E8A-4147-A177-3AD203B41FA5}">
                      <a16:colId xmlns:a16="http://schemas.microsoft.com/office/drawing/2014/main" val="890743239"/>
                    </a:ext>
                  </a:extLst>
                </a:gridCol>
                <a:gridCol w="2147400">
                  <a:extLst>
                    <a:ext uri="{9D8B030D-6E8A-4147-A177-3AD203B41FA5}">
                      <a16:colId xmlns:a16="http://schemas.microsoft.com/office/drawing/2014/main" val="2670466567"/>
                    </a:ext>
                  </a:extLst>
                </a:gridCol>
                <a:gridCol w="2147400">
                  <a:extLst>
                    <a:ext uri="{9D8B030D-6E8A-4147-A177-3AD203B41FA5}">
                      <a16:colId xmlns:a16="http://schemas.microsoft.com/office/drawing/2014/main" val="1543249520"/>
                    </a:ext>
                  </a:extLst>
                </a:gridCol>
                <a:gridCol w="2147400">
                  <a:extLst>
                    <a:ext uri="{9D8B030D-6E8A-4147-A177-3AD203B41FA5}">
                      <a16:colId xmlns:a16="http://schemas.microsoft.com/office/drawing/2014/main" val="4105514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name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time</a:t>
                      </a:r>
                      <a:endParaRPr lang="zh-TW" altLang="en-US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behavior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position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6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765DEF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01:01:05:59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enter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17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13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ABCD123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01:01:06:01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enter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12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67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765DEF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exit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95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4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ABCD123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01:01:08:03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exit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100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60536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FD5B1493-1257-45E4-A5F8-1A4B08AB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解法</a:t>
            </a:r>
          </a:p>
        </p:txBody>
      </p:sp>
    </p:spTree>
    <p:extLst>
      <p:ext uri="{BB962C8B-B14F-4D97-AF65-F5344CB8AC3E}">
        <p14:creationId xmlns:p14="http://schemas.microsoft.com/office/powerpoint/2010/main" val="84023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6F4EC14-F37A-47BB-8993-FFCD07A38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44691"/>
              </p:ext>
            </p:extLst>
          </p:nvPr>
        </p:nvGraphicFramePr>
        <p:xfrm>
          <a:off x="1261872" y="1828800"/>
          <a:ext cx="858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00">
                  <a:extLst>
                    <a:ext uri="{9D8B030D-6E8A-4147-A177-3AD203B41FA5}">
                      <a16:colId xmlns:a16="http://schemas.microsoft.com/office/drawing/2014/main" val="890743239"/>
                    </a:ext>
                  </a:extLst>
                </a:gridCol>
                <a:gridCol w="2147400">
                  <a:extLst>
                    <a:ext uri="{9D8B030D-6E8A-4147-A177-3AD203B41FA5}">
                      <a16:colId xmlns:a16="http://schemas.microsoft.com/office/drawing/2014/main" val="2670466567"/>
                    </a:ext>
                  </a:extLst>
                </a:gridCol>
                <a:gridCol w="2147400">
                  <a:extLst>
                    <a:ext uri="{9D8B030D-6E8A-4147-A177-3AD203B41FA5}">
                      <a16:colId xmlns:a16="http://schemas.microsoft.com/office/drawing/2014/main" val="1543249520"/>
                    </a:ext>
                  </a:extLst>
                </a:gridCol>
                <a:gridCol w="2147400">
                  <a:extLst>
                    <a:ext uri="{9D8B030D-6E8A-4147-A177-3AD203B41FA5}">
                      <a16:colId xmlns:a16="http://schemas.microsoft.com/office/drawing/2014/main" val="4105514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zh-TW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zh-TW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behavior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position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6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765DEF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01:01:05:59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enter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17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13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ABCD123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01:01:06:01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enter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12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67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765DEF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exit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95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4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ABCD123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01:01:08:03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exit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100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60536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FD5B1493-1257-45E4-A5F8-1A4B08AB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解法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5BACB3F-4769-4BD8-BC56-8E073F5CD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949141"/>
              </p:ext>
            </p:extLst>
          </p:nvPr>
        </p:nvGraphicFramePr>
        <p:xfrm>
          <a:off x="6096672" y="3961629"/>
          <a:ext cx="3754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400">
                  <a:extLst>
                    <a:ext uri="{9D8B030D-6E8A-4147-A177-3AD203B41FA5}">
                      <a16:colId xmlns:a16="http://schemas.microsoft.com/office/drawing/2014/main" val="675905845"/>
                    </a:ext>
                  </a:extLst>
                </a:gridCol>
                <a:gridCol w="1877400">
                  <a:extLst>
                    <a:ext uri="{9D8B030D-6E8A-4147-A177-3AD203B41FA5}">
                      <a16:colId xmlns:a16="http://schemas.microsoft.com/office/drawing/2014/main" val="3870910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name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money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62511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C16E3E4-AECA-4792-B9C7-E978D357A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526569"/>
              </p:ext>
            </p:extLst>
          </p:nvPr>
        </p:nvGraphicFramePr>
        <p:xfrm>
          <a:off x="1261872" y="3961629"/>
          <a:ext cx="4665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924">
                  <a:extLst>
                    <a:ext uri="{9D8B030D-6E8A-4147-A177-3AD203B41FA5}">
                      <a16:colId xmlns:a16="http://schemas.microsoft.com/office/drawing/2014/main" val="675905845"/>
                    </a:ext>
                  </a:extLst>
                </a:gridCol>
                <a:gridCol w="3602676">
                  <a:extLst>
                    <a:ext uri="{9D8B030D-6E8A-4147-A177-3AD203B41FA5}">
                      <a16:colId xmlns:a16="http://schemas.microsoft.com/office/drawing/2014/main" val="3870910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name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name,  time, behavior, position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625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083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6F4EC14-F37A-47BB-8993-FFCD07A38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386321"/>
              </p:ext>
            </p:extLst>
          </p:nvPr>
        </p:nvGraphicFramePr>
        <p:xfrm>
          <a:off x="1261872" y="1828800"/>
          <a:ext cx="858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00">
                  <a:extLst>
                    <a:ext uri="{9D8B030D-6E8A-4147-A177-3AD203B41FA5}">
                      <a16:colId xmlns:a16="http://schemas.microsoft.com/office/drawing/2014/main" val="890743239"/>
                    </a:ext>
                  </a:extLst>
                </a:gridCol>
                <a:gridCol w="2147400">
                  <a:extLst>
                    <a:ext uri="{9D8B030D-6E8A-4147-A177-3AD203B41FA5}">
                      <a16:colId xmlns:a16="http://schemas.microsoft.com/office/drawing/2014/main" val="2670466567"/>
                    </a:ext>
                  </a:extLst>
                </a:gridCol>
                <a:gridCol w="2147400">
                  <a:extLst>
                    <a:ext uri="{9D8B030D-6E8A-4147-A177-3AD203B41FA5}">
                      <a16:colId xmlns:a16="http://schemas.microsoft.com/office/drawing/2014/main" val="1543249520"/>
                    </a:ext>
                  </a:extLst>
                </a:gridCol>
                <a:gridCol w="2147400">
                  <a:extLst>
                    <a:ext uri="{9D8B030D-6E8A-4147-A177-3AD203B41FA5}">
                      <a16:colId xmlns:a16="http://schemas.microsoft.com/office/drawing/2014/main" val="4105514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zh-TW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zh-TW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behavior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position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6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765DEF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01:01:05:59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enter</a:t>
                      </a:r>
                      <a:endParaRPr lang="zh-TW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17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13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ABCD123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01:01:06:01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enter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12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67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765DEF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exit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95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4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ABCD123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01:01:08:03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exit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100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60536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FD5B1493-1257-45E4-A5F8-1A4B08AB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解法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5BACB3F-4769-4BD8-BC56-8E073F5CD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229869"/>
              </p:ext>
            </p:extLst>
          </p:nvPr>
        </p:nvGraphicFramePr>
        <p:xfrm>
          <a:off x="6096000" y="3961629"/>
          <a:ext cx="3754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400">
                  <a:extLst>
                    <a:ext uri="{9D8B030D-6E8A-4147-A177-3AD203B41FA5}">
                      <a16:colId xmlns:a16="http://schemas.microsoft.com/office/drawing/2014/main" val="675905845"/>
                    </a:ext>
                  </a:extLst>
                </a:gridCol>
                <a:gridCol w="1877400">
                  <a:extLst>
                    <a:ext uri="{9D8B030D-6E8A-4147-A177-3AD203B41FA5}">
                      <a16:colId xmlns:a16="http://schemas.microsoft.com/office/drawing/2014/main" val="3870910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name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money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62511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C16E3E4-AECA-4792-B9C7-E978D357A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486825"/>
              </p:ext>
            </p:extLst>
          </p:nvPr>
        </p:nvGraphicFramePr>
        <p:xfrm>
          <a:off x="1261872" y="3961629"/>
          <a:ext cx="466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924">
                  <a:extLst>
                    <a:ext uri="{9D8B030D-6E8A-4147-A177-3AD203B41FA5}">
                      <a16:colId xmlns:a16="http://schemas.microsoft.com/office/drawing/2014/main" val="675905845"/>
                    </a:ext>
                  </a:extLst>
                </a:gridCol>
                <a:gridCol w="3602676">
                  <a:extLst>
                    <a:ext uri="{9D8B030D-6E8A-4147-A177-3AD203B41FA5}">
                      <a16:colId xmlns:a16="http://schemas.microsoft.com/office/drawing/2014/main" val="3870910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name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name,  time, behavior, position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625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765DEF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…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7378"/>
                  </a:ext>
                </a:extLst>
              </a:tr>
            </a:tbl>
          </a:graphicData>
        </a:graphic>
      </p:graphicFrame>
      <p:sp>
        <p:nvSpPr>
          <p:cNvPr id="6" name="箭號: 向右 5">
            <a:extLst>
              <a:ext uri="{FF2B5EF4-FFF2-40B4-BE49-F238E27FC236}">
                <a16:creationId xmlns:a16="http://schemas.microsoft.com/office/drawing/2014/main" id="{140342EB-71E3-476D-A2D0-02B2A6782CDD}"/>
              </a:ext>
            </a:extLst>
          </p:cNvPr>
          <p:cNvSpPr/>
          <p:nvPr/>
        </p:nvSpPr>
        <p:spPr>
          <a:xfrm>
            <a:off x="887680" y="2315688"/>
            <a:ext cx="231569" cy="184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110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6F4EC14-F37A-47BB-8993-FFCD07A38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766474"/>
              </p:ext>
            </p:extLst>
          </p:nvPr>
        </p:nvGraphicFramePr>
        <p:xfrm>
          <a:off x="1261872" y="1828800"/>
          <a:ext cx="858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00">
                  <a:extLst>
                    <a:ext uri="{9D8B030D-6E8A-4147-A177-3AD203B41FA5}">
                      <a16:colId xmlns:a16="http://schemas.microsoft.com/office/drawing/2014/main" val="890743239"/>
                    </a:ext>
                  </a:extLst>
                </a:gridCol>
                <a:gridCol w="2147400">
                  <a:extLst>
                    <a:ext uri="{9D8B030D-6E8A-4147-A177-3AD203B41FA5}">
                      <a16:colId xmlns:a16="http://schemas.microsoft.com/office/drawing/2014/main" val="2670466567"/>
                    </a:ext>
                  </a:extLst>
                </a:gridCol>
                <a:gridCol w="2147400">
                  <a:extLst>
                    <a:ext uri="{9D8B030D-6E8A-4147-A177-3AD203B41FA5}">
                      <a16:colId xmlns:a16="http://schemas.microsoft.com/office/drawing/2014/main" val="1543249520"/>
                    </a:ext>
                  </a:extLst>
                </a:gridCol>
                <a:gridCol w="2147400">
                  <a:extLst>
                    <a:ext uri="{9D8B030D-6E8A-4147-A177-3AD203B41FA5}">
                      <a16:colId xmlns:a16="http://schemas.microsoft.com/office/drawing/2014/main" val="4105514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zh-TW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zh-TW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behavior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position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6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765DEF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01:01:05:59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enter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17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13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ABCD123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01:01:06:01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enter</a:t>
                      </a:r>
                      <a:endParaRPr lang="zh-TW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12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67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765DEF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exit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95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4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ABCD123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01:01:08:03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exit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100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60536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FD5B1493-1257-45E4-A5F8-1A4B08AB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解法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5BACB3F-4769-4BD8-BC56-8E073F5CD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072629"/>
              </p:ext>
            </p:extLst>
          </p:nvPr>
        </p:nvGraphicFramePr>
        <p:xfrm>
          <a:off x="6096000" y="3961629"/>
          <a:ext cx="3754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400">
                  <a:extLst>
                    <a:ext uri="{9D8B030D-6E8A-4147-A177-3AD203B41FA5}">
                      <a16:colId xmlns:a16="http://schemas.microsoft.com/office/drawing/2014/main" val="675905845"/>
                    </a:ext>
                  </a:extLst>
                </a:gridCol>
                <a:gridCol w="1877400">
                  <a:extLst>
                    <a:ext uri="{9D8B030D-6E8A-4147-A177-3AD203B41FA5}">
                      <a16:colId xmlns:a16="http://schemas.microsoft.com/office/drawing/2014/main" val="3870910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name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money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625119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C16E3E4-AECA-4792-B9C7-E978D357A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967828"/>
              </p:ext>
            </p:extLst>
          </p:nvPr>
        </p:nvGraphicFramePr>
        <p:xfrm>
          <a:off x="1261872" y="3961629"/>
          <a:ext cx="466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924">
                  <a:extLst>
                    <a:ext uri="{9D8B030D-6E8A-4147-A177-3AD203B41FA5}">
                      <a16:colId xmlns:a16="http://schemas.microsoft.com/office/drawing/2014/main" val="675905845"/>
                    </a:ext>
                  </a:extLst>
                </a:gridCol>
                <a:gridCol w="3602676">
                  <a:extLst>
                    <a:ext uri="{9D8B030D-6E8A-4147-A177-3AD203B41FA5}">
                      <a16:colId xmlns:a16="http://schemas.microsoft.com/office/drawing/2014/main" val="3870910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name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name,  time, behavior, position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625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765DEF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…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ABCD123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…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519139"/>
                  </a:ext>
                </a:extLst>
              </a:tr>
            </a:tbl>
          </a:graphicData>
        </a:graphic>
      </p:graphicFrame>
      <p:sp>
        <p:nvSpPr>
          <p:cNvPr id="6" name="箭號: 向右 5">
            <a:extLst>
              <a:ext uri="{FF2B5EF4-FFF2-40B4-BE49-F238E27FC236}">
                <a16:creationId xmlns:a16="http://schemas.microsoft.com/office/drawing/2014/main" id="{140342EB-71E3-476D-A2D0-02B2A6782CDD}"/>
              </a:ext>
            </a:extLst>
          </p:cNvPr>
          <p:cNvSpPr/>
          <p:nvPr/>
        </p:nvSpPr>
        <p:spPr>
          <a:xfrm>
            <a:off x="887680" y="2663866"/>
            <a:ext cx="231569" cy="184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168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6F4EC14-F37A-47BB-8993-FFCD07A38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083192"/>
              </p:ext>
            </p:extLst>
          </p:nvPr>
        </p:nvGraphicFramePr>
        <p:xfrm>
          <a:off x="1261872" y="1828800"/>
          <a:ext cx="85887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178">
                  <a:extLst>
                    <a:ext uri="{9D8B030D-6E8A-4147-A177-3AD203B41FA5}">
                      <a16:colId xmlns:a16="http://schemas.microsoft.com/office/drawing/2014/main" val="890743239"/>
                    </a:ext>
                  </a:extLst>
                </a:gridCol>
                <a:gridCol w="2147178">
                  <a:extLst>
                    <a:ext uri="{9D8B030D-6E8A-4147-A177-3AD203B41FA5}">
                      <a16:colId xmlns:a16="http://schemas.microsoft.com/office/drawing/2014/main" val="2670466567"/>
                    </a:ext>
                  </a:extLst>
                </a:gridCol>
                <a:gridCol w="2147178">
                  <a:extLst>
                    <a:ext uri="{9D8B030D-6E8A-4147-A177-3AD203B41FA5}">
                      <a16:colId xmlns:a16="http://schemas.microsoft.com/office/drawing/2014/main" val="1543249520"/>
                    </a:ext>
                  </a:extLst>
                </a:gridCol>
                <a:gridCol w="2147178">
                  <a:extLst>
                    <a:ext uri="{9D8B030D-6E8A-4147-A177-3AD203B41FA5}">
                      <a16:colId xmlns:a16="http://schemas.microsoft.com/office/drawing/2014/main" val="4105514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zh-TW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zh-TW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behavior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position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6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765DEF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01:01:05:59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enter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17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13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ABCD123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01:01:06:01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enter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12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67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765DEF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exit</a:t>
                      </a:r>
                      <a:endParaRPr lang="zh-TW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95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4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ABCD123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01:01:08:03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exit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100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60536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FD5B1493-1257-45E4-A5F8-1A4B08AB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解法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5BACB3F-4769-4BD8-BC56-8E073F5CD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538166"/>
              </p:ext>
            </p:extLst>
          </p:nvPr>
        </p:nvGraphicFramePr>
        <p:xfrm>
          <a:off x="6096000" y="3961629"/>
          <a:ext cx="37545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915">
                  <a:extLst>
                    <a:ext uri="{9D8B030D-6E8A-4147-A177-3AD203B41FA5}">
                      <a16:colId xmlns:a16="http://schemas.microsoft.com/office/drawing/2014/main" val="675905845"/>
                    </a:ext>
                  </a:extLst>
                </a:gridCol>
                <a:gridCol w="2574669">
                  <a:extLst>
                    <a:ext uri="{9D8B030D-6E8A-4147-A177-3AD203B41FA5}">
                      <a16:colId xmlns:a16="http://schemas.microsoft.com/office/drawing/2014/main" val="3870910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name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money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625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765DEF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latin typeface="Consolas" panose="020B0609020204030204" pitchFamily="49" charset="0"/>
                        </a:rPr>
                        <a:t>(95-17)*rate + 100</a:t>
                      </a:r>
                      <a:endParaRPr lang="zh-TW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5120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C16E3E4-AECA-4792-B9C7-E978D357A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711724"/>
              </p:ext>
            </p:extLst>
          </p:nvPr>
        </p:nvGraphicFramePr>
        <p:xfrm>
          <a:off x="1261873" y="3961629"/>
          <a:ext cx="46639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540">
                  <a:extLst>
                    <a:ext uri="{9D8B030D-6E8A-4147-A177-3AD203B41FA5}">
                      <a16:colId xmlns:a16="http://schemas.microsoft.com/office/drawing/2014/main" val="675905845"/>
                    </a:ext>
                  </a:extLst>
                </a:gridCol>
                <a:gridCol w="3601374">
                  <a:extLst>
                    <a:ext uri="{9D8B030D-6E8A-4147-A177-3AD203B41FA5}">
                      <a16:colId xmlns:a16="http://schemas.microsoft.com/office/drawing/2014/main" val="3870910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name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name,  time, behavior, position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625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765DEF</a:t>
                      </a:r>
                      <a:endParaRPr lang="zh-TW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…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ABCD123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…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519139"/>
                  </a:ext>
                </a:extLst>
              </a:tr>
            </a:tbl>
          </a:graphicData>
        </a:graphic>
      </p:graphicFrame>
      <p:sp>
        <p:nvSpPr>
          <p:cNvPr id="6" name="箭號: 向右 5">
            <a:extLst>
              <a:ext uri="{FF2B5EF4-FFF2-40B4-BE49-F238E27FC236}">
                <a16:creationId xmlns:a16="http://schemas.microsoft.com/office/drawing/2014/main" id="{140342EB-71E3-476D-A2D0-02B2A6782CDD}"/>
              </a:ext>
            </a:extLst>
          </p:cNvPr>
          <p:cNvSpPr/>
          <p:nvPr/>
        </p:nvSpPr>
        <p:spPr>
          <a:xfrm>
            <a:off x="887680" y="3043877"/>
            <a:ext cx="231569" cy="184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8279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6F4EC14-F37A-47BB-8993-FFCD07A3828C}"/>
              </a:ext>
            </a:extLst>
          </p:cNvPr>
          <p:cNvGraphicFramePr>
            <a:graphicFrameLocks noGrp="1"/>
          </p:cNvGraphicFramePr>
          <p:nvPr/>
        </p:nvGraphicFramePr>
        <p:xfrm>
          <a:off x="1261872" y="1828800"/>
          <a:ext cx="85887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178">
                  <a:extLst>
                    <a:ext uri="{9D8B030D-6E8A-4147-A177-3AD203B41FA5}">
                      <a16:colId xmlns:a16="http://schemas.microsoft.com/office/drawing/2014/main" val="890743239"/>
                    </a:ext>
                  </a:extLst>
                </a:gridCol>
                <a:gridCol w="2147178">
                  <a:extLst>
                    <a:ext uri="{9D8B030D-6E8A-4147-A177-3AD203B41FA5}">
                      <a16:colId xmlns:a16="http://schemas.microsoft.com/office/drawing/2014/main" val="2670466567"/>
                    </a:ext>
                  </a:extLst>
                </a:gridCol>
                <a:gridCol w="2147178">
                  <a:extLst>
                    <a:ext uri="{9D8B030D-6E8A-4147-A177-3AD203B41FA5}">
                      <a16:colId xmlns:a16="http://schemas.microsoft.com/office/drawing/2014/main" val="1543249520"/>
                    </a:ext>
                  </a:extLst>
                </a:gridCol>
                <a:gridCol w="2147178">
                  <a:extLst>
                    <a:ext uri="{9D8B030D-6E8A-4147-A177-3AD203B41FA5}">
                      <a16:colId xmlns:a16="http://schemas.microsoft.com/office/drawing/2014/main" val="4105514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zh-TW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zh-TW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behavior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position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6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765DEF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01:01:05:59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enter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17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13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ABCD123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01:01:06:01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enter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12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67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765DEF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exit</a:t>
                      </a:r>
                      <a:endParaRPr lang="zh-TW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95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4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ABCD123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01:01:08:03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exit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100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60536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FD5B1493-1257-45E4-A5F8-1A4B08AB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解法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5BACB3F-4769-4BD8-BC56-8E073F5CDF50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3961629"/>
          <a:ext cx="37545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915">
                  <a:extLst>
                    <a:ext uri="{9D8B030D-6E8A-4147-A177-3AD203B41FA5}">
                      <a16:colId xmlns:a16="http://schemas.microsoft.com/office/drawing/2014/main" val="675905845"/>
                    </a:ext>
                  </a:extLst>
                </a:gridCol>
                <a:gridCol w="2574669">
                  <a:extLst>
                    <a:ext uri="{9D8B030D-6E8A-4147-A177-3AD203B41FA5}">
                      <a16:colId xmlns:a16="http://schemas.microsoft.com/office/drawing/2014/main" val="3870910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name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money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625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765DEF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latin typeface="Consolas" panose="020B0609020204030204" pitchFamily="49" charset="0"/>
                        </a:rPr>
                        <a:t>(95-17)*rate + 100</a:t>
                      </a:r>
                      <a:endParaRPr lang="zh-TW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5120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C16E3E4-AECA-4792-B9C7-E978D357A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396100"/>
              </p:ext>
            </p:extLst>
          </p:nvPr>
        </p:nvGraphicFramePr>
        <p:xfrm>
          <a:off x="1261873" y="3961629"/>
          <a:ext cx="46639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540">
                  <a:extLst>
                    <a:ext uri="{9D8B030D-6E8A-4147-A177-3AD203B41FA5}">
                      <a16:colId xmlns:a16="http://schemas.microsoft.com/office/drawing/2014/main" val="675905845"/>
                    </a:ext>
                  </a:extLst>
                </a:gridCol>
                <a:gridCol w="3601374">
                  <a:extLst>
                    <a:ext uri="{9D8B030D-6E8A-4147-A177-3AD203B41FA5}">
                      <a16:colId xmlns:a16="http://schemas.microsoft.com/office/drawing/2014/main" val="3870910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name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name,  time, behavior, position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625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ABCD123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…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519139"/>
                  </a:ext>
                </a:extLst>
              </a:tr>
            </a:tbl>
          </a:graphicData>
        </a:graphic>
      </p:graphicFrame>
      <p:sp>
        <p:nvSpPr>
          <p:cNvPr id="6" name="箭號: 向右 5">
            <a:extLst>
              <a:ext uri="{FF2B5EF4-FFF2-40B4-BE49-F238E27FC236}">
                <a16:creationId xmlns:a16="http://schemas.microsoft.com/office/drawing/2014/main" id="{140342EB-71E3-476D-A2D0-02B2A6782CDD}"/>
              </a:ext>
            </a:extLst>
          </p:cNvPr>
          <p:cNvSpPr/>
          <p:nvPr/>
        </p:nvSpPr>
        <p:spPr>
          <a:xfrm>
            <a:off x="887680" y="3043877"/>
            <a:ext cx="231569" cy="184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8293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6F4EC14-F37A-47BB-8993-FFCD07A38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857933"/>
              </p:ext>
            </p:extLst>
          </p:nvPr>
        </p:nvGraphicFramePr>
        <p:xfrm>
          <a:off x="1261872" y="1828800"/>
          <a:ext cx="85887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178">
                  <a:extLst>
                    <a:ext uri="{9D8B030D-6E8A-4147-A177-3AD203B41FA5}">
                      <a16:colId xmlns:a16="http://schemas.microsoft.com/office/drawing/2014/main" val="890743239"/>
                    </a:ext>
                  </a:extLst>
                </a:gridCol>
                <a:gridCol w="2147178">
                  <a:extLst>
                    <a:ext uri="{9D8B030D-6E8A-4147-A177-3AD203B41FA5}">
                      <a16:colId xmlns:a16="http://schemas.microsoft.com/office/drawing/2014/main" val="2670466567"/>
                    </a:ext>
                  </a:extLst>
                </a:gridCol>
                <a:gridCol w="2147178">
                  <a:extLst>
                    <a:ext uri="{9D8B030D-6E8A-4147-A177-3AD203B41FA5}">
                      <a16:colId xmlns:a16="http://schemas.microsoft.com/office/drawing/2014/main" val="1543249520"/>
                    </a:ext>
                  </a:extLst>
                </a:gridCol>
                <a:gridCol w="2147178">
                  <a:extLst>
                    <a:ext uri="{9D8B030D-6E8A-4147-A177-3AD203B41FA5}">
                      <a16:colId xmlns:a16="http://schemas.microsoft.com/office/drawing/2014/main" val="4105514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zh-TW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zh-TW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behavior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position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6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765DEF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01:01:05:59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enter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17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13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ABCD123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01:01:06:01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enter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12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67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765DEF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exit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95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4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ABCD123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01:01:08:03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exit</a:t>
                      </a:r>
                      <a:endParaRPr lang="zh-TW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100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60536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FD5B1493-1257-45E4-A5F8-1A4B08AB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解法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5BACB3F-4769-4BD8-BC56-8E073F5CD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795843"/>
              </p:ext>
            </p:extLst>
          </p:nvPr>
        </p:nvGraphicFramePr>
        <p:xfrm>
          <a:off x="6096000" y="3961629"/>
          <a:ext cx="37545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915">
                  <a:extLst>
                    <a:ext uri="{9D8B030D-6E8A-4147-A177-3AD203B41FA5}">
                      <a16:colId xmlns:a16="http://schemas.microsoft.com/office/drawing/2014/main" val="675905845"/>
                    </a:ext>
                  </a:extLst>
                </a:gridCol>
                <a:gridCol w="2574669">
                  <a:extLst>
                    <a:ext uri="{9D8B030D-6E8A-4147-A177-3AD203B41FA5}">
                      <a16:colId xmlns:a16="http://schemas.microsoft.com/office/drawing/2014/main" val="3870910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name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money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625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765DEF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latin typeface="Consolas" panose="020B0609020204030204" pitchFamily="49" charset="0"/>
                        </a:rPr>
                        <a:t>(95-17)*rate + 100</a:t>
                      </a:r>
                      <a:endParaRPr lang="zh-TW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5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ABCD123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latin typeface="Consolas" panose="020B0609020204030204" pitchFamily="49" charset="0"/>
                        </a:rPr>
                        <a:t>(100-12)*rate + 100</a:t>
                      </a:r>
                      <a:endParaRPr lang="zh-TW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2399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C16E3E4-AECA-4792-B9C7-E978D357A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535332"/>
              </p:ext>
            </p:extLst>
          </p:nvPr>
        </p:nvGraphicFramePr>
        <p:xfrm>
          <a:off x="1261873" y="3961629"/>
          <a:ext cx="46639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540">
                  <a:extLst>
                    <a:ext uri="{9D8B030D-6E8A-4147-A177-3AD203B41FA5}">
                      <a16:colId xmlns:a16="http://schemas.microsoft.com/office/drawing/2014/main" val="675905845"/>
                    </a:ext>
                  </a:extLst>
                </a:gridCol>
                <a:gridCol w="3601374">
                  <a:extLst>
                    <a:ext uri="{9D8B030D-6E8A-4147-A177-3AD203B41FA5}">
                      <a16:colId xmlns:a16="http://schemas.microsoft.com/office/drawing/2014/main" val="3870910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name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name,  time, behavior, position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625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ABCD123</a:t>
                      </a:r>
                      <a:endParaRPr lang="zh-TW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…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519139"/>
                  </a:ext>
                </a:extLst>
              </a:tr>
            </a:tbl>
          </a:graphicData>
        </a:graphic>
      </p:graphicFrame>
      <p:sp>
        <p:nvSpPr>
          <p:cNvPr id="6" name="箭號: 向右 5">
            <a:extLst>
              <a:ext uri="{FF2B5EF4-FFF2-40B4-BE49-F238E27FC236}">
                <a16:creationId xmlns:a16="http://schemas.microsoft.com/office/drawing/2014/main" id="{140342EB-71E3-476D-A2D0-02B2A6782CDD}"/>
              </a:ext>
            </a:extLst>
          </p:cNvPr>
          <p:cNvSpPr/>
          <p:nvPr/>
        </p:nvSpPr>
        <p:spPr>
          <a:xfrm>
            <a:off x="887680" y="3412013"/>
            <a:ext cx="231569" cy="184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759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6F4EC14-F37A-47BB-8993-FFCD07A3828C}"/>
              </a:ext>
            </a:extLst>
          </p:cNvPr>
          <p:cNvGraphicFramePr>
            <a:graphicFrameLocks noGrp="1"/>
          </p:cNvGraphicFramePr>
          <p:nvPr/>
        </p:nvGraphicFramePr>
        <p:xfrm>
          <a:off x="1261872" y="1828800"/>
          <a:ext cx="85887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178">
                  <a:extLst>
                    <a:ext uri="{9D8B030D-6E8A-4147-A177-3AD203B41FA5}">
                      <a16:colId xmlns:a16="http://schemas.microsoft.com/office/drawing/2014/main" val="890743239"/>
                    </a:ext>
                  </a:extLst>
                </a:gridCol>
                <a:gridCol w="2147178">
                  <a:extLst>
                    <a:ext uri="{9D8B030D-6E8A-4147-A177-3AD203B41FA5}">
                      <a16:colId xmlns:a16="http://schemas.microsoft.com/office/drawing/2014/main" val="2670466567"/>
                    </a:ext>
                  </a:extLst>
                </a:gridCol>
                <a:gridCol w="2147178">
                  <a:extLst>
                    <a:ext uri="{9D8B030D-6E8A-4147-A177-3AD203B41FA5}">
                      <a16:colId xmlns:a16="http://schemas.microsoft.com/office/drawing/2014/main" val="1543249520"/>
                    </a:ext>
                  </a:extLst>
                </a:gridCol>
                <a:gridCol w="2147178">
                  <a:extLst>
                    <a:ext uri="{9D8B030D-6E8A-4147-A177-3AD203B41FA5}">
                      <a16:colId xmlns:a16="http://schemas.microsoft.com/office/drawing/2014/main" val="4105514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zh-TW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  <a:endParaRPr lang="zh-TW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behavior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position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6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765DEF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01:01:05:59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enter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17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13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ABCD123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01:01:06:01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enter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12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67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765DEF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01:01:07:00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exit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95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4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ABCD123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01:01:08:03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exit</a:t>
                      </a:r>
                      <a:endParaRPr lang="zh-TW" altLang="en-US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100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60536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FD5B1493-1257-45E4-A5F8-1A4B08AB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解法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5BACB3F-4769-4BD8-BC56-8E073F5CDF50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3961629"/>
          <a:ext cx="37545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915">
                  <a:extLst>
                    <a:ext uri="{9D8B030D-6E8A-4147-A177-3AD203B41FA5}">
                      <a16:colId xmlns:a16="http://schemas.microsoft.com/office/drawing/2014/main" val="675905845"/>
                    </a:ext>
                  </a:extLst>
                </a:gridCol>
                <a:gridCol w="2574669">
                  <a:extLst>
                    <a:ext uri="{9D8B030D-6E8A-4147-A177-3AD203B41FA5}">
                      <a16:colId xmlns:a16="http://schemas.microsoft.com/office/drawing/2014/main" val="3870910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name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money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625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765DEF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latin typeface="Consolas" panose="020B0609020204030204" pitchFamily="49" charset="0"/>
                        </a:rPr>
                        <a:t>(95-17)*rate + 100</a:t>
                      </a:r>
                      <a:endParaRPr lang="zh-TW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75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ABCD123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>
                          <a:latin typeface="Consolas" panose="020B0609020204030204" pitchFamily="49" charset="0"/>
                        </a:rPr>
                        <a:t>(100-12)*rate + 100</a:t>
                      </a:r>
                      <a:endParaRPr lang="zh-TW" altLang="en-US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2399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C16E3E4-AECA-4792-B9C7-E978D357A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458189"/>
              </p:ext>
            </p:extLst>
          </p:nvPr>
        </p:nvGraphicFramePr>
        <p:xfrm>
          <a:off x="1261873" y="3961629"/>
          <a:ext cx="466391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540">
                  <a:extLst>
                    <a:ext uri="{9D8B030D-6E8A-4147-A177-3AD203B41FA5}">
                      <a16:colId xmlns:a16="http://schemas.microsoft.com/office/drawing/2014/main" val="675905845"/>
                    </a:ext>
                  </a:extLst>
                </a:gridCol>
                <a:gridCol w="3601374">
                  <a:extLst>
                    <a:ext uri="{9D8B030D-6E8A-4147-A177-3AD203B41FA5}">
                      <a16:colId xmlns:a16="http://schemas.microsoft.com/office/drawing/2014/main" val="3870910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name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name,  time, behavior, position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625119"/>
                  </a:ext>
                </a:extLst>
              </a:tr>
            </a:tbl>
          </a:graphicData>
        </a:graphic>
      </p:graphicFrame>
      <p:sp>
        <p:nvSpPr>
          <p:cNvPr id="6" name="箭號: 向右 5">
            <a:extLst>
              <a:ext uri="{FF2B5EF4-FFF2-40B4-BE49-F238E27FC236}">
                <a16:creationId xmlns:a16="http://schemas.microsoft.com/office/drawing/2014/main" id="{140342EB-71E3-476D-A2D0-02B2A6782CDD}"/>
              </a:ext>
            </a:extLst>
          </p:cNvPr>
          <p:cNvSpPr/>
          <p:nvPr/>
        </p:nvSpPr>
        <p:spPr>
          <a:xfrm>
            <a:off x="887680" y="3412013"/>
            <a:ext cx="231569" cy="184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158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0267BE-F3E0-4E5C-A67C-8CF4CE82D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9FC979-88EC-4CE4-9272-4D4F0BA1A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799"/>
            <a:ext cx="9889059" cy="4839195"/>
          </a:xfrm>
        </p:spPr>
        <p:txBody>
          <a:bodyPr>
            <a:normAutofit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altLang="zh-TW" sz="16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Record</a:t>
            </a:r>
            <a:r>
              <a:rPr lang="en-US" altLang="zh-TW" sz="1600">
                <a:latin typeface="Consolas" panose="020B0609020204030204" pitchFamily="49" charset="0"/>
              </a:rPr>
              <a:t>: struct</a:t>
            </a:r>
            <a:r>
              <a:rPr lang="zh-TW" altLang="en-US" sz="1600">
                <a:latin typeface="Consolas" panose="020B0609020204030204" pitchFamily="49" charset="0"/>
              </a:rPr>
              <a:t> </a:t>
            </a:r>
            <a:r>
              <a:rPr lang="en-US" altLang="zh-TW" sz="1600">
                <a:latin typeface="Consolas" panose="020B0609020204030204" pitchFamily="49" charset="0"/>
              </a:rPr>
              <a:t>of</a:t>
            </a:r>
            <a:r>
              <a:rPr lang="zh-TW" altLang="en-US" sz="1600">
                <a:latin typeface="Consolas" panose="020B0609020204030204" pitchFamily="49" charset="0"/>
              </a:rPr>
              <a:t> 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1600">
                <a:latin typeface="Consolas" panose="020B0609020204030204" pitchFamily="49" charset="0"/>
              </a:rPr>
              <a:t>,</a:t>
            </a:r>
            <a:r>
              <a:rPr lang="zh-TW" altLang="en-US" sz="1600">
                <a:latin typeface="Consolas" panose="020B0609020204030204" pitchFamily="49" charset="0"/>
              </a:rPr>
              <a:t> 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time</a:t>
            </a:r>
            <a:r>
              <a:rPr lang="en-US" altLang="zh-TW" sz="1600">
                <a:latin typeface="Consolas" panose="020B0609020204030204" pitchFamily="49" charset="0"/>
              </a:rPr>
              <a:t>,</a:t>
            </a:r>
            <a:r>
              <a:rPr lang="zh-TW" altLang="en-US" sz="1600">
                <a:latin typeface="Consolas" panose="020B0609020204030204" pitchFamily="49" charset="0"/>
              </a:rPr>
              <a:t> 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behavior</a:t>
            </a:r>
            <a:r>
              <a:rPr lang="en-US" altLang="zh-TW" sz="1600">
                <a:latin typeface="Consolas" panose="020B0609020204030204" pitchFamily="49" charset="0"/>
              </a:rPr>
              <a:t>, 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position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1600">
                <a:solidFill>
                  <a:srgbClr val="7030A0"/>
                </a:solidFill>
                <a:latin typeface="Consolas" panose="020B0609020204030204" pitchFamily="49" charset="0"/>
              </a:rPr>
              <a:t>func</a:t>
            </a:r>
            <a:r>
              <a:rPr lang="en-US" altLang="zh-TW" sz="1600">
                <a:latin typeface="Consolas" panose="020B0609020204030204" pitchFamily="49" charset="0"/>
              </a:rPr>
              <a:t> </a:t>
            </a:r>
            <a:r>
              <a:rPr lang="en-US" altLang="zh-TW" sz="16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solve</a:t>
            </a:r>
            <a:r>
              <a:rPr lang="en-US" altLang="zh-TW" sz="1600">
                <a:latin typeface="Consolas" panose="020B0609020204030204" pitchFamily="49" charset="0"/>
              </a:rPr>
              <a:t>(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records</a:t>
            </a:r>
            <a:r>
              <a:rPr lang="en-US" altLang="zh-TW" sz="1600">
                <a:latin typeface="Consolas" panose="020B0609020204030204" pitchFamily="49" charset="0"/>
              </a:rPr>
              <a:t>: </a:t>
            </a:r>
            <a:r>
              <a:rPr lang="en-US" altLang="zh-TW" sz="16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list of Record</a:t>
            </a:r>
            <a:r>
              <a:rPr lang="en-US" altLang="zh-TW" sz="1600">
                <a:latin typeface="Consolas" panose="020B0609020204030204" pitchFamily="49" charset="0"/>
              </a:rPr>
              <a:t>,</a:t>
            </a:r>
            <a:r>
              <a:rPr lang="en-US" altLang="zh-TW" sz="16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rates</a:t>
            </a:r>
            <a:r>
              <a:rPr lang="en-US" altLang="zh-TW" sz="1600">
                <a:latin typeface="Consolas" panose="020B0609020204030204" pitchFamily="49" charset="0"/>
              </a:rPr>
              <a:t>:</a:t>
            </a:r>
            <a:r>
              <a:rPr lang="en-US" altLang="zh-TW" sz="16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list of rate</a:t>
            </a:r>
            <a:r>
              <a:rPr lang="en-US" altLang="zh-TW" sz="160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1600">
                <a:latin typeface="Consolas" panose="020B0609020204030204" pitchFamily="49" charset="0"/>
              </a:rPr>
              <a:t>    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entered_records</a:t>
            </a:r>
            <a:r>
              <a:rPr lang="en-US" altLang="zh-TW" sz="1600">
                <a:latin typeface="Consolas" panose="020B0609020204030204" pitchFamily="49" charset="0"/>
              </a:rPr>
              <a:t>: </a:t>
            </a:r>
            <a:r>
              <a:rPr lang="en-US" altLang="zh-TW" sz="16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hash_table with 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16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as key, 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record</a:t>
            </a:r>
            <a:r>
              <a:rPr lang="en-US" altLang="zh-TW" sz="16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as value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1600">
                <a:latin typeface="Consolas" panose="020B0609020204030204" pitchFamily="49" charset="0"/>
              </a:rPr>
              <a:t>    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bills</a:t>
            </a:r>
            <a:r>
              <a:rPr lang="en-US" altLang="zh-TW" sz="1600">
                <a:latin typeface="Consolas" panose="020B0609020204030204" pitchFamily="49" charset="0"/>
              </a:rPr>
              <a:t>: </a:t>
            </a:r>
            <a:r>
              <a:rPr lang="en-US" altLang="zh-TW" sz="16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tree_table with 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16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as key, 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money</a:t>
            </a:r>
            <a:r>
              <a:rPr lang="en-US" altLang="zh-TW" sz="160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as value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1600">
                <a:latin typeface="Consolas" panose="020B0609020204030204" pitchFamily="49" charset="0"/>
              </a:rPr>
              <a:t>    </a:t>
            </a:r>
            <a:r>
              <a:rPr lang="en-US" altLang="zh-TW" sz="16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sort</a:t>
            </a:r>
            <a:r>
              <a:rPr lang="en-US" altLang="zh-TW" sz="1600">
                <a:latin typeface="Consolas" panose="020B0609020204030204" pitchFamily="49" charset="0"/>
              </a:rPr>
              <a:t> 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records</a:t>
            </a:r>
            <a:r>
              <a:rPr lang="en-US" altLang="zh-TW" sz="1600">
                <a:latin typeface="Consolas" panose="020B0609020204030204" pitchFamily="49" charset="0"/>
              </a:rPr>
              <a:t> with 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time</a:t>
            </a:r>
            <a:r>
              <a:rPr lang="en-US" altLang="zh-TW" sz="1600">
                <a:latin typeface="Consolas" panose="020B0609020204030204" pitchFamily="49" charset="0"/>
              </a:rPr>
              <a:t> in increment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1600">
                <a:latin typeface="Consolas" panose="020B0609020204030204" pitchFamily="49" charset="0"/>
              </a:rPr>
              <a:t>    </a:t>
            </a:r>
            <a:r>
              <a:rPr lang="en-US" altLang="zh-TW" sz="1600">
                <a:solidFill>
                  <a:srgbClr val="7030A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600">
                <a:latin typeface="Consolas" panose="020B0609020204030204" pitchFamily="49" charset="0"/>
              </a:rPr>
              <a:t> 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record</a:t>
            </a:r>
            <a:r>
              <a:rPr lang="en-US" altLang="zh-TW" sz="1600">
                <a:latin typeface="Consolas" panose="020B0609020204030204" pitchFamily="49" charset="0"/>
              </a:rPr>
              <a:t> </a:t>
            </a:r>
            <a:r>
              <a:rPr lang="en-US" altLang="zh-TW" sz="1600">
                <a:solidFill>
                  <a:srgbClr val="7030A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600">
                <a:latin typeface="Consolas" panose="020B0609020204030204" pitchFamily="49" charset="0"/>
              </a:rPr>
              <a:t> 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records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1600">
                <a:latin typeface="Consolas" panose="020B0609020204030204" pitchFamily="49" charset="0"/>
              </a:rPr>
              <a:t>        </a:t>
            </a:r>
            <a:r>
              <a:rPr lang="en-US" altLang="zh-TW" sz="1600">
                <a:solidFill>
                  <a:srgbClr val="7030A0"/>
                </a:solidFill>
                <a:latin typeface="Consolas" panose="020B0609020204030204" pitchFamily="49" charset="0"/>
              </a:rPr>
              <a:t>if</a:t>
            </a:r>
            <a:r>
              <a:rPr lang="en-US" altLang="zh-TW" sz="1600">
                <a:latin typeface="Consolas" panose="020B0609020204030204" pitchFamily="49" charset="0"/>
              </a:rPr>
              <a:t> 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record</a:t>
            </a:r>
            <a:r>
              <a:rPr lang="en-US" altLang="zh-TW" sz="1600">
                <a:latin typeface="Consolas" panose="020B0609020204030204" pitchFamily="49" charset="0"/>
              </a:rPr>
              <a:t>.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behavior</a:t>
            </a:r>
            <a:r>
              <a:rPr lang="en-US" altLang="zh-TW" sz="1600">
                <a:latin typeface="Consolas" panose="020B0609020204030204" pitchFamily="49" charset="0"/>
              </a:rPr>
              <a:t> == "enter"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1600">
                <a:latin typeface="Consolas" panose="020B0609020204030204" pitchFamily="49" charset="0"/>
              </a:rPr>
              <a:t>            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entered_records</a:t>
            </a:r>
            <a:r>
              <a:rPr lang="en-US" altLang="zh-TW" sz="1600">
                <a:latin typeface="Consolas" panose="020B0609020204030204" pitchFamily="49" charset="0"/>
              </a:rPr>
              <a:t>[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record</a:t>
            </a:r>
            <a:r>
              <a:rPr lang="en-US" altLang="zh-TW" sz="1600">
                <a:latin typeface="Consolas" panose="020B0609020204030204" pitchFamily="49" charset="0"/>
              </a:rPr>
              <a:t>.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1600">
                <a:latin typeface="Consolas" panose="020B0609020204030204" pitchFamily="49" charset="0"/>
              </a:rPr>
              <a:t>] &lt;- 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record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1600">
                <a:latin typeface="Consolas" panose="020B0609020204030204" pitchFamily="49" charset="0"/>
              </a:rPr>
              <a:t>        </a:t>
            </a:r>
            <a:r>
              <a:rPr lang="en-US" altLang="zh-TW" sz="1600">
                <a:solidFill>
                  <a:srgbClr val="7030A0"/>
                </a:solidFill>
                <a:latin typeface="Consolas" panose="020B0609020204030204" pitchFamily="49" charset="0"/>
              </a:rPr>
              <a:t>else if 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entered_records</a:t>
            </a:r>
            <a:r>
              <a:rPr lang="en-US" altLang="zh-TW" sz="1600">
                <a:latin typeface="Consolas" panose="020B0609020204030204" pitchFamily="49" charset="0"/>
              </a:rPr>
              <a:t>[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record</a:t>
            </a:r>
            <a:r>
              <a:rPr lang="en-US" altLang="zh-TW" sz="1600">
                <a:latin typeface="Consolas" panose="020B0609020204030204" pitchFamily="49" charset="0"/>
              </a:rPr>
              <a:t>.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1600">
                <a:latin typeface="Consolas" panose="020B0609020204030204" pitchFamily="49" charset="0"/>
              </a:rPr>
              <a:t>]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>
                <a:latin typeface="Consolas" panose="020B0609020204030204" pitchFamily="49" charset="0"/>
              </a:rPr>
              <a:t>exist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1600">
                <a:latin typeface="Consolas" panose="020B0609020204030204" pitchFamily="49" charset="0"/>
              </a:rPr>
              <a:t>            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bills</a:t>
            </a:r>
            <a:r>
              <a:rPr lang="en-US" altLang="zh-TW" sz="1600">
                <a:latin typeface="Consolas" panose="020B0609020204030204" pitchFamily="49" charset="0"/>
              </a:rPr>
              <a:t>[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record</a:t>
            </a:r>
            <a:r>
              <a:rPr lang="en-US" altLang="zh-TW" sz="1600">
                <a:latin typeface="Consolas" panose="020B0609020204030204" pitchFamily="49" charset="0"/>
              </a:rPr>
              <a:t>.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1600">
                <a:latin typeface="Consolas" panose="020B0609020204030204" pitchFamily="49" charset="0"/>
              </a:rPr>
              <a:t>] += (the distance between the two records) * 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rate</a:t>
            </a:r>
            <a:r>
              <a:rPr lang="en-US" altLang="zh-TW" sz="1600">
                <a:latin typeface="Consolas" panose="020B0609020204030204" pitchFamily="49" charset="0"/>
              </a:rPr>
              <a:t> + 100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1600">
                <a:latin typeface="Consolas" panose="020B0609020204030204" pitchFamily="49" charset="0"/>
              </a:rPr>
              <a:t>            </a:t>
            </a:r>
            <a:r>
              <a:rPr lang="en-US" altLang="zh-TW" sz="160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remove</a:t>
            </a:r>
            <a:r>
              <a:rPr lang="en-US" altLang="zh-TW" sz="1600">
                <a:latin typeface="Consolas" panose="020B0609020204030204" pitchFamily="49" charset="0"/>
              </a:rPr>
              <a:t> 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record</a:t>
            </a:r>
            <a:r>
              <a:rPr lang="en-US" altLang="zh-TW" sz="1600">
                <a:latin typeface="Consolas" panose="020B0609020204030204" pitchFamily="49" charset="0"/>
              </a:rPr>
              <a:t>.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name</a:t>
            </a:r>
            <a:r>
              <a:rPr lang="en-US" altLang="zh-TW" sz="1600">
                <a:latin typeface="Consolas" panose="020B0609020204030204" pitchFamily="49" charset="0"/>
              </a:rPr>
              <a:t> from 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entered_records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1600">
                <a:latin typeface="Consolas" panose="020B0609020204030204" pitchFamily="49" charset="0"/>
              </a:rPr>
              <a:t>    </a:t>
            </a:r>
            <a:r>
              <a:rPr lang="en-US" altLang="zh-TW" sz="1600">
                <a:solidFill>
                  <a:srgbClr val="7030A0"/>
                </a:solidFill>
                <a:latin typeface="Consolas" panose="020B0609020204030204" pitchFamily="49" charset="0"/>
              </a:rPr>
              <a:t>for</a:t>
            </a:r>
            <a:r>
              <a:rPr lang="en-US" altLang="zh-TW" sz="1600">
                <a:latin typeface="Consolas" panose="020B0609020204030204" pitchFamily="49" charset="0"/>
              </a:rPr>
              <a:t> 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bill</a:t>
            </a:r>
            <a:r>
              <a:rPr lang="en-US" altLang="zh-TW" sz="1600">
                <a:latin typeface="Consolas" panose="020B0609020204030204" pitchFamily="49" charset="0"/>
              </a:rPr>
              <a:t> </a:t>
            </a:r>
            <a:r>
              <a:rPr lang="en-US" altLang="zh-TW" sz="1600">
                <a:solidFill>
                  <a:srgbClr val="7030A0"/>
                </a:solidFill>
                <a:latin typeface="Consolas" panose="020B0609020204030204" pitchFamily="49" charset="0"/>
              </a:rPr>
              <a:t>in</a:t>
            </a:r>
            <a:r>
              <a:rPr lang="en-US" altLang="zh-TW" sz="1600">
                <a:latin typeface="Consolas" panose="020B0609020204030204" pitchFamily="49" charset="0"/>
              </a:rPr>
              <a:t> 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bills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1600">
                <a:latin typeface="Consolas" panose="020B0609020204030204" pitchFamily="49" charset="0"/>
              </a:rPr>
              <a:t>        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bill</a:t>
            </a:r>
            <a:r>
              <a:rPr lang="en-US" altLang="zh-TW" sz="1600">
                <a:latin typeface="Consolas" panose="020B0609020204030204" pitchFamily="49" charset="0"/>
              </a:rPr>
              <a:t>.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money</a:t>
            </a:r>
            <a:r>
              <a:rPr lang="en-US" altLang="zh-TW" sz="1600">
                <a:latin typeface="Consolas" panose="020B0609020204030204" pitchFamily="49" charset="0"/>
              </a:rPr>
              <a:t> += 200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altLang="zh-TW" sz="1600">
                <a:latin typeface="Consolas" panose="020B0609020204030204" pitchFamily="49" charset="0"/>
              </a:rPr>
              <a:t>    </a:t>
            </a:r>
            <a:r>
              <a:rPr lang="en-US" altLang="zh-TW" sz="1600">
                <a:solidFill>
                  <a:srgbClr val="7030A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TW" sz="1600">
                <a:latin typeface="Consolas" panose="020B0609020204030204" pitchFamily="49" charset="0"/>
              </a:rPr>
              <a:t> </a:t>
            </a:r>
            <a:r>
              <a:rPr lang="en-US" altLang="zh-TW" sz="16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bills</a:t>
            </a:r>
          </a:p>
        </p:txBody>
      </p:sp>
    </p:spTree>
    <p:extLst>
      <p:ext uri="{BB962C8B-B14F-4D97-AF65-F5344CB8AC3E}">
        <p14:creationId xmlns:p14="http://schemas.microsoft.com/office/powerpoint/2010/main" val="1792454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385B24-CF60-41E3-948E-CE937352F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Q&amp;A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9A0EA3-ABBD-4131-8DB0-71E57092EC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745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3DF8EE-B061-46AF-B1A9-58B375BBE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zh-TW" altLang="en-US"/>
              <a:t>題意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BCBA99-F2F3-48CB-A285-40771693A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045910" cy="4762005"/>
          </a:xfrm>
        </p:spPr>
        <p:txBody>
          <a:bodyPr>
            <a:normAutofit/>
          </a:bodyPr>
          <a:lstStyle/>
          <a:p>
            <a:r>
              <a:rPr lang="zh-TW" altLang="en-US" sz="2400"/>
              <a:t>高速公路車牌辨識收費系統</a:t>
            </a:r>
            <a:endParaRPr lang="en-US" altLang="zh-TW" sz="2400"/>
          </a:p>
          <a:p>
            <a:r>
              <a:rPr lang="zh-TW" altLang="en-US" sz="2400"/>
              <a:t>給定不同進入時間的費率 </a:t>
            </a:r>
            <a:r>
              <a:rPr lang="en-US" altLang="zh-TW" sz="2400"/>
              <a:t>(cents/km)</a:t>
            </a:r>
          </a:p>
          <a:p>
            <a:r>
              <a:rPr lang="zh-TW" altLang="en-US" sz="2400"/>
              <a:t>給定多筆車牌紀錄</a:t>
            </a:r>
            <a:endParaRPr lang="en-US" altLang="zh-TW" sz="2400"/>
          </a:p>
          <a:p>
            <a:pPr lvl="1"/>
            <a:r>
              <a:rPr lang="zh-TW" altLang="en-US" sz="2000"/>
              <a:t>車牌號碼（沒空格）、時間（月</a:t>
            </a:r>
            <a:r>
              <a:rPr lang="en-US" altLang="zh-TW" sz="2000"/>
              <a:t>:</a:t>
            </a:r>
            <a:r>
              <a:rPr lang="zh-TW" altLang="en-US" sz="2000"/>
              <a:t>日</a:t>
            </a:r>
            <a:r>
              <a:rPr lang="en-US" altLang="zh-TW" sz="2000"/>
              <a:t>:</a:t>
            </a:r>
            <a:r>
              <a:rPr lang="zh-TW" altLang="en-US" sz="2000"/>
              <a:t>時</a:t>
            </a:r>
            <a:r>
              <a:rPr lang="en-US" altLang="zh-TW" sz="2000"/>
              <a:t>:</a:t>
            </a:r>
            <a:r>
              <a:rPr lang="zh-TW" altLang="en-US" sz="2000"/>
              <a:t>分，</a:t>
            </a:r>
            <a:r>
              <a:rPr lang="en-US" altLang="zh-TW" sz="2000"/>
              <a:t>24</a:t>
            </a:r>
            <a:r>
              <a:rPr lang="zh-TW" altLang="en-US" sz="2000"/>
              <a:t> 小時制）、行為 </a:t>
            </a:r>
            <a:r>
              <a:rPr lang="en-US" altLang="zh-TW" sz="2000"/>
              <a:t>(enter / exit)</a:t>
            </a:r>
            <a:r>
              <a:rPr lang="zh-TW" altLang="en-US" sz="2000"/>
              <a:t>、交流道里程</a:t>
            </a:r>
            <a:endParaRPr lang="en-US" altLang="zh-TW" sz="2000"/>
          </a:p>
          <a:p>
            <a:r>
              <a:rPr lang="zh-TW" altLang="en-US" sz="2400"/>
              <a:t>每次行程額外再加 </a:t>
            </a:r>
            <a:r>
              <a:rPr lang="en-US" altLang="zh-TW" sz="2400"/>
              <a:t>1 dollar</a:t>
            </a:r>
          </a:p>
          <a:p>
            <a:r>
              <a:rPr lang="zh-TW" altLang="en-US" sz="2400"/>
              <a:t>每個車牌結算時額外再加 </a:t>
            </a:r>
            <a:r>
              <a:rPr lang="en-US" altLang="zh-TW" sz="2400"/>
              <a:t>2 dollars</a:t>
            </a:r>
          </a:p>
        </p:txBody>
      </p:sp>
    </p:spTree>
    <p:extLst>
      <p:ext uri="{BB962C8B-B14F-4D97-AF65-F5344CB8AC3E}">
        <p14:creationId xmlns:p14="http://schemas.microsoft.com/office/powerpoint/2010/main" val="1854029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3DF8EE-B061-46AF-B1A9-58B375BBE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zh-TW" altLang="en-US"/>
              <a:t>題意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BCBA99-F2F3-48CB-A285-40771693A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045910" cy="4762005"/>
          </a:xfrm>
        </p:spPr>
        <p:txBody>
          <a:bodyPr>
            <a:normAutofit/>
          </a:bodyPr>
          <a:lstStyle/>
          <a:p>
            <a:r>
              <a:rPr lang="zh-TW" altLang="en-US" sz="2400"/>
              <a:t>保證每筆紀錄都在同一個月份</a:t>
            </a:r>
            <a:endParaRPr lang="en-US" altLang="zh-TW" sz="2400"/>
          </a:p>
          <a:p>
            <a:r>
              <a:rPr lang="zh-TW" altLang="en-US" sz="2400"/>
              <a:t>保證每個車牌在同一時間不會有分身</a:t>
            </a:r>
            <a:endParaRPr lang="en-US" altLang="zh-TW" sz="2400"/>
          </a:p>
          <a:p>
            <a:r>
              <a:rPr lang="zh-TW" altLang="en-US" sz="2400"/>
              <a:t>忽略所有無法匹配的紀錄</a:t>
            </a:r>
            <a:endParaRPr lang="en-US" altLang="zh-TW" sz="2400"/>
          </a:p>
          <a:p>
            <a:r>
              <a:rPr lang="zh-TW" altLang="en-US" sz="2400"/>
              <a:t>求每個車牌的當月須支付的費用</a:t>
            </a:r>
          </a:p>
        </p:txBody>
      </p:sp>
    </p:spTree>
    <p:extLst>
      <p:ext uri="{BB962C8B-B14F-4D97-AF65-F5344CB8AC3E}">
        <p14:creationId xmlns:p14="http://schemas.microsoft.com/office/powerpoint/2010/main" val="2139268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3DE158-81EB-412B-9BC4-8CA815B1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zh-TW" altLang="en-US"/>
              <a:t>輸入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CB7B5F-83B6-4117-AE28-37B54E210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zh-TW" altLang="en-US" sz="2200"/>
              <a:t>第一行為測資數量 </a:t>
            </a:r>
            <a:r>
              <a:rPr lang="en-US" altLang="zh-TW" sz="2200"/>
              <a:t>N</a:t>
            </a:r>
          </a:p>
          <a:p>
            <a:r>
              <a:rPr lang="zh-TW" altLang="en-US" sz="2200"/>
              <a:t>每筆測資第一行有 </a:t>
            </a:r>
            <a:r>
              <a:rPr lang="en-US" altLang="zh-TW" sz="2200"/>
              <a:t>24 </a:t>
            </a:r>
            <a:r>
              <a:rPr lang="zh-TW" altLang="en-US" sz="2200"/>
              <a:t>個正整數以空格隔開</a:t>
            </a:r>
            <a:br>
              <a:rPr lang="en-US" altLang="zh-TW" sz="2200"/>
            </a:br>
            <a:r>
              <a:rPr lang="zh-TW" altLang="en-US" sz="2200"/>
              <a:t>第 </a:t>
            </a:r>
            <a:r>
              <a:rPr lang="en-US" altLang="zh-TW" sz="2200"/>
              <a:t>0 </a:t>
            </a:r>
            <a:r>
              <a:rPr lang="zh-TW" altLang="en-US" sz="2200"/>
              <a:t>個數表示 </a:t>
            </a:r>
            <a:r>
              <a:rPr lang="en-US" altLang="zh-TW" sz="2200"/>
              <a:t>00:00 ~ 00:59 </a:t>
            </a:r>
            <a:r>
              <a:rPr lang="zh-TW" altLang="en-US" sz="2200"/>
              <a:t>的費率；第 </a:t>
            </a:r>
            <a:r>
              <a:rPr lang="en-US" altLang="zh-TW" sz="2200"/>
              <a:t>1 </a:t>
            </a:r>
            <a:r>
              <a:rPr lang="zh-TW" altLang="en-US" sz="2200"/>
              <a:t>個數表示 </a:t>
            </a:r>
            <a:r>
              <a:rPr lang="en-US" altLang="zh-TW" sz="2200"/>
              <a:t>01:00 ~ 01:59 </a:t>
            </a:r>
            <a:r>
              <a:rPr lang="zh-TW" altLang="en-US" sz="2200"/>
              <a:t>的費率</a:t>
            </a:r>
            <a:r>
              <a:rPr lang="en-US" altLang="zh-TW" sz="2200"/>
              <a:t>……</a:t>
            </a:r>
          </a:p>
          <a:p>
            <a:r>
              <a:rPr lang="zh-TW" altLang="en-US" sz="2200"/>
              <a:t>接下來有未知數量的車輛進出紀錄，直到出現空白行</a:t>
            </a:r>
            <a:endParaRPr lang="en-US" altLang="zh-TW" sz="2200"/>
          </a:p>
          <a:p>
            <a:pPr lvl="1"/>
            <a:r>
              <a:rPr lang="en-US" altLang="zh-TW" sz="2000"/>
              <a:t>ABC7711 01:07:07:15 enter 12</a:t>
            </a:r>
            <a:br>
              <a:rPr lang="en-US" altLang="zh-TW" sz="2000"/>
            </a:br>
            <a:r>
              <a:rPr lang="zh-TW" altLang="en-US" sz="2000"/>
              <a:t>→ 車牌 </a:t>
            </a:r>
            <a:r>
              <a:rPr lang="en-US" altLang="zh-TW" sz="2000"/>
              <a:t>ABC7711 </a:t>
            </a:r>
            <a:r>
              <a:rPr lang="zh-TW" altLang="en-US" sz="2000"/>
              <a:t>於 </a:t>
            </a:r>
            <a:r>
              <a:rPr lang="en-US" altLang="zh-TW" sz="2000"/>
              <a:t>1 </a:t>
            </a:r>
            <a:r>
              <a:rPr lang="zh-TW" altLang="en-US" sz="2000"/>
              <a:t>月 </a:t>
            </a:r>
            <a:r>
              <a:rPr lang="en-US" altLang="zh-TW" sz="2000"/>
              <a:t>7</a:t>
            </a:r>
            <a:r>
              <a:rPr lang="zh-TW" altLang="en-US" sz="2000"/>
              <a:t> 日 </a:t>
            </a:r>
            <a:r>
              <a:rPr lang="en-US" altLang="zh-TW" sz="2000"/>
              <a:t>07:15 </a:t>
            </a:r>
            <a:r>
              <a:rPr lang="zh-TW" altLang="en-US" sz="2000"/>
              <a:t>時在 </a:t>
            </a:r>
            <a:r>
              <a:rPr lang="en-US" altLang="zh-TW" sz="2000"/>
              <a:t>12 km </a:t>
            </a:r>
            <a:r>
              <a:rPr lang="zh-TW" altLang="en-US" sz="2000"/>
              <a:t>處進入高速公路</a:t>
            </a:r>
          </a:p>
        </p:txBody>
      </p:sp>
    </p:spTree>
    <p:extLst>
      <p:ext uri="{BB962C8B-B14F-4D97-AF65-F5344CB8AC3E}">
        <p14:creationId xmlns:p14="http://schemas.microsoft.com/office/powerpoint/2010/main" val="1467711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3DE158-81EB-412B-9BC4-8CA815B1F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zh-TW" altLang="en-US"/>
              <a:t>輸出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CB7B5F-83B6-4117-AE28-37B54E210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351337"/>
          </a:xfrm>
        </p:spPr>
        <p:txBody>
          <a:bodyPr>
            <a:normAutofit/>
          </a:bodyPr>
          <a:lstStyle/>
          <a:p>
            <a:r>
              <a:rPr lang="zh-TW" altLang="en-US" sz="2400"/>
              <a:t>對於每筆測資輸出各車牌需繳交的費用，車牌號與費用以空白間隔</a:t>
            </a:r>
            <a:endParaRPr lang="en-US" altLang="zh-TW" sz="2400"/>
          </a:p>
          <a:p>
            <a:r>
              <a:rPr lang="zh-TW" altLang="en-US" sz="2400"/>
              <a:t>費用格式：「</a:t>
            </a:r>
            <a:r>
              <a:rPr lang="en-US" altLang="zh-TW" sz="2400"/>
              <a:t>$5.20</a:t>
            </a:r>
            <a:r>
              <a:rPr lang="zh-TW" altLang="en-US" sz="2400"/>
              <a:t>」</a:t>
            </a:r>
            <a:endParaRPr lang="en-US" altLang="zh-TW" sz="2400"/>
          </a:p>
          <a:p>
            <a:r>
              <a:rPr lang="zh-TW" altLang="en-US" sz="2400"/>
              <a:t>各車牌費用以換行間隔</a:t>
            </a:r>
            <a:endParaRPr lang="en-US" altLang="zh-TW" sz="2400"/>
          </a:p>
          <a:p>
            <a:r>
              <a:rPr lang="zh-TW" altLang="en-US" sz="2400"/>
              <a:t>各車牌依字典序排序</a:t>
            </a:r>
            <a:endParaRPr lang="en-US" altLang="zh-TW" sz="2400"/>
          </a:p>
          <a:p>
            <a:r>
              <a:rPr lang="zh-TW" altLang="en-US" sz="2400"/>
              <a:t>每筆測資間額外再多一行空格</a:t>
            </a:r>
            <a:endParaRPr lang="en-US" altLang="zh-TW" sz="2400"/>
          </a:p>
          <a:p>
            <a:pPr lvl="1"/>
            <a:r>
              <a:rPr lang="en-US" altLang="zh-TW" sz="2000"/>
              <a:t>ABC7711 $5.20</a:t>
            </a:r>
            <a:br>
              <a:rPr lang="en-US" altLang="zh-TW" sz="2000"/>
            </a:br>
            <a:r>
              <a:rPr lang="zh-TW" altLang="en-US" sz="2000"/>
              <a:t>→</a:t>
            </a:r>
            <a:r>
              <a:rPr lang="en-US" altLang="zh-TW" sz="2000"/>
              <a:t> ABC7711</a:t>
            </a:r>
            <a:r>
              <a:rPr lang="zh-TW" altLang="en-US" sz="2000"/>
              <a:t> 費用共計 </a:t>
            </a:r>
            <a:r>
              <a:rPr lang="en-US" altLang="zh-TW" sz="2000"/>
              <a:t>5.20 dollars</a:t>
            </a:r>
            <a:endParaRPr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3394477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E31A0B-51F8-47B9-BEF7-5328D0D59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</p:spPr>
        <p:txBody>
          <a:bodyPr/>
          <a:lstStyle/>
          <a:p>
            <a:r>
              <a:rPr lang="zh-TW" altLang="en-US"/>
              <a:t>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3F9DAB-74F5-41CF-9313-A34FABD2C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746554" cy="4351337"/>
          </a:xfrm>
        </p:spPr>
        <p:txBody>
          <a:bodyPr/>
          <a:lstStyle/>
          <a:p>
            <a:r>
              <a:rPr lang="de-DE" altLang="zh-TW">
                <a:latin typeface="Consolas" panose="020B0609020204030204" pitchFamily="49" charset="0"/>
              </a:rPr>
              <a:t>1</a:t>
            </a:r>
            <a:br>
              <a:rPr lang="de-DE" altLang="zh-TW">
                <a:latin typeface="Consolas" panose="020B0609020204030204" pitchFamily="49" charset="0"/>
              </a:rPr>
            </a:br>
            <a:br>
              <a:rPr lang="de-DE" altLang="zh-TW">
                <a:latin typeface="Consolas" panose="020B0609020204030204" pitchFamily="49" charset="0"/>
              </a:rPr>
            </a:br>
            <a:r>
              <a:rPr lang="de-DE" altLang="zh-TW">
                <a:latin typeface="Consolas" panose="020B0609020204030204" pitchFamily="49" charset="0"/>
              </a:rPr>
              <a:t>10 10 10 10 10 10 20 20 20 15 15 15 15 15 15 15 20 30 20 15 15 10 10 10</a:t>
            </a:r>
            <a:br>
              <a:rPr lang="de-DE" altLang="zh-TW">
                <a:latin typeface="Consolas" panose="020B0609020204030204" pitchFamily="49" charset="0"/>
              </a:rPr>
            </a:br>
            <a:r>
              <a:rPr lang="de-DE" altLang="zh-TW">
                <a:latin typeface="Consolas" panose="020B0609020204030204" pitchFamily="49" charset="0"/>
              </a:rPr>
              <a:t>ABCD123 01:01:06:01 enter 17</a:t>
            </a:r>
            <a:br>
              <a:rPr lang="de-DE" altLang="zh-TW">
                <a:latin typeface="Consolas" panose="020B0609020204030204" pitchFamily="49" charset="0"/>
              </a:rPr>
            </a:br>
            <a:r>
              <a:rPr lang="de-DE" altLang="zh-TW">
                <a:latin typeface="Consolas" panose="020B0609020204030204" pitchFamily="49" charset="0"/>
              </a:rPr>
              <a:t>765DEF 01:01:07:00 exit 95</a:t>
            </a:r>
            <a:br>
              <a:rPr lang="de-DE" altLang="zh-TW">
                <a:latin typeface="Consolas" panose="020B0609020204030204" pitchFamily="49" charset="0"/>
              </a:rPr>
            </a:br>
            <a:r>
              <a:rPr lang="de-DE" altLang="zh-TW">
                <a:latin typeface="Consolas" panose="020B0609020204030204" pitchFamily="49" charset="0"/>
              </a:rPr>
              <a:t>ABCD123 01:01:08:03 exit 95</a:t>
            </a:r>
            <a:br>
              <a:rPr lang="de-DE" altLang="zh-TW">
                <a:latin typeface="Consolas" panose="020B0609020204030204" pitchFamily="49" charset="0"/>
              </a:rPr>
            </a:br>
            <a:r>
              <a:rPr lang="de-DE" altLang="zh-TW">
                <a:latin typeface="Consolas" panose="020B0609020204030204" pitchFamily="49" charset="0"/>
              </a:rPr>
              <a:t>765DEF 01:01:05:59 enter 17</a:t>
            </a:r>
          </a:p>
          <a:p>
            <a:endParaRPr lang="en-US" altLang="zh-TW">
              <a:latin typeface="Consolas" panose="020B0609020204030204" pitchFamily="49" charset="0"/>
            </a:endParaRPr>
          </a:p>
          <a:p>
            <a:r>
              <a:rPr lang="en-US" altLang="zh-TW">
                <a:latin typeface="Consolas" panose="020B0609020204030204" pitchFamily="49" charset="0"/>
              </a:rPr>
              <a:t>765DEF $10.80</a:t>
            </a:r>
            <a:br>
              <a:rPr lang="en-US" altLang="zh-TW">
                <a:latin typeface="Consolas" panose="020B0609020204030204" pitchFamily="49" charset="0"/>
              </a:rPr>
            </a:br>
            <a:r>
              <a:rPr lang="en-US" altLang="zh-TW">
                <a:latin typeface="Consolas" panose="020B0609020204030204" pitchFamily="49" charset="0"/>
              </a:rPr>
              <a:t>ABCD123 $18.60</a:t>
            </a:r>
            <a:endParaRPr lang="zh-TW" alt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58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5E347-A724-4459-B226-9914EA29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解法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F3E5C5-E024-4F9B-ACF7-0A6D904EC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874821"/>
          </a:xfrm>
        </p:spPr>
        <p:txBody>
          <a:bodyPr>
            <a:normAutofit/>
          </a:bodyPr>
          <a:lstStyle/>
          <a:p>
            <a:r>
              <a:rPr lang="zh-TW" altLang="en-US" sz="2400"/>
              <a:t>建立一個「車牌紀錄」的 </a:t>
            </a:r>
            <a:r>
              <a:rPr lang="en-US" altLang="zh-TW" sz="2400"/>
              <a:t>struct</a:t>
            </a:r>
            <a:r>
              <a:rPr lang="zh-TW" altLang="en-US" sz="2400"/>
              <a:t>，包含「車牌號、時間、行為、里程位置」</a:t>
            </a:r>
            <a:endParaRPr lang="en-US" altLang="zh-TW" sz="2400"/>
          </a:p>
          <a:p>
            <a:r>
              <a:rPr lang="zh-TW" altLang="en-US" sz="2400"/>
              <a:t>將所有紀錄以「時間」由小到大排序</a:t>
            </a:r>
            <a:endParaRPr lang="en-US" altLang="zh-TW" sz="2400"/>
          </a:p>
          <a:p>
            <a:r>
              <a:rPr lang="zh-TW" altLang="en-US" sz="2400"/>
              <a:t>建立一個 </a:t>
            </a:r>
            <a:r>
              <a:rPr lang="en-US" altLang="zh-TW" sz="2400"/>
              <a:t>hash_table</a:t>
            </a:r>
            <a:r>
              <a:rPr lang="zh-TW" altLang="en-US" sz="2400"/>
              <a:t> 儲存車輛的進入紀錄（在</a:t>
            </a:r>
            <a:r>
              <a:rPr lang="en-US" altLang="zh-TW" sz="2400"/>
              <a:t> C++ </a:t>
            </a:r>
            <a:r>
              <a:rPr lang="zh-TW" altLang="en-US" sz="2400"/>
              <a:t>中為 </a:t>
            </a:r>
            <a:r>
              <a:rPr lang="en-US" altLang="zh-TW" sz="2400"/>
              <a:t>unordered_map</a:t>
            </a:r>
            <a:r>
              <a:rPr lang="zh-TW" altLang="en-US" sz="2400"/>
              <a:t>）</a:t>
            </a:r>
            <a:endParaRPr lang="en-US" altLang="zh-TW" sz="2400"/>
          </a:p>
          <a:p>
            <a:pPr lvl="1"/>
            <a:r>
              <a:rPr lang="en-US" altLang="zh-TW" sz="2000"/>
              <a:t>key: </a:t>
            </a:r>
            <a:r>
              <a:rPr lang="zh-TW" altLang="en-US" sz="2000"/>
              <a:t>車牌號；</a:t>
            </a:r>
            <a:r>
              <a:rPr lang="en-US" altLang="zh-TW" sz="2000"/>
              <a:t>value:</a:t>
            </a:r>
            <a:r>
              <a:rPr lang="zh-TW" altLang="en-US" sz="2000"/>
              <a:t> 車牌紀錄的 </a:t>
            </a:r>
            <a:r>
              <a:rPr lang="en-US" altLang="zh-TW" sz="2000"/>
              <a:t>struct</a:t>
            </a:r>
          </a:p>
          <a:p>
            <a:r>
              <a:rPr lang="zh-TW" altLang="en-US" sz="2400"/>
              <a:t>建立一個 </a:t>
            </a:r>
            <a:r>
              <a:rPr lang="en-US" altLang="zh-TW" sz="2400"/>
              <a:t>tree_table </a:t>
            </a:r>
            <a:r>
              <a:rPr lang="zh-TW" altLang="en-US" sz="2400"/>
              <a:t>儲存帳單（在</a:t>
            </a:r>
            <a:r>
              <a:rPr lang="en-US" altLang="zh-TW" sz="2400"/>
              <a:t> C++ </a:t>
            </a:r>
            <a:r>
              <a:rPr lang="zh-TW" altLang="en-US" sz="2400"/>
              <a:t>中為 </a:t>
            </a:r>
            <a:r>
              <a:rPr lang="en-US" altLang="zh-TW" sz="2400"/>
              <a:t>map</a:t>
            </a:r>
            <a:r>
              <a:rPr lang="zh-TW" altLang="en-US" sz="2400"/>
              <a:t>）</a:t>
            </a:r>
            <a:endParaRPr lang="en-US" altLang="zh-TW" sz="2400"/>
          </a:p>
          <a:p>
            <a:pPr lvl="1"/>
            <a:r>
              <a:rPr lang="en-US" altLang="zh-TW" sz="2000"/>
              <a:t>key: </a:t>
            </a:r>
            <a:r>
              <a:rPr lang="zh-TW" altLang="en-US" sz="2000"/>
              <a:t>車牌號；</a:t>
            </a:r>
            <a:r>
              <a:rPr lang="en-US" altLang="zh-TW" sz="2000"/>
              <a:t>value: </a:t>
            </a:r>
            <a:r>
              <a:rPr lang="zh-TW" altLang="en-US" sz="2000"/>
              <a:t>需繳納金額</a:t>
            </a:r>
            <a:endParaRPr lang="en-US" altLang="zh-TW" sz="2000"/>
          </a:p>
        </p:txBody>
      </p:sp>
    </p:spTree>
    <p:extLst>
      <p:ext uri="{BB962C8B-B14F-4D97-AF65-F5344CB8AC3E}">
        <p14:creationId xmlns:p14="http://schemas.microsoft.com/office/powerpoint/2010/main" val="3438445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5E347-A724-4459-B226-9914EA29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解法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F3E5C5-E024-4F9B-ACF7-0A6D904EC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874821"/>
          </a:xfrm>
        </p:spPr>
        <p:txBody>
          <a:bodyPr>
            <a:normAutofit/>
          </a:bodyPr>
          <a:lstStyle/>
          <a:p>
            <a:r>
              <a:rPr lang="zh-TW" altLang="en-US" sz="2400"/>
              <a:t>若該筆紀錄的行為是 </a:t>
            </a:r>
            <a:r>
              <a:rPr lang="en-US" altLang="zh-TW" sz="2400"/>
              <a:t>enter</a:t>
            </a:r>
            <a:br>
              <a:rPr lang="en-US" altLang="zh-TW" sz="2400"/>
            </a:br>
            <a:r>
              <a:rPr lang="zh-TW" altLang="en-US" sz="2400"/>
              <a:t>→ 新增到或取代到 </a:t>
            </a:r>
            <a:r>
              <a:rPr lang="en-US" altLang="zh-TW" sz="2400"/>
              <a:t>hash_table</a:t>
            </a:r>
          </a:p>
          <a:p>
            <a:r>
              <a:rPr lang="zh-TW" altLang="en-US" sz="2400"/>
              <a:t>若該筆紀錄的行為是 </a:t>
            </a:r>
            <a:r>
              <a:rPr lang="en-US" altLang="zh-TW" sz="2400"/>
              <a:t>exit</a:t>
            </a:r>
            <a:br>
              <a:rPr lang="en-US" altLang="zh-TW" sz="2400"/>
            </a:br>
            <a:r>
              <a:rPr lang="zh-TW" altLang="en-US" sz="2400"/>
              <a:t>→ 累加該次行程花費的金額到 </a:t>
            </a:r>
            <a:r>
              <a:rPr lang="en-US" altLang="zh-TW" sz="2400"/>
              <a:t>tree_table</a:t>
            </a:r>
            <a:r>
              <a:rPr lang="zh-TW" altLang="en-US" sz="2400"/>
              <a:t>，並從 </a:t>
            </a:r>
            <a:r>
              <a:rPr lang="en-US" altLang="zh-TW" sz="2400"/>
              <a:t>hash_table </a:t>
            </a:r>
            <a:r>
              <a:rPr lang="zh-TW" altLang="en-US" sz="2400"/>
              <a:t>中移除該車輛</a:t>
            </a:r>
            <a:endParaRPr lang="en-US" altLang="zh-TW" sz="2400"/>
          </a:p>
          <a:p>
            <a:r>
              <a:rPr lang="zh-TW" altLang="en-US" sz="2400"/>
              <a:t>所有錢以 </a:t>
            </a:r>
            <a:r>
              <a:rPr lang="en-US" altLang="zh-TW" sz="2400"/>
              <a:t>cents </a:t>
            </a:r>
            <a:r>
              <a:rPr lang="zh-TW" altLang="en-US" sz="2400"/>
              <a:t>為單位，最後輸出時再除以 </a:t>
            </a:r>
            <a:r>
              <a:rPr lang="en-US" altLang="zh-TW" sz="240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012992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6F4EC14-F37A-47BB-8993-FFCD07A38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424333"/>
              </p:ext>
            </p:extLst>
          </p:nvPr>
        </p:nvGraphicFramePr>
        <p:xfrm>
          <a:off x="1261872" y="1828800"/>
          <a:ext cx="858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400">
                  <a:extLst>
                    <a:ext uri="{9D8B030D-6E8A-4147-A177-3AD203B41FA5}">
                      <a16:colId xmlns:a16="http://schemas.microsoft.com/office/drawing/2014/main" val="890743239"/>
                    </a:ext>
                  </a:extLst>
                </a:gridCol>
                <a:gridCol w="2147400">
                  <a:extLst>
                    <a:ext uri="{9D8B030D-6E8A-4147-A177-3AD203B41FA5}">
                      <a16:colId xmlns:a16="http://schemas.microsoft.com/office/drawing/2014/main" val="2670466567"/>
                    </a:ext>
                  </a:extLst>
                </a:gridCol>
                <a:gridCol w="2147400">
                  <a:extLst>
                    <a:ext uri="{9D8B030D-6E8A-4147-A177-3AD203B41FA5}">
                      <a16:colId xmlns:a16="http://schemas.microsoft.com/office/drawing/2014/main" val="1543249520"/>
                    </a:ext>
                  </a:extLst>
                </a:gridCol>
                <a:gridCol w="2147400">
                  <a:extLst>
                    <a:ext uri="{9D8B030D-6E8A-4147-A177-3AD203B41FA5}">
                      <a16:colId xmlns:a16="http://schemas.microsoft.com/office/drawing/2014/main" val="4105514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name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time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behavior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position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6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ABCD123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01:01:06:01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enter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12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13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765DEF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01:01:07:00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exit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95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678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ABCD123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01:01:08:03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exit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100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4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765DEF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01:01:05:59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enter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altLang="zh-TW">
                          <a:latin typeface="Consolas" panose="020B0609020204030204" pitchFamily="49" charset="0"/>
                        </a:rPr>
                        <a:t>17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660536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FD5B1493-1257-45E4-A5F8-1A4B08AB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解法</a:t>
            </a:r>
          </a:p>
        </p:txBody>
      </p:sp>
    </p:spTree>
    <p:extLst>
      <p:ext uri="{BB962C8B-B14F-4D97-AF65-F5344CB8AC3E}">
        <p14:creationId xmlns:p14="http://schemas.microsoft.com/office/powerpoint/2010/main" val="1052023044"/>
      </p:ext>
    </p:extLst>
  </p:cSld>
  <p:clrMapOvr>
    <a:masterClrMapping/>
  </p:clrMapOvr>
</p:sld>
</file>

<file path=ppt/theme/theme1.xml><?xml version="1.0" encoding="utf-8"?>
<a:theme xmlns:a="http://schemas.openxmlformats.org/drawingml/2006/main" name="視圖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自訂 5">
      <a:majorFont>
        <a:latin typeface="源樣黑體 H"/>
        <a:ea typeface="源樣黑體 H"/>
        <a:cs typeface=""/>
      </a:majorFont>
      <a:minorFont>
        <a:latin typeface="源樣黑體 M"/>
        <a:ea typeface="源樣黑體 M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視圖</Template>
  <TotalTime>1573</TotalTime>
  <Words>921</Words>
  <Application>Microsoft Office PowerPoint</Application>
  <PresentationFormat>寬螢幕</PresentationFormat>
  <Paragraphs>300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Arial</vt:lpstr>
      <vt:lpstr>Consolas</vt:lpstr>
      <vt:lpstr>Wingdings 2</vt:lpstr>
      <vt:lpstr>源樣黑體 M</vt:lpstr>
      <vt:lpstr>源樣黑體 H</vt:lpstr>
      <vt:lpstr>視圖</vt:lpstr>
      <vt:lpstr>10138 CVDII</vt:lpstr>
      <vt:lpstr>題意</vt:lpstr>
      <vt:lpstr>題意</vt:lpstr>
      <vt:lpstr>輸入</vt:lpstr>
      <vt:lpstr>輸出</vt:lpstr>
      <vt:lpstr>範例</vt:lpstr>
      <vt:lpstr>解法</vt:lpstr>
      <vt:lpstr>解法</vt:lpstr>
      <vt:lpstr>解法</vt:lpstr>
      <vt:lpstr>解法</vt:lpstr>
      <vt:lpstr>解法</vt:lpstr>
      <vt:lpstr>解法</vt:lpstr>
      <vt:lpstr>解法</vt:lpstr>
      <vt:lpstr>解法</vt:lpstr>
      <vt:lpstr>解法</vt:lpstr>
      <vt:lpstr>解法</vt:lpstr>
      <vt:lpstr>解法</vt:lpstr>
      <vt:lpstr>實作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10138 CVDII</dc:title>
  <dc:creator>游宗穎</dc:creator>
  <cp:lastModifiedBy>an920107</cp:lastModifiedBy>
  <cp:revision>15</cp:revision>
  <dcterms:created xsi:type="dcterms:W3CDTF">2023-09-25T14:56:34Z</dcterms:created>
  <dcterms:modified xsi:type="dcterms:W3CDTF">2023-09-27T05:21:51Z</dcterms:modified>
</cp:coreProperties>
</file>