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66" r:id="rId2"/>
    <p:sldId id="367" r:id="rId3"/>
    <p:sldId id="368" r:id="rId4"/>
    <p:sldId id="378" r:id="rId5"/>
    <p:sldId id="388" r:id="rId6"/>
    <p:sldId id="391" r:id="rId7"/>
    <p:sldId id="375" r:id="rId8"/>
    <p:sldId id="376" r:id="rId9"/>
    <p:sldId id="389" r:id="rId10"/>
    <p:sldId id="377" r:id="rId11"/>
    <p:sldId id="379" r:id="rId12"/>
    <p:sldId id="380" r:id="rId13"/>
    <p:sldId id="384" r:id="rId14"/>
    <p:sldId id="392" r:id="rId15"/>
    <p:sldId id="387" r:id="rId16"/>
    <p:sldId id="383" r:id="rId17"/>
    <p:sldId id="385" r:id="rId18"/>
    <p:sldId id="386" r:id="rId19"/>
    <p:sldId id="393" r:id="rId20"/>
    <p:sldId id="398" r:id="rId21"/>
    <p:sldId id="397" r:id="rId22"/>
    <p:sldId id="399" r:id="rId23"/>
    <p:sldId id="400" r:id="rId24"/>
    <p:sldId id="410" r:id="rId25"/>
    <p:sldId id="401" r:id="rId26"/>
    <p:sldId id="395" r:id="rId27"/>
    <p:sldId id="396" r:id="rId28"/>
    <p:sldId id="409" r:id="rId29"/>
    <p:sldId id="390" r:id="rId30"/>
    <p:sldId id="259" r:id="rId3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HACCP_</a:t>
            </a:r>
            <a:r>
              <a:rPr lang="ko-KR" altLang="en-US" dirty="0" err="1" smtClean="0"/>
              <a:t>화면</a:t>
            </a:r>
            <a:r>
              <a:rPr lang="ko-KR" altLang="en-US" dirty="0" err="1" smtClean="0"/>
              <a:t>디자인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개선가이드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ver02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2020-12-09 </a:t>
            </a:r>
            <a:r>
              <a:rPr lang="en-US" altLang="ko-KR" dirty="0" smtClean="0"/>
              <a:t>-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5" y="1109390"/>
            <a:ext cx="8486653" cy="358570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/>
              <a:t>검색폼</a:t>
            </a:r>
            <a:r>
              <a:rPr lang="ko-KR" altLang="en-US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샘플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기간구분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기간검색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9534" y="199659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공백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삽입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b="1" dirty="0">
                <a:latin typeface="+mj-ea"/>
                <a:ea typeface="+mj-ea"/>
              </a:rPr>
              <a:t>: </a:t>
            </a:r>
            <a:r>
              <a:rPr lang="ko-KR" altLang="en-US" sz="1000" b="1" dirty="0">
                <a:latin typeface="+mj-ea"/>
                <a:ea typeface="+mj-ea"/>
              </a:rPr>
              <a:t>공백은 </a:t>
            </a:r>
            <a:r>
              <a:rPr lang="en-US" altLang="ko-KR" sz="1000" b="1" dirty="0">
                <a:latin typeface="+mj-ea"/>
                <a:ea typeface="+mj-ea"/>
              </a:rPr>
              <a:t>“p-*” class</a:t>
            </a:r>
            <a:r>
              <a:rPr lang="ko-KR" altLang="en-US" sz="1000" b="1" dirty="0">
                <a:latin typeface="+mj-ea"/>
                <a:ea typeface="+mj-ea"/>
              </a:rPr>
              <a:t>로 조정한다</a:t>
            </a:r>
            <a:r>
              <a:rPr lang="en-US" altLang="ko-KR" sz="1000" b="1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 (&amp;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nbsp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태그 사용하지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말것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51517" y="1525182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②라벨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886907"/>
            <a:ext cx="279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컬럼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그룹핑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9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445" y="72971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9534" y="2802015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입력요소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</a:rPr>
              <a:t>라디오 영역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b="1" dirty="0" smtClean="0">
                <a:latin typeface="+mj-ea"/>
                <a:ea typeface="+mj-ea"/>
              </a:rPr>
              <a:t>: </a:t>
            </a:r>
            <a:r>
              <a:rPr lang="ko-KR" altLang="en-US" sz="1000" b="1" dirty="0" smtClean="0">
                <a:latin typeface="+mj-ea"/>
                <a:ea typeface="+mj-ea"/>
              </a:rPr>
              <a:t>라디오 버튼에는 </a:t>
            </a:r>
            <a:r>
              <a:rPr lang="en-US" altLang="ko-KR" sz="1000" b="1" dirty="0" smtClean="0">
                <a:latin typeface="+mj-ea"/>
                <a:ea typeface="+mj-ea"/>
              </a:rPr>
              <a:t> “input-</a:t>
            </a:r>
            <a:r>
              <a:rPr lang="en-US" altLang="ko-KR" sz="1000" b="1" dirty="0" err="1" smtClean="0">
                <a:latin typeface="+mj-ea"/>
                <a:ea typeface="+mj-ea"/>
              </a:rPr>
              <a:t>grop</a:t>
            </a:r>
            <a:r>
              <a:rPr lang="en-US" altLang="ko-KR" sz="1000" b="1" dirty="0" smtClean="0">
                <a:latin typeface="+mj-ea"/>
                <a:ea typeface="+mj-ea"/>
              </a:rPr>
              <a:t>-append” </a:t>
            </a:r>
            <a:r>
              <a:rPr lang="en-US" altLang="ko-KR" sz="1000" b="1" dirty="0" err="1" smtClean="0">
                <a:latin typeface="+mj-ea"/>
                <a:ea typeface="+mj-ea"/>
              </a:rPr>
              <a:t>clas</a:t>
            </a:r>
            <a:r>
              <a:rPr lang="ko-KR" altLang="en-US" sz="1000" b="1" dirty="0" smtClean="0">
                <a:latin typeface="+mj-ea"/>
                <a:ea typeface="+mj-ea"/>
              </a:rPr>
              <a:t>로 지정해야 </a:t>
            </a:r>
            <a:r>
              <a:rPr lang="en-US" altLang="ko-KR" sz="1000" b="1" dirty="0" smtClean="0">
                <a:latin typeface="+mj-ea"/>
                <a:ea typeface="+mj-ea"/>
              </a:rPr>
              <a:t>vertical-align=“middle” </a:t>
            </a:r>
            <a:r>
              <a:rPr lang="ko-KR" altLang="en-US" sz="1000" b="1" dirty="0" smtClean="0">
                <a:latin typeface="+mj-ea"/>
                <a:ea typeface="+mj-ea"/>
              </a:rPr>
              <a:t>이 적용된다</a:t>
            </a:r>
            <a:r>
              <a:rPr lang="en-US" altLang="ko-KR" sz="1000" b="1" dirty="0" smtClean="0">
                <a:latin typeface="+mj-ea"/>
                <a:ea typeface="+mj-ea"/>
              </a:rPr>
              <a:t>.</a:t>
            </a:r>
            <a:r>
              <a:rPr lang="ko-KR" altLang="en-US" sz="1000" b="1" dirty="0" smtClean="0">
                <a:latin typeface="+mj-ea"/>
                <a:ea typeface="+mj-ea"/>
              </a:rPr>
              <a:t> 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3988" y="369563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입력요소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날짜 영역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000" b="1" dirty="0" smtClean="0">
                <a:latin typeface="+mj-ea"/>
                <a:ea typeface="+mj-ea"/>
              </a:rPr>
              <a:t>: </a:t>
            </a:r>
            <a:r>
              <a:rPr lang="en-US" altLang="ko-KR" sz="1000" b="1" dirty="0" err="1" smtClean="0">
                <a:latin typeface="+mj-ea"/>
                <a:ea typeface="+mj-ea"/>
              </a:rPr>
              <a:t>datepicker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latin typeface="+mj-ea"/>
                <a:ea typeface="+mj-ea"/>
              </a:rPr>
              <a:t>와 </a:t>
            </a:r>
            <a:r>
              <a:rPr lang="en-US" altLang="ko-KR" sz="1000" b="1" dirty="0" smtClean="0">
                <a:latin typeface="+mj-ea"/>
                <a:ea typeface="+mj-ea"/>
              </a:rPr>
              <a:t>text-</a:t>
            </a:r>
            <a:r>
              <a:rPr lang="en-US" altLang="ko-KR" sz="1000" b="1" dirty="0" err="1" smtClean="0">
                <a:latin typeface="+mj-ea"/>
                <a:ea typeface="+mj-ea"/>
              </a:rPr>
              <a:t>cener</a:t>
            </a:r>
            <a:r>
              <a:rPr lang="ko-KR" altLang="en-US" sz="1000" b="1" dirty="0" smtClean="0">
                <a:latin typeface="+mj-ea"/>
                <a:ea typeface="+mj-ea"/>
              </a:rPr>
              <a:t>로 가운데 정렬</a:t>
            </a:r>
            <a:endParaRPr lang="en-US" altLang="ko-KR" sz="1000" b="1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79331" y="1137400"/>
            <a:ext cx="2971800" cy="16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670533" y="1323155"/>
            <a:ext cx="3657600" cy="557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70533" y="1916328"/>
            <a:ext cx="3130061" cy="186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9331" y="2138620"/>
            <a:ext cx="6523892" cy="1537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79330" y="3732176"/>
            <a:ext cx="7268617" cy="795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04937" y="6672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0434" y="126290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4139" y="184810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95649" y="207929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4262" y="364465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95649" y="102187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5" y="556600"/>
            <a:ext cx="44291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960083"/>
            <a:ext cx="7810500" cy="21431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/>
              <a:t>검색폼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샘플 </a:t>
            </a:r>
            <a:r>
              <a:rPr lang="en-US" altLang="ko-KR" dirty="0"/>
              <a:t>&gt;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1517" y="2268712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입력요소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8107" y="1563701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라벨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886907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컬럼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그룹핑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8092" y="960083"/>
            <a:ext cx="3859824" cy="211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77207" y="1175098"/>
            <a:ext cx="3795347" cy="532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77207" y="1741173"/>
            <a:ext cx="4343402" cy="168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84353" y="110519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8269" y="167263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7137" y="886907"/>
            <a:ext cx="4158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54" t="5919" r="2054" b="12322"/>
          <a:stretch/>
        </p:blipFill>
        <p:spPr>
          <a:xfrm>
            <a:off x="465992" y="501162"/>
            <a:ext cx="1740877" cy="2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" y="998790"/>
            <a:ext cx="7534275" cy="19145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err="1"/>
              <a:t>검색폼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샘플 </a:t>
            </a:r>
            <a:r>
              <a:rPr lang="en-US" altLang="ko-KR" dirty="0"/>
              <a:t>&gt; </a:t>
            </a:r>
            <a:r>
              <a:rPr lang="ko-KR" altLang="en-US" dirty="0" smtClean="0"/>
              <a:t>설비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공통팝업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검색폼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공통팝업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9534" y="2392248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입력요소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8107" y="1727316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라벨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18" t="12208"/>
          <a:stretch/>
        </p:blipFill>
        <p:spPr>
          <a:xfrm>
            <a:off x="597876" y="603543"/>
            <a:ext cx="1759927" cy="30104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39819" y="995597"/>
            <a:ext cx="4136228" cy="183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803" y="1206363"/>
            <a:ext cx="3818244" cy="439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57803" y="1663483"/>
            <a:ext cx="4681905" cy="18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803" y="1865976"/>
            <a:ext cx="5745775" cy="648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80186" y="1161605"/>
            <a:ext cx="411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80186" y="155161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9448" y="92156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0186" y="188123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59534" y="2942695"/>
            <a:ext cx="27964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</a:rPr>
              <a:t>팝업버튼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</a:rPr>
              <a:t> 추가</a:t>
            </a:r>
            <a:endParaRPr lang="en-US" altLang="ko-KR" sz="1100" b="1" dirty="0" smtClean="0">
              <a:solidFill>
                <a:srgbClr val="0070C0"/>
              </a:solidFill>
              <a:latin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“input-group-append”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와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btn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btn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-outline-secondary” class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지정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, “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찾기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”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버튼의 이미지는 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“fa fa-search”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클래스로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지정해야함</a:t>
            </a:r>
            <a:endParaRPr lang="en-US" altLang="ko-KR" sz="1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8107" y="886907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컬럼 </a:t>
            </a:r>
            <a:r>
              <a:rPr lang="ko-KR" altLang="en-US" sz="1100" b="1" dirty="0" err="1">
                <a:solidFill>
                  <a:srgbClr val="0070C0"/>
                </a:solidFill>
                <a:latin typeface="+mj-ea"/>
                <a:ea typeface="+mj-ea"/>
              </a:rPr>
              <a:t>그룹핑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0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툴바영역</a:t>
            </a:r>
            <a:r>
              <a:rPr lang="en-US" altLang="ko-KR" dirty="0"/>
              <a:t>&gt; CRUD </a:t>
            </a:r>
            <a:r>
              <a:rPr lang="ko-KR" altLang="en-US" dirty="0" err="1"/>
              <a:t>툴바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툴바영역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415" y="4831733"/>
            <a:ext cx="7172038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Toolbar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개발에 대한 자세한 내용은 아래의 문서를 </a:t>
            </a:r>
            <a:endParaRPr lang="en-US" altLang="ko-KR" sz="2000" dirty="0" smtClean="0"/>
          </a:p>
          <a:p>
            <a:r>
              <a:rPr lang="ko-KR" altLang="en-US" sz="2000" dirty="0" smtClean="0"/>
              <a:t>참고 하세요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>
                <a:solidFill>
                  <a:srgbClr val="0070C0"/>
                </a:solidFill>
              </a:rPr>
              <a:t>=&gt; </a:t>
            </a:r>
            <a:r>
              <a:rPr lang="ko-KR" altLang="en-US" sz="2000" dirty="0" smtClean="0">
                <a:solidFill>
                  <a:srgbClr val="0070C0"/>
                </a:solidFill>
              </a:rPr>
              <a:t>매뉴얼</a:t>
            </a:r>
            <a:r>
              <a:rPr lang="en-US" altLang="ko-KR" sz="2000" dirty="0" smtClean="0">
                <a:solidFill>
                  <a:srgbClr val="0070C0"/>
                </a:solidFill>
              </a:rPr>
              <a:t>/01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공통기능</a:t>
            </a:r>
            <a:r>
              <a:rPr lang="en-US" altLang="ko-KR" sz="2000" dirty="0" smtClean="0">
                <a:solidFill>
                  <a:srgbClr val="0070C0"/>
                </a:solidFill>
              </a:rPr>
              <a:t>/HACCP_</a:t>
            </a:r>
            <a:r>
              <a:rPr lang="ko-KR" altLang="en-US" sz="2000" dirty="0" smtClean="0">
                <a:solidFill>
                  <a:srgbClr val="0070C0"/>
                </a:solidFill>
              </a:rPr>
              <a:t>툴바공통개발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pptx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3" y="754063"/>
            <a:ext cx="8433016" cy="1288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8107" y="886907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헬퍼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확장매서드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사용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917" y="139839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9866" y="1422264"/>
            <a:ext cx="5491057" cy="32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1603" y="2487036"/>
            <a:ext cx="8021515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toolbarIndex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툴바가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여러개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있을때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지정</a:t>
            </a:r>
          </a:p>
          <a:p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(1)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하나인경우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0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지정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2)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두개이상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1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이상의 값을 지정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로 만들어지며 </a:t>
            </a:r>
            <a:endParaRPr lang="en-US" altLang="ko-KR" sz="12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Id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명에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자동으로 붙음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isUnAuthBtnRemove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권한이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없는경우에만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버튼을 삭제할지 여부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1)true : 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삭제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2)false :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비활성  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visibleBtns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출력할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리스트 지정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세미콜론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(;)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으로 버튼 구분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전체출력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이면 *로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표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603" y="2117704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 Contents Main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83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Contetns</a:t>
            </a:r>
            <a:r>
              <a:rPr lang="en-US" altLang="ko-KR" dirty="0" smtClean="0"/>
              <a:t> Main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Contents Main </a:t>
            </a:r>
            <a:r>
              <a:rPr lang="ko-KR" altLang="en-US" dirty="0" smtClean="0"/>
              <a:t>영역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2" y="882527"/>
            <a:ext cx="7953375" cy="1857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4435" y="1582529"/>
            <a:ext cx="2544811" cy="211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74434" y="2055664"/>
            <a:ext cx="2544811" cy="211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9534" y="1437354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폼영역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Grid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 설정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682" y="196118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0682" y="148804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9534" y="1987801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Contets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Mai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전체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374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8" y="1910460"/>
            <a:ext cx="8518647" cy="4333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Contetns</a:t>
            </a:r>
            <a:r>
              <a:rPr lang="en-US" altLang="ko-KR" dirty="0" smtClean="0"/>
              <a:t> &gt; left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(GRID)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Left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(GRID)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31628"/>
          <a:stretch/>
        </p:blipFill>
        <p:spPr>
          <a:xfrm>
            <a:off x="440714" y="458940"/>
            <a:ext cx="8518648" cy="1405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445270" y="2095080"/>
            <a:ext cx="1794617" cy="1814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96964" y="2929248"/>
            <a:ext cx="7162397" cy="1626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6964" y="3280848"/>
            <a:ext cx="7162397" cy="16970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964" y="3583538"/>
            <a:ext cx="7162397" cy="18165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6964" y="3790092"/>
            <a:ext cx="7162397" cy="1598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6823" y="4426156"/>
            <a:ext cx="6242538" cy="1917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0242" y="263240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242" y="284655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0242" y="300494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3376" y="318391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2349" y="200671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0242" y="347119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⑥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59534" y="389322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검색바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메인그리드에만 설정한다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9534" y="334277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border</a:t>
            </a:r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Grid </a:t>
            </a:r>
            <a:r>
              <a:rPr lang="ko-KR" altLang="en-US" sz="1000" dirty="0" err="1" smtClean="0">
                <a:latin typeface="+mj-ea"/>
                <a:ea typeface="+mj-ea"/>
              </a:rPr>
              <a:t>보더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보임처리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9534" y="191117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스크롤설정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스크롤시</a:t>
            </a:r>
            <a:r>
              <a:rPr lang="ko-KR" altLang="en-US" sz="1000" dirty="0" smtClean="0">
                <a:latin typeface="+mj-ea"/>
                <a:ea typeface="+mj-ea"/>
              </a:rPr>
              <a:t> 헤더 </a:t>
            </a:r>
            <a:r>
              <a:rPr lang="ko-KR" altLang="en-US" sz="1000" dirty="0" err="1" smtClean="0">
                <a:latin typeface="+mj-ea"/>
                <a:ea typeface="+mj-ea"/>
              </a:rPr>
              <a:t>상단설정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한화면에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볼수</a:t>
            </a:r>
            <a:r>
              <a:rPr lang="ko-KR" altLang="en-US" sz="1000" dirty="0" smtClean="0">
                <a:latin typeface="+mj-ea"/>
                <a:ea typeface="+mj-ea"/>
              </a:rPr>
              <a:t> 있도록 </a:t>
            </a:r>
            <a:r>
              <a:rPr lang="en-US" altLang="ko-KR" sz="1000" dirty="0" smtClean="0">
                <a:latin typeface="+mj-ea"/>
                <a:ea typeface="+mj-ea"/>
              </a:rPr>
              <a:t>Height </a:t>
            </a:r>
            <a:r>
              <a:rPr lang="ko-KR" altLang="en-US" sz="1000" dirty="0" smtClean="0">
                <a:latin typeface="+mj-ea"/>
                <a:ea typeface="+mj-ea"/>
              </a:rPr>
              <a:t>속성과 같이 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Grid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 설정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col-8 </a:t>
            </a:r>
            <a:r>
              <a:rPr lang="ko-KR" altLang="en-US" sz="1000" dirty="0" smtClean="0">
                <a:latin typeface="+mj-ea"/>
                <a:ea typeface="+mj-ea"/>
              </a:rPr>
              <a:t>또는 </a:t>
            </a:r>
            <a:r>
              <a:rPr lang="en-US" altLang="ko-KR" sz="1000" dirty="0" smtClean="0">
                <a:latin typeface="+mj-ea"/>
                <a:ea typeface="+mj-ea"/>
              </a:rPr>
              <a:t>grid</a:t>
            </a:r>
            <a:r>
              <a:rPr lang="ko-KR" altLang="en-US" sz="1000" dirty="0" smtClean="0">
                <a:latin typeface="+mj-ea"/>
                <a:ea typeface="+mj-ea"/>
              </a:rPr>
              <a:t>에 맞게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설정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49563" y="444366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column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라인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ShworBorder</a:t>
            </a:r>
            <a:r>
              <a:rPr lang="ko-KR" altLang="en-US" sz="1000" dirty="0" smtClean="0">
                <a:latin typeface="+mj-ea"/>
                <a:ea typeface="+mj-ea"/>
              </a:rPr>
              <a:t>와 함께 </a:t>
            </a:r>
            <a:r>
              <a:rPr lang="en-US" altLang="ko-KR" sz="1000" dirty="0" smtClean="0">
                <a:latin typeface="+mj-ea"/>
                <a:ea typeface="+mj-ea"/>
              </a:rPr>
              <a:t>true</a:t>
            </a:r>
            <a:r>
              <a:rPr lang="ko-KR" altLang="en-US" sz="1000" dirty="0" smtClean="0">
                <a:latin typeface="+mj-ea"/>
                <a:ea typeface="+mj-ea"/>
              </a:rPr>
              <a:t>로 설정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49563" y="492326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</a:rPr>
              <a:t>⑧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컬럼설정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헤더 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1422" y="3113979"/>
            <a:ext cx="7162397" cy="1478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70242" y="36958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⑦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8387" y="2746116"/>
            <a:ext cx="7162397" cy="16263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14296" y="436043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⑧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6683" y="1446148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keyExpr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smtClean="0">
                <a:latin typeface="+mj-ea"/>
                <a:ea typeface="+mj-ea"/>
              </a:rPr>
              <a:t>key</a:t>
            </a:r>
            <a:r>
              <a:rPr lang="ko-KR" altLang="en-US" sz="1000" dirty="0" smtClean="0">
                <a:latin typeface="+mj-ea"/>
                <a:ea typeface="+mj-ea"/>
              </a:rPr>
              <a:t>값 설정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복합키일때는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배열로 설정한다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8107" y="2477249"/>
            <a:ext cx="279640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④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Height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한화면</a:t>
            </a:r>
            <a:r>
              <a:rPr lang="en-US" altLang="ko-KR" sz="1000" dirty="0" smtClean="0">
                <a:latin typeface="+mj-ea"/>
                <a:ea typeface="+mj-ea"/>
              </a:rPr>
              <a:t>(FULLHD</a:t>
            </a:r>
            <a:r>
              <a:rPr lang="ko-KR" altLang="en-US" sz="1000" dirty="0" smtClean="0">
                <a:latin typeface="+mj-ea"/>
                <a:ea typeface="+mj-ea"/>
              </a:rPr>
              <a:t>기준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에 </a:t>
            </a:r>
            <a:r>
              <a:rPr lang="ko-KR" altLang="en-US" sz="1000" dirty="0" err="1" smtClean="0">
                <a:latin typeface="+mj-ea"/>
                <a:ea typeface="+mj-ea"/>
              </a:rPr>
              <a:t>보여질수</a:t>
            </a:r>
            <a:r>
              <a:rPr lang="ko-KR" altLang="en-US" sz="1000" dirty="0" smtClean="0">
                <a:latin typeface="+mj-ea"/>
                <a:ea typeface="+mj-ea"/>
              </a:rPr>
              <a:t> 있도록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 </a:t>
            </a:r>
            <a:r>
              <a:rPr lang="ko-KR" altLang="en-US" sz="1000" dirty="0" smtClean="0">
                <a:latin typeface="+mj-ea"/>
                <a:ea typeface="+mj-ea"/>
              </a:rPr>
              <a:t>하단 그리드 높이를 </a:t>
            </a:r>
            <a:r>
              <a:rPr lang="en-US" altLang="ko-KR" sz="1000" dirty="0" smtClean="0">
                <a:latin typeface="+mj-ea"/>
                <a:ea typeface="+mj-ea"/>
              </a:rPr>
              <a:t>900px</a:t>
            </a:r>
            <a:r>
              <a:rPr lang="ko-KR" altLang="en-US" sz="1000" dirty="0" smtClean="0">
                <a:latin typeface="+mj-ea"/>
                <a:ea typeface="+mj-ea"/>
              </a:rPr>
              <a:t>이상 </a:t>
            </a:r>
            <a:r>
              <a:rPr lang="ko-KR" altLang="en-US" sz="1000" dirty="0" err="1" smtClean="0">
                <a:latin typeface="+mj-ea"/>
                <a:ea typeface="+mj-ea"/>
              </a:rPr>
              <a:t>맞춰져야함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=&gt; </a:t>
            </a:r>
            <a:r>
              <a:rPr lang="ko-KR" altLang="en-US" sz="1000" dirty="0" smtClean="0">
                <a:latin typeface="+mj-ea"/>
                <a:ea typeface="+mj-ea"/>
              </a:rPr>
              <a:t>하단 그리드 높이 </a:t>
            </a:r>
            <a:r>
              <a:rPr lang="ko-KR" altLang="en-US" sz="1000" dirty="0" err="1" smtClean="0">
                <a:latin typeface="+mj-ea"/>
                <a:ea typeface="+mj-ea"/>
              </a:rPr>
              <a:t>자동조절시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900px </a:t>
            </a:r>
            <a:r>
              <a:rPr lang="ko-KR" altLang="en-US" sz="1000" dirty="0" smtClean="0">
                <a:latin typeface="+mj-ea"/>
                <a:ea typeface="+mj-ea"/>
              </a:rPr>
              <a:t>이상인 </a:t>
            </a:r>
            <a:r>
              <a:rPr lang="ko-KR" altLang="en-US" sz="1000" dirty="0" err="1" smtClean="0">
                <a:latin typeface="+mj-ea"/>
                <a:ea typeface="+mj-ea"/>
              </a:rPr>
              <a:t>그리드만을</a:t>
            </a:r>
            <a:r>
              <a:rPr lang="ko-KR" altLang="en-US" sz="1000" dirty="0" smtClean="0">
                <a:latin typeface="+mj-ea"/>
                <a:ea typeface="+mj-ea"/>
              </a:rPr>
              <a:t> 대상으로 </a:t>
            </a:r>
            <a:r>
              <a:rPr lang="ko-KR" altLang="en-US" sz="1000" dirty="0" err="1" smtClean="0">
                <a:latin typeface="+mj-ea"/>
                <a:ea typeface="+mj-ea"/>
              </a:rPr>
              <a:t>하기때문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70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" y="2548882"/>
            <a:ext cx="6507134" cy="3394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3.2 </a:t>
            </a:r>
            <a:r>
              <a:rPr lang="en-US" altLang="ko-KR" dirty="0" err="1"/>
              <a:t>Contetns</a:t>
            </a:r>
            <a:r>
              <a:rPr lang="en-US" altLang="ko-KR" dirty="0"/>
              <a:t> &gt; </a:t>
            </a:r>
            <a:r>
              <a:rPr lang="en-US" altLang="ko-KR" dirty="0" smtClean="0"/>
              <a:t>right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(form)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Right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(form)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27188" y="2722030"/>
            <a:ext cx="1794617" cy="120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0085" y="2858694"/>
            <a:ext cx="1794617" cy="164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85650" y="3026540"/>
            <a:ext cx="4151196" cy="17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17147" y="3197639"/>
            <a:ext cx="3819699" cy="143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17147" y="3353560"/>
            <a:ext cx="3819699" cy="43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00521" y="3966730"/>
            <a:ext cx="3836325" cy="1332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59534" y="2945573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hidden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값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화면별</a:t>
            </a:r>
            <a:r>
              <a:rPr lang="ko-KR" altLang="en-US" sz="1000" dirty="0" smtClean="0">
                <a:latin typeface="+mj-ea"/>
                <a:ea typeface="+mj-ea"/>
              </a:rPr>
              <a:t> 필요에 따라 </a:t>
            </a:r>
            <a:r>
              <a:rPr lang="en-US" altLang="ko-KR" sz="1000" dirty="0" smtClean="0">
                <a:latin typeface="+mj-ea"/>
                <a:ea typeface="+mj-ea"/>
              </a:rPr>
              <a:t>hidden </a:t>
            </a:r>
            <a:r>
              <a:rPr lang="ko-KR" altLang="en-US" sz="1000" dirty="0" smtClean="0">
                <a:latin typeface="+mj-ea"/>
                <a:ea typeface="+mj-ea"/>
              </a:rPr>
              <a:t>필드 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CRUD </a:t>
            </a:r>
            <a:r>
              <a:rPr lang="ko-KR" altLang="en-US" sz="1000" dirty="0" smtClean="0">
                <a:latin typeface="+mj-ea"/>
                <a:ea typeface="+mj-ea"/>
              </a:rPr>
              <a:t>를 위한 </a:t>
            </a:r>
            <a:r>
              <a:rPr lang="en-US" altLang="ko-KR" sz="1000" dirty="0" smtClean="0">
                <a:latin typeface="+mj-ea"/>
                <a:ea typeface="+mj-ea"/>
              </a:rPr>
              <a:t>form </a:t>
            </a:r>
            <a:r>
              <a:rPr lang="ko-KR" altLang="en-US" sz="1000" dirty="0" smtClean="0">
                <a:latin typeface="+mj-ea"/>
                <a:ea typeface="+mj-ea"/>
              </a:rPr>
              <a:t>설정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“required-start” </a:t>
            </a:r>
            <a:r>
              <a:rPr lang="ko-KR" altLang="en-US" sz="1000" dirty="0" smtClean="0">
                <a:latin typeface="+mj-ea"/>
                <a:ea typeface="+mj-ea"/>
              </a:rPr>
              <a:t>클래스를 지정하면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“required” </a:t>
            </a:r>
            <a:r>
              <a:rPr lang="ko-KR" altLang="en-US" sz="1000" dirty="0" smtClean="0">
                <a:latin typeface="+mj-ea"/>
                <a:ea typeface="+mj-ea"/>
              </a:rPr>
              <a:t>클래스 가 지정된 </a:t>
            </a:r>
            <a:r>
              <a:rPr lang="en-US" altLang="ko-KR" sz="1000" dirty="0" smtClean="0">
                <a:latin typeface="+mj-ea"/>
                <a:ea typeface="+mj-ea"/>
              </a:rPr>
              <a:t>form</a:t>
            </a:r>
            <a:r>
              <a:rPr lang="ko-KR" altLang="en-US" sz="1000" dirty="0" smtClean="0">
                <a:latin typeface="+mj-ea"/>
                <a:ea typeface="+mj-ea"/>
              </a:rPr>
              <a:t>의 하위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err="1" smtClean="0">
                <a:latin typeface="+mj-ea"/>
                <a:ea typeface="+mj-ea"/>
              </a:rPr>
              <a:t>엘리먼트에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“*” (</a:t>
            </a:r>
            <a:r>
              <a:rPr lang="ko-KR" altLang="en-US" sz="1000" dirty="0" smtClean="0">
                <a:latin typeface="+mj-ea"/>
                <a:ea typeface="+mj-ea"/>
              </a:rPr>
              <a:t>필수입력요소</a:t>
            </a:r>
            <a:r>
              <a:rPr lang="en-US" altLang="ko-KR" sz="1000" dirty="0" smtClean="0">
                <a:latin typeface="+mj-ea"/>
                <a:ea typeface="+mj-ea"/>
              </a:rPr>
              <a:t>) </a:t>
            </a:r>
            <a:r>
              <a:rPr lang="ko-KR" altLang="en-US" sz="1000" dirty="0" smtClean="0">
                <a:latin typeface="+mj-ea"/>
                <a:ea typeface="+mj-ea"/>
              </a:rPr>
              <a:t>가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자동으로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표기됨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section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구분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“box” </a:t>
            </a:r>
            <a:r>
              <a:rPr lang="ko-KR" altLang="en-US" sz="1000" dirty="0" smtClean="0">
                <a:latin typeface="+mj-ea"/>
                <a:ea typeface="+mj-ea"/>
              </a:rPr>
              <a:t>클래스로 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폼 영역 설정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col-4 </a:t>
            </a:r>
            <a:r>
              <a:rPr lang="ko-KR" altLang="en-US" sz="1000" dirty="0" smtClean="0">
                <a:latin typeface="+mj-ea"/>
                <a:ea typeface="+mj-ea"/>
              </a:rPr>
              <a:t>또는 </a:t>
            </a:r>
            <a:r>
              <a:rPr lang="en-US" altLang="ko-KR" sz="1000" dirty="0" smtClean="0">
                <a:latin typeface="+mj-ea"/>
                <a:ea typeface="+mj-ea"/>
              </a:rPr>
              <a:t>form</a:t>
            </a:r>
            <a:r>
              <a:rPr lang="ko-KR" altLang="en-US" sz="1000" dirty="0" smtClean="0">
                <a:latin typeface="+mj-ea"/>
                <a:ea typeface="+mj-ea"/>
              </a:rPr>
              <a:t>에 맞게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설정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9563" y="3496020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section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타이틀바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divName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클래스 설정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56683" y="404646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⑥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입력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wrapper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form </a:t>
            </a:r>
            <a:r>
              <a:rPr lang="ko-KR" altLang="en-US" sz="1000" dirty="0" smtClean="0">
                <a:latin typeface="+mj-ea"/>
                <a:ea typeface="+mj-ea"/>
              </a:rPr>
              <a:t>하위 </a:t>
            </a:r>
            <a:r>
              <a:rPr lang="ko-KR" altLang="en-US" sz="1000" dirty="0" err="1" smtClean="0">
                <a:latin typeface="+mj-ea"/>
                <a:ea typeface="+mj-ea"/>
              </a:rPr>
              <a:t>엘리먼트를</a:t>
            </a:r>
            <a:r>
              <a:rPr lang="ko-KR" altLang="en-US" sz="1000" dirty="0" smtClean="0">
                <a:latin typeface="+mj-ea"/>
                <a:ea typeface="+mj-ea"/>
              </a:rPr>
              <a:t> 감싸기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위한 </a:t>
            </a:r>
            <a:r>
              <a:rPr lang="en-US" altLang="ko-KR" sz="1000" dirty="0" smtClean="0">
                <a:latin typeface="+mj-ea"/>
                <a:ea typeface="+mj-ea"/>
              </a:rPr>
              <a:t>wrapper </a:t>
            </a:r>
            <a:r>
              <a:rPr lang="ko-KR" altLang="en-US" sz="1000" dirty="0" smtClean="0">
                <a:latin typeface="+mj-ea"/>
                <a:ea typeface="+mj-ea"/>
              </a:rPr>
              <a:t>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3037" y="274958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8658" y="294947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920" y="311942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0966" y="334756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5132" y="255982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0063" y="641591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⑥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0966" y="386041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⑥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t="1596"/>
          <a:stretch/>
        </p:blipFill>
        <p:spPr>
          <a:xfrm>
            <a:off x="730940" y="456491"/>
            <a:ext cx="2733229" cy="1915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17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3.2 </a:t>
            </a:r>
            <a:r>
              <a:rPr lang="en-US" altLang="ko-KR" dirty="0" err="1"/>
              <a:t>Contetns</a:t>
            </a:r>
            <a:r>
              <a:rPr lang="en-US" altLang="ko-KR" dirty="0"/>
              <a:t> &gt; right</a:t>
            </a:r>
            <a:r>
              <a:rPr lang="ko-KR" altLang="en-US" dirty="0"/>
              <a:t>영역</a:t>
            </a:r>
            <a:r>
              <a:rPr lang="en-US" altLang="ko-KR" dirty="0"/>
              <a:t>(form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샘플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Right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(form) </a:t>
            </a:r>
            <a:r>
              <a:rPr lang="ko-KR" altLang="en-US" dirty="0" smtClean="0"/>
              <a:t>샘플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0" y="932676"/>
            <a:ext cx="8499231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930" r="40373" b="80507"/>
          <a:stretch/>
        </p:blipFill>
        <p:spPr>
          <a:xfrm>
            <a:off x="404080" y="606169"/>
            <a:ext cx="2822698" cy="254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19" y="3353840"/>
            <a:ext cx="8499231" cy="209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809" r="2199" b="8823"/>
          <a:stretch/>
        </p:blipFill>
        <p:spPr>
          <a:xfrm>
            <a:off x="474418" y="3131315"/>
            <a:ext cx="4387606" cy="216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23880" y="103096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2453" y="126473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931" y="84843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51180" y="1092417"/>
            <a:ext cx="2872601" cy="20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51180" y="1322276"/>
            <a:ext cx="6152131" cy="194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99479" y="3708519"/>
            <a:ext cx="5901609" cy="100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21518" y="4735222"/>
            <a:ext cx="5641419" cy="520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58107" y="2576458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유효성체크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폼의 </a:t>
            </a:r>
            <a:r>
              <a:rPr lang="ko-KR" altLang="en-US" sz="1000" dirty="0" err="1" smtClean="0">
                <a:latin typeface="+mj-ea"/>
                <a:ea typeface="+mj-ea"/>
              </a:rPr>
              <a:t>입력요소</a:t>
            </a:r>
            <a:r>
              <a:rPr lang="ko-KR" altLang="en-US" sz="1000" dirty="0" smtClean="0">
                <a:latin typeface="+mj-ea"/>
                <a:ea typeface="+mj-ea"/>
              </a:rPr>
              <a:t> 체크가 필요하다면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</a:p>
          <a:p>
            <a:r>
              <a:rPr lang="en-US" altLang="ko-KR" sz="1000" b="1" dirty="0" smtClean="0">
                <a:latin typeface="+mj-ea"/>
                <a:ea typeface="+mj-ea"/>
              </a:rPr>
              <a:t>Class</a:t>
            </a:r>
            <a:r>
              <a:rPr lang="ko-KR" altLang="en-US" sz="1000" b="1" dirty="0" smtClean="0">
                <a:latin typeface="+mj-ea"/>
                <a:ea typeface="+mj-ea"/>
              </a:rPr>
              <a:t>에 </a:t>
            </a:r>
            <a:r>
              <a:rPr lang="en-US" altLang="ko-KR" sz="1000" b="1" dirty="0" smtClean="0">
                <a:latin typeface="+mj-ea"/>
                <a:ea typeface="+mj-ea"/>
              </a:rPr>
              <a:t>“required” </a:t>
            </a:r>
            <a:r>
              <a:rPr lang="ko-KR" altLang="en-US" sz="1000" b="1" dirty="0" smtClean="0">
                <a:latin typeface="+mj-ea"/>
                <a:ea typeface="+mj-ea"/>
              </a:rPr>
              <a:t>속성을 적용한다</a:t>
            </a:r>
            <a:r>
              <a:rPr lang="en-US" altLang="ko-KR" sz="1000" b="1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000" b="1" dirty="0" smtClean="0">
                <a:latin typeface="+mj-ea"/>
                <a:ea typeface="+mj-ea"/>
              </a:rPr>
              <a:t>validation </a:t>
            </a:r>
            <a:r>
              <a:rPr lang="ko-KR" altLang="en-US" sz="1000" b="1" dirty="0" smtClean="0">
                <a:latin typeface="+mj-ea"/>
                <a:ea typeface="+mj-ea"/>
              </a:rPr>
              <a:t>에 대한 내용은 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ko-KR" altLang="en-US" sz="1000" b="1" dirty="0" smtClean="0">
                <a:latin typeface="+mj-ea"/>
                <a:ea typeface="+mj-ea"/>
              </a:rPr>
              <a:t>공통 폼</a:t>
            </a:r>
            <a:r>
              <a:rPr lang="en-US" altLang="ko-KR" sz="1000" b="1" dirty="0" smtClean="0">
                <a:latin typeface="+mj-ea"/>
                <a:ea typeface="+mj-ea"/>
              </a:rPr>
              <a:t>validation </a:t>
            </a:r>
            <a:r>
              <a:rPr lang="ko-KR" altLang="en-US" sz="1000" b="1" dirty="0" smtClean="0">
                <a:latin typeface="+mj-ea"/>
                <a:ea typeface="+mj-ea"/>
              </a:rPr>
              <a:t>문서 </a:t>
            </a:r>
            <a:r>
              <a:rPr lang="ko-KR" altLang="en-US" sz="1000" b="1" dirty="0" err="1" smtClean="0">
                <a:latin typeface="+mj-ea"/>
                <a:ea typeface="+mj-ea"/>
              </a:rPr>
              <a:t>참조할것</a:t>
            </a:r>
            <a:r>
              <a:rPr lang="en-US" altLang="ko-KR" sz="1000" b="1" dirty="0" smtClean="0">
                <a:latin typeface="+mj-ea"/>
                <a:ea typeface="+mj-ea"/>
              </a:rPr>
              <a:t>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요소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폼의 </a:t>
            </a:r>
            <a:r>
              <a:rPr lang="ko-KR" altLang="en-US" sz="1000" dirty="0" err="1" smtClean="0">
                <a:latin typeface="+mj-ea"/>
                <a:ea typeface="+mj-ea"/>
              </a:rPr>
              <a:t>입력요소는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“input-group” </a:t>
            </a:r>
            <a:r>
              <a:rPr lang="ko-KR" altLang="en-US" sz="1000" dirty="0" smtClean="0">
                <a:latin typeface="+mj-ea"/>
                <a:ea typeface="+mj-ea"/>
              </a:rPr>
              <a:t>로 감싸준다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9534" y="1437354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라벨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폼 입력 라인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폼 입력의 </a:t>
            </a:r>
            <a:r>
              <a:rPr lang="ko-KR" altLang="en-US" sz="1000" dirty="0" err="1" smtClean="0">
                <a:latin typeface="+mj-ea"/>
                <a:ea typeface="+mj-ea"/>
              </a:rPr>
              <a:t>각라인은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“input-wrapper”</a:t>
            </a:r>
            <a:r>
              <a:rPr lang="ko-KR" altLang="en-US" sz="1000" dirty="0" smtClean="0">
                <a:latin typeface="+mj-ea"/>
                <a:ea typeface="+mj-ea"/>
              </a:rPr>
              <a:t>로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설정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107" y="3609750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팝업설정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라벨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코드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버튼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96582" y="942513"/>
            <a:ext cx="3127199" cy="143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32661" y="145476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4492" y="366654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5226" y="474513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⑥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51180" y="1517261"/>
            <a:ext cx="6152131" cy="194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058107" y="4211071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팝업설정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코드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Text)</a:t>
            </a: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001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공통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46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27886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2020.10.23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화면개선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가이드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2020.10.27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폼요소에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들어가는 클래스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용어통일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2020.12.08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전체문서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검토 및 정리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Resize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964" y="1736592"/>
            <a:ext cx="5408608" cy="78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datagrid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설정</a:t>
            </a:r>
            <a:r>
              <a:rPr lang="en-US" altLang="ko-KR" sz="1500" dirty="0" smtClean="0"/>
              <a:t>)</a:t>
            </a:r>
            <a:br>
              <a:rPr lang="en-US" altLang="ko-KR" sz="1500" dirty="0" smtClean="0"/>
            </a:b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datagrid</a:t>
            </a:r>
            <a:r>
              <a:rPr lang="ko-KR" altLang="en-US" sz="1500" dirty="0" smtClean="0"/>
              <a:t>의</a:t>
            </a:r>
            <a:r>
              <a:rPr lang="en-US" altLang="ko-KR" sz="1500" dirty="0" smtClean="0"/>
              <a:t> Height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900(</a:t>
            </a:r>
            <a:r>
              <a:rPr lang="ko-KR" altLang="en-US" sz="1500" dirty="0" smtClean="0"/>
              <a:t>최대치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으로 설정</a:t>
            </a:r>
            <a:r>
              <a:rPr lang="en-US" altLang="ko-KR" sz="1500" dirty="0" smtClean="0"/>
              <a:t> </a:t>
            </a:r>
            <a:br>
              <a:rPr lang="en-US" altLang="ko-KR" sz="1500" dirty="0" smtClean="0"/>
            </a:br>
            <a:r>
              <a:rPr lang="en-US" altLang="ko-KR" sz="1500" dirty="0" smtClean="0"/>
              <a:t>=&gt; </a:t>
            </a:r>
            <a:r>
              <a:rPr lang="ko-KR" altLang="en-US" sz="1500" dirty="0" smtClean="0"/>
              <a:t>그리드의 라인을 </a:t>
            </a:r>
            <a:r>
              <a:rPr lang="en-US" altLang="ko-KR" sz="1500" dirty="0" smtClean="0"/>
              <a:t>Y</a:t>
            </a:r>
            <a:r>
              <a:rPr lang="ko-KR" altLang="en-US" sz="1500" dirty="0" smtClean="0"/>
              <a:t>축으로 최대한 </a:t>
            </a:r>
            <a:r>
              <a:rPr lang="ko-KR" altLang="en-US" sz="1500" dirty="0" err="1" smtClean="0"/>
              <a:t>긋기위함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964" y="3437809"/>
            <a:ext cx="5381616" cy="78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500" dirty="0" smtClean="0"/>
              <a:t>(.box </a:t>
            </a:r>
            <a:r>
              <a:rPr lang="ko-KR" altLang="en-US" sz="1500" dirty="0" smtClean="0"/>
              <a:t>설정</a:t>
            </a:r>
            <a:r>
              <a:rPr lang="en-US" altLang="ko-KR" sz="1500" dirty="0" smtClean="0"/>
              <a:t>)   .box </a:t>
            </a:r>
            <a:r>
              <a:rPr lang="ko-KR" altLang="en-US" sz="1500" dirty="0" err="1" smtClean="0"/>
              <a:t>클래스설정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: grid</a:t>
            </a:r>
            <a:r>
              <a:rPr lang="ko-KR" altLang="en-US" sz="1500" dirty="0" smtClean="0"/>
              <a:t>영역을 감싸는 </a:t>
            </a:r>
            <a:r>
              <a:rPr lang="en-US" altLang="ko-KR" sz="1500" dirty="0" smtClean="0"/>
              <a:t>.box </a:t>
            </a:r>
            <a:r>
              <a:rPr lang="ko-KR" altLang="en-US" sz="1500" dirty="0" smtClean="0"/>
              <a:t>에는 </a:t>
            </a:r>
            <a:r>
              <a:rPr lang="en-US" altLang="ko-KR" sz="1500" dirty="0" smtClean="0"/>
              <a:t>mb-0 </a:t>
            </a:r>
            <a:r>
              <a:rPr lang="ko-KR" altLang="en-US" sz="1500" dirty="0" smtClean="0"/>
              <a:t>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err="1" smtClean="0"/>
              <a:t>넣어줘어야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margin-bottom</a:t>
            </a:r>
            <a:r>
              <a:rPr lang="ko-KR" altLang="en-US" sz="1500" dirty="0" smtClean="0"/>
              <a:t>이 제거되고 깔끔하게 나옴</a:t>
            </a:r>
            <a:endParaRPr lang="en-US" altLang="ko-KR" sz="15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88" y="1610682"/>
            <a:ext cx="4942743" cy="16688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88" y="3437809"/>
            <a:ext cx="4381500" cy="9144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93964" y="3358672"/>
            <a:ext cx="11477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3964" y="4457710"/>
            <a:ext cx="11477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964" y="4563212"/>
            <a:ext cx="5381616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  (html </a:t>
            </a:r>
            <a:r>
              <a:rPr lang="ko-KR" altLang="en-US" sz="1500" dirty="0" smtClean="0"/>
              <a:t>설정</a:t>
            </a:r>
            <a:r>
              <a:rPr lang="en-US" altLang="ko-KR" sz="1500" dirty="0" smtClean="0"/>
              <a:t>) :</a:t>
            </a:r>
          </a:p>
          <a:p>
            <a:r>
              <a:rPr lang="en-US" altLang="ko-KR" sz="1500" dirty="0" smtClean="0"/>
              <a:t>: Html </a:t>
            </a:r>
            <a:r>
              <a:rPr lang="ko-KR" altLang="en-US" sz="1500" dirty="0" smtClean="0"/>
              <a:t>영역이 시작하는 최초 </a:t>
            </a:r>
            <a:r>
              <a:rPr lang="en-US" altLang="ko-KR" sz="1500" dirty="0" err="1" smtClean="0"/>
              <a:t>Div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태그에 </a:t>
            </a:r>
            <a:r>
              <a:rPr lang="en-US" altLang="ko-KR" sz="1500" dirty="0" err="1" smtClean="0"/>
              <a:t>autoresize</a:t>
            </a:r>
            <a:r>
              <a:rPr lang="en-US" altLang="ko-KR" sz="1500" dirty="0" smtClean="0"/>
              <a:t>=“Y” </a:t>
            </a:r>
            <a:r>
              <a:rPr lang="ko-KR" altLang="en-US" sz="1500" dirty="0" smtClean="0"/>
              <a:t>를 </a:t>
            </a:r>
            <a:endParaRPr lang="en-US" altLang="ko-KR" sz="1500" dirty="0" smtClean="0"/>
          </a:p>
          <a:p>
            <a:r>
              <a:rPr lang="ko-KR" altLang="en-US" sz="1500" dirty="0" smtClean="0"/>
              <a:t>삽입한다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 속성이 적용된 화면에 대해서만</a:t>
            </a:r>
            <a:r>
              <a:rPr lang="en-US" altLang="ko-KR" sz="1500" dirty="0" smtClean="0"/>
              <a:t>, </a:t>
            </a:r>
          </a:p>
          <a:p>
            <a:r>
              <a:rPr lang="en-US" altLang="ko-KR" sz="1500" dirty="0" err="1" smtClean="0"/>
              <a:t>Autoresize</a:t>
            </a:r>
            <a:r>
              <a:rPr lang="ko-KR" altLang="en-US" sz="1500" dirty="0" smtClean="0"/>
              <a:t>가 적용됨</a:t>
            </a:r>
            <a:endParaRPr lang="en-US" altLang="ko-KR" sz="15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288" y="4538417"/>
            <a:ext cx="5200650" cy="16192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460996" y="3071746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93087" y="4141183"/>
            <a:ext cx="2159241" cy="186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59179" y="4809398"/>
            <a:ext cx="1063869" cy="22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2479" y="615428"/>
            <a:ext cx="11025552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</a:t>
            </a:r>
            <a:r>
              <a:rPr lang="en-US" altLang="ko-KR" sz="1500" dirty="0" err="1" smtClean="0"/>
              <a:t>Autoresize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는 각 화면에서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최종 </a:t>
            </a:r>
            <a:r>
              <a:rPr lang="en-US" altLang="ko-KR" sz="1500" dirty="0" smtClean="0"/>
              <a:t>row</a:t>
            </a:r>
            <a:r>
              <a:rPr lang="ko-KR" altLang="en-US" sz="1500" dirty="0" smtClean="0"/>
              <a:t>에 있는 </a:t>
            </a:r>
            <a:r>
              <a:rPr lang="en-US" altLang="ko-KR" sz="1500" dirty="0" err="1" smtClean="0"/>
              <a:t>datagrid</a:t>
            </a:r>
            <a:r>
              <a:rPr lang="ko-KR" altLang="en-US" sz="1500" dirty="0" smtClean="0"/>
              <a:t>를 기준으로 </a:t>
            </a:r>
            <a:r>
              <a:rPr lang="en-US" altLang="ko-KR" sz="1500" dirty="0" smtClean="0"/>
              <a:t>resize</a:t>
            </a:r>
            <a:r>
              <a:rPr lang="ko-KR" altLang="en-US" sz="1500" dirty="0" smtClean="0"/>
              <a:t>를 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화면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구조가 </a:t>
            </a:r>
            <a:r>
              <a:rPr lang="ko-KR" altLang="en-US" sz="1500" dirty="0" err="1" smtClean="0"/>
              <a:t>제각각이라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모든화면에는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적용불가함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필요한 화면에만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autoresize</a:t>
            </a:r>
            <a:r>
              <a:rPr lang="en-US" altLang="ko-KR" sz="1500" dirty="0" smtClean="0"/>
              <a:t>=“Y”</a:t>
            </a:r>
            <a:r>
              <a:rPr lang="ko-KR" altLang="en-US" sz="1500" dirty="0" smtClean="0"/>
              <a:t>로 주면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grid</a:t>
            </a:r>
            <a:r>
              <a:rPr lang="ko-KR" altLang="en-US" sz="1500" dirty="0" smtClean="0"/>
              <a:t>를 기준으로 자동 </a:t>
            </a:r>
            <a:r>
              <a:rPr lang="en-US" altLang="ko-KR" sz="1500" dirty="0" smtClean="0"/>
              <a:t>resizing</a:t>
            </a:r>
            <a:r>
              <a:rPr lang="ko-KR" altLang="en-US" sz="1500" dirty="0" smtClean="0"/>
              <a:t>적용됨</a:t>
            </a:r>
            <a:endParaRPr lang="en-US" altLang="ko-KR" sz="1500" dirty="0" smtClean="0"/>
          </a:p>
          <a:p>
            <a:r>
              <a:rPr lang="en-US" altLang="ko-KR" sz="1500" dirty="0" smtClean="0"/>
              <a:t>3. </a:t>
            </a:r>
            <a:r>
              <a:rPr lang="ko-KR" altLang="en-US" sz="1500" dirty="0" smtClean="0"/>
              <a:t>실 적용을 위해서는 아래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단계로 진행하시면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0153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화면 </a:t>
            </a:r>
            <a:r>
              <a:rPr lang="en-US" altLang="ko-KR" dirty="0"/>
              <a:t>Resize </a:t>
            </a:r>
            <a:r>
              <a:rPr lang="ko-KR" altLang="en-US" dirty="0"/>
              <a:t>설정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6201" y="523672"/>
            <a:ext cx="56056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1" y="924708"/>
            <a:ext cx="5605636" cy="3040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8" y="4199257"/>
            <a:ext cx="347662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03" y="924708"/>
            <a:ext cx="5461568" cy="304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250302" y="523672"/>
            <a:ext cx="56056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/>
              <a:t>템플릿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643" y="5627716"/>
            <a:ext cx="5450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&lt;(</a:t>
            </a:r>
            <a:r>
              <a:rPr lang="ko-KR" altLang="en-US" dirty="0" smtClean="0"/>
              <a:t>수동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그리드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설정 샘플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Window.innerHeight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gridTop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여백</a:t>
            </a:r>
            <a:r>
              <a:rPr lang="en-US" altLang="ko-KR" dirty="0" smtClean="0"/>
              <a:t>)20</a:t>
            </a:r>
          </a:p>
          <a:p>
            <a:r>
              <a:rPr lang="en-US" altLang="ko-KR" dirty="0" smtClean="0"/>
              <a:t>= 988(constant) – (30+38+30+) – 20 = 869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4095" y="5233123"/>
            <a:ext cx="57682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하단으로 나누어진 화면구성일때는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하단 영역을</a:t>
            </a:r>
            <a:r>
              <a:rPr lang="en-US" altLang="ko-KR" sz="1200" dirty="0" smtClean="0"/>
              <a:t> row</a:t>
            </a:r>
            <a:r>
              <a:rPr lang="ko-KR" altLang="en-US" sz="1200" dirty="0" smtClean="0"/>
              <a:t>로 추가하던가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내</a:t>
            </a:r>
            <a:r>
              <a:rPr lang="ko-KR" altLang="en-US" sz="1200" dirty="0"/>
              <a:t>포</a:t>
            </a:r>
            <a:r>
              <a:rPr lang="ko-KR" altLang="en-US" sz="1200" dirty="0" smtClean="0"/>
              <a:t>된 </a:t>
            </a:r>
            <a:r>
              <a:rPr lang="en-US" altLang="ko-KR" sz="1200" dirty="0" smtClean="0"/>
              <a:t>row</a:t>
            </a:r>
            <a:r>
              <a:rPr lang="ko-KR" altLang="en-US" sz="1200" dirty="0" smtClean="0"/>
              <a:t>의 형태로 디자인 해야함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그렇지 않으면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상단에 </a:t>
            </a:r>
            <a:r>
              <a:rPr lang="en-US" altLang="ko-KR" sz="1200" dirty="0" smtClean="0"/>
              <a:t>grid</a:t>
            </a:r>
            <a:r>
              <a:rPr lang="ko-KR" altLang="en-US" sz="1200" dirty="0" smtClean="0"/>
              <a:t>가 하단의 </a:t>
            </a:r>
            <a:r>
              <a:rPr lang="en-US" altLang="ko-KR" sz="1200" dirty="0" smtClean="0"/>
              <a:t>row</a:t>
            </a:r>
            <a:r>
              <a:rPr lang="ko-KR" altLang="en-US" sz="1200" dirty="0" smtClean="0"/>
              <a:t>를 침범하여</a:t>
            </a:r>
            <a:r>
              <a:rPr lang="en-US" altLang="ko-KR" sz="1200" dirty="0" smtClean="0"/>
              <a:t>, Y</a:t>
            </a:r>
            <a:r>
              <a:rPr lang="ko-KR" altLang="en-US" sz="1200" dirty="0" err="1" smtClean="0"/>
              <a:t>축방향의</a:t>
            </a:r>
            <a:r>
              <a:rPr lang="ko-KR" altLang="en-US" sz="1200" dirty="0" smtClean="0"/>
              <a:t> 스크롤이 </a:t>
            </a:r>
            <a:r>
              <a:rPr lang="ko-KR" altLang="en-US" sz="1200" dirty="0" err="1" smtClean="0"/>
              <a:t>생기게됨</a:t>
            </a:r>
            <a:r>
              <a:rPr lang="en-US" altLang="ko-KR" sz="1200" dirty="0" smtClean="0"/>
              <a:t>  </a:t>
            </a:r>
            <a:br>
              <a:rPr lang="en-US" altLang="ko-KR" sz="1200" dirty="0" smtClean="0"/>
            </a:br>
            <a:r>
              <a:rPr lang="en-US" altLang="ko-KR" sz="1200" dirty="0" smtClean="0"/>
              <a:t>( </a:t>
            </a:r>
            <a:r>
              <a:rPr lang="ko-KR" altLang="en-US" sz="1200" dirty="0" smtClean="0"/>
              <a:t>요약하면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하단영역을</a:t>
            </a:r>
            <a:r>
              <a:rPr lang="ko-KR" altLang="en-US" sz="1200" dirty="0" smtClean="0"/>
              <a:t> 명시적으로 구분 해야함</a:t>
            </a:r>
            <a:r>
              <a:rPr lang="en-US" altLang="ko-KR" sz="1200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하단의 </a:t>
            </a:r>
            <a:r>
              <a:rPr lang="en-US" altLang="ko-KR" sz="1200" dirty="0"/>
              <a:t>row</a:t>
            </a:r>
            <a:r>
              <a:rPr lang="ko-KR" altLang="en-US" sz="1200" dirty="0"/>
              <a:t>에 들어가는 </a:t>
            </a:r>
            <a:r>
              <a:rPr lang="en-US" altLang="ko-KR" sz="1200" dirty="0"/>
              <a:t>grid</a:t>
            </a:r>
            <a:r>
              <a:rPr lang="ko-KR" altLang="en-US" sz="1200" dirty="0" smtClean="0"/>
              <a:t>중 수동으로  높이를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설정시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900px</a:t>
            </a:r>
            <a:r>
              <a:rPr lang="ko-KR" altLang="en-US" sz="1200" dirty="0" smtClean="0"/>
              <a:t>미만으로 잡아야 </a:t>
            </a:r>
            <a:r>
              <a:rPr lang="en-US" altLang="ko-KR" sz="1200" dirty="0" smtClean="0"/>
              <a:t>row</a:t>
            </a:r>
            <a:r>
              <a:rPr lang="ko-KR" altLang="en-US" sz="1200" dirty="0" smtClean="0"/>
              <a:t>의 자동설정기능을 </a:t>
            </a:r>
            <a:r>
              <a:rPr lang="ko-KR" altLang="en-US" sz="1200" dirty="0" err="1" smtClean="0"/>
              <a:t>피할수</a:t>
            </a:r>
            <a:r>
              <a:rPr lang="ko-KR" altLang="en-US" sz="1200" dirty="0" smtClean="0"/>
              <a:t> 있음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90667" y="4530756"/>
            <a:ext cx="7165271" cy="692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'div#'</a:t>
            </a:r>
            <a:r>
              <a:rPr lang="en-US" altLang="ko-KR" sz="13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3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menuId</a:t>
            </a:r>
            <a:r>
              <a:rPr lang="en-US" altLang="ko-KR" sz="13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3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</a:t>
            </a:r>
            <a:r>
              <a:rPr lang="en-US" altLang="ko-KR" sz="13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div.row:last-of-type</a:t>
            </a:r>
            <a:r>
              <a:rPr lang="en-US" altLang="ko-KR" sz="13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div[class*="col-"] .box div[id$="Grid</a:t>
            </a:r>
            <a:r>
              <a:rPr lang="en-US" altLang="ko-KR" sz="1300" b="1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"]'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즉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div.row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마지막 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참아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.box 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클래스가 적용된 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 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900px 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이상인 </a:t>
            </a:r>
            <a:endParaRPr lang="en-US" altLang="ko-KR" sz="1300" b="1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ko-KR" altLang="en-US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찾는다</a:t>
            </a:r>
            <a:r>
              <a:rPr lang="en-US" altLang="ko-KR" sz="13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0667" y="4151554"/>
            <a:ext cx="56056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Grid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91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화면 </a:t>
            </a:r>
            <a:r>
              <a:rPr lang="en-US" altLang="ko-KR" dirty="0"/>
              <a:t>Resize </a:t>
            </a:r>
            <a:r>
              <a:rPr lang="ko-KR" altLang="en-US" dirty="0"/>
              <a:t>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34" y="887507"/>
            <a:ext cx="9361362" cy="51600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70366" y="3192854"/>
            <a:ext cx="3014129" cy="2768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60407" y="2275745"/>
            <a:ext cx="56056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Grid height : 900</a:t>
            </a:r>
            <a:r>
              <a:rPr lang="ko-KR" altLang="en-US" dirty="0" smtClean="0"/>
              <a:t>보다 </a:t>
            </a:r>
            <a:r>
              <a:rPr lang="ko-KR" altLang="en-US" dirty="0" err="1" smtClean="0"/>
              <a:t>작은값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70366" y="1272871"/>
            <a:ext cx="3014129" cy="1833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0"/>
          </p:cNvCxnSpPr>
          <p:nvPr/>
        </p:nvCxnSpPr>
        <p:spPr>
          <a:xfrm rot="5400000" flipH="1" flipV="1">
            <a:off x="5815394" y="320774"/>
            <a:ext cx="602802" cy="3307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03515" y="3229925"/>
            <a:ext cx="6201831" cy="2768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04430" y="4812484"/>
            <a:ext cx="560563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우측 하단에 </a:t>
            </a:r>
            <a:r>
              <a:rPr lang="ko-KR" altLang="en-US" dirty="0" err="1" smtClean="0"/>
              <a:t>폼이있는경우에도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좌측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에 맞춰서 </a:t>
            </a:r>
            <a:r>
              <a:rPr lang="en-US" altLang="ko-KR" dirty="0" smtClean="0"/>
              <a:t>Auto resize </a:t>
            </a:r>
            <a:r>
              <a:rPr lang="ko-KR" altLang="en-US" dirty="0" err="1" smtClean="0"/>
              <a:t>자동적용됨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2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 form validation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30" t="5084" r="4748" b="6852"/>
          <a:stretch/>
        </p:blipFill>
        <p:spPr>
          <a:xfrm>
            <a:off x="6022732" y="3714892"/>
            <a:ext cx="4853354" cy="2189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518"/>
          <a:stretch/>
        </p:blipFill>
        <p:spPr>
          <a:xfrm>
            <a:off x="671879" y="849923"/>
            <a:ext cx="7381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79577" y="932577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78716" y="2620702"/>
            <a:ext cx="744016" cy="175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92374" y="4093553"/>
            <a:ext cx="647300" cy="116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" idx="3"/>
          </p:cNvCxnSpPr>
          <p:nvPr/>
        </p:nvCxnSpPr>
        <p:spPr>
          <a:xfrm>
            <a:off x="5174194" y="1023290"/>
            <a:ext cx="492081" cy="159741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8" idx="0"/>
          </p:cNvCxnSpPr>
          <p:nvPr/>
        </p:nvCxnSpPr>
        <p:spPr>
          <a:xfrm rot="16200000" flipH="1">
            <a:off x="4901189" y="2578717"/>
            <a:ext cx="2296327" cy="733344"/>
          </a:xfrm>
          <a:prstGeom prst="bentConnector3">
            <a:avLst>
              <a:gd name="adj1" fmla="val 991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2430" y="2945389"/>
            <a:ext cx="4453308" cy="78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Form </a:t>
            </a:r>
            <a:r>
              <a:rPr lang="ko-KR" altLang="en-US" sz="1500" dirty="0" smtClean="0"/>
              <a:t>요소 </a:t>
            </a:r>
            <a:r>
              <a:rPr lang="en-US" altLang="ko-KR" sz="1500" dirty="0" smtClean="0"/>
              <a:t>star(*) </a:t>
            </a:r>
            <a:r>
              <a:rPr lang="ko-KR" altLang="en-US" sz="1500" dirty="0" err="1" smtClean="0"/>
              <a:t>자동표기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>
                <a:solidFill>
                  <a:srgbClr val="FF0000"/>
                </a:solidFill>
              </a:rPr>
              <a:t>아래 조건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설정시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342900" indent="-342900">
              <a:buAutoNum type="arabicParenBoth"/>
            </a:pPr>
            <a:r>
              <a:rPr lang="en-US" altLang="ko-KR" sz="1500" dirty="0" smtClean="0"/>
              <a:t>&lt;form&gt; </a:t>
            </a:r>
            <a:r>
              <a:rPr lang="ko-KR" altLang="en-US" sz="1500" dirty="0" smtClean="0"/>
              <a:t>에</a:t>
            </a:r>
            <a:r>
              <a:rPr lang="en-US" altLang="ko-KR" sz="1500" dirty="0" smtClean="0"/>
              <a:t> class</a:t>
            </a:r>
            <a:r>
              <a:rPr lang="ko-KR" altLang="en-US" sz="1500" dirty="0" smtClean="0"/>
              <a:t>적용</a:t>
            </a:r>
            <a:r>
              <a:rPr lang="en-US" altLang="ko-KR" sz="1500" dirty="0" smtClean="0"/>
              <a:t>(required-star)</a:t>
            </a:r>
          </a:p>
          <a:p>
            <a:pPr marL="342900" indent="-342900">
              <a:buAutoNum type="arabicParenBoth"/>
            </a:pPr>
            <a:r>
              <a:rPr lang="ko-KR" altLang="en-US" sz="1500" dirty="0" smtClean="0"/>
              <a:t>필수 입력요소항목 에 </a:t>
            </a:r>
            <a:r>
              <a:rPr lang="en-US" altLang="ko-KR" sz="1500" dirty="0" smtClean="0"/>
              <a:t>class </a:t>
            </a:r>
            <a:r>
              <a:rPr lang="ko-KR" altLang="en-US" sz="1500" dirty="0" smtClean="0"/>
              <a:t>적용 </a:t>
            </a:r>
            <a:r>
              <a:rPr lang="en-US" altLang="ko-KR" sz="1500" dirty="0" smtClean="0"/>
              <a:t>(required)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51692" y="439264"/>
            <a:ext cx="3995864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필수입력</a:t>
            </a:r>
            <a:r>
              <a:rPr lang="ko-KR" altLang="en-US" sz="1500" dirty="0" smtClean="0"/>
              <a:t> 요소 </a:t>
            </a:r>
            <a:r>
              <a:rPr lang="ko-KR" altLang="en-US" sz="1500" dirty="0" smtClean="0"/>
              <a:t>별표</a:t>
            </a:r>
            <a:r>
              <a:rPr lang="en-US" altLang="ko-KR" sz="1500" dirty="0" smtClean="0"/>
              <a:t>(*) </a:t>
            </a:r>
            <a:r>
              <a:rPr lang="ko-KR" altLang="en-US" sz="1500" dirty="0" err="1" smtClean="0"/>
              <a:t>자동표기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7045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4.2 form validation </a:t>
            </a:r>
            <a:r>
              <a:rPr lang="ko-KR" altLang="en-US" dirty="0"/>
              <a:t>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7699" y="851375"/>
            <a:ext cx="6096000" cy="55399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ko-KR" altLang="en-US" sz="1500" dirty="0" smtClean="0"/>
              <a:t>// </a:t>
            </a:r>
            <a:r>
              <a:rPr lang="ko-KR" altLang="en-US" sz="1500" dirty="0" err="1" smtClean="0"/>
              <a:t>폼validation</a:t>
            </a:r>
            <a:r>
              <a:rPr lang="ko-KR" altLang="en-US" sz="1500" dirty="0" smtClean="0"/>
              <a:t> 체크 공통</a:t>
            </a:r>
            <a:endParaRPr lang="en-US" altLang="ko-KR" sz="1500" dirty="0" smtClean="0"/>
          </a:p>
          <a:p>
            <a:r>
              <a:rPr lang="ko-KR" altLang="en-US" sz="1500" dirty="0" smtClean="0"/>
              <a:t>사용법 </a:t>
            </a:r>
            <a:r>
              <a:rPr lang="en-US" altLang="ko-KR" sz="1500" dirty="0" smtClean="0"/>
              <a:t>:  </a:t>
            </a:r>
            <a:r>
              <a:rPr lang="ko-KR" altLang="en-US" sz="1500" dirty="0" err="1" smtClean="0"/>
              <a:t>UtilView.checkValidForm</a:t>
            </a:r>
            <a:r>
              <a:rPr lang="ko-KR" altLang="en-US" sz="1500" dirty="0" smtClean="0"/>
              <a:t>("</a:t>
            </a:r>
            <a:r>
              <a:rPr lang="ko-KR" altLang="en-US" sz="1500" dirty="0" err="1" smtClean="0"/>
              <a:t>폼ID</a:t>
            </a:r>
            <a:r>
              <a:rPr lang="ko-KR" altLang="en-US" sz="1500" dirty="0" smtClean="0"/>
              <a:t>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9" y="1835467"/>
            <a:ext cx="4019550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699" y="1409007"/>
            <a:ext cx="202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사용방법예시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699" y="3231383"/>
            <a:ext cx="4705004" cy="1492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smtClean="0"/>
              <a:t>적용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class</a:t>
            </a:r>
            <a:r>
              <a:rPr lang="ko-KR" altLang="en-US" sz="1300" dirty="0" smtClean="0"/>
              <a:t>에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가  있는 녀석들만 </a:t>
            </a:r>
            <a:r>
              <a:rPr lang="en-US" altLang="ko-KR" sz="1300" dirty="0" smtClean="0"/>
              <a:t>validation check</a:t>
            </a:r>
            <a:r>
              <a:rPr lang="ko-KR" altLang="en-US" sz="1300" dirty="0" smtClean="0"/>
              <a:t>한다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radio, checkbox </a:t>
            </a:r>
            <a:r>
              <a:rPr lang="ko-KR" altLang="en-US" sz="1300" dirty="0" smtClean="0"/>
              <a:t>인 경우에도 </a:t>
            </a:r>
            <a:r>
              <a:rPr lang="en-US" altLang="ko-KR" sz="1300" dirty="0" smtClean="0"/>
              <a:t>validation</a:t>
            </a:r>
            <a:r>
              <a:rPr lang="ko-KR" altLang="en-US" sz="1300" dirty="0" smtClean="0"/>
              <a:t>이 필요하다면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를 적어준다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(3) “~</a:t>
            </a:r>
            <a:r>
              <a:rPr lang="ko-KR" altLang="en-US" sz="1300" dirty="0" smtClean="0"/>
              <a:t>은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는</a:t>
            </a:r>
            <a:r>
              <a:rPr lang="en-US" altLang="ko-KR" sz="1300" dirty="0" smtClean="0"/>
              <a:t>) </a:t>
            </a:r>
            <a:r>
              <a:rPr lang="ko-KR" altLang="en-US" sz="1300" dirty="0" err="1" smtClean="0"/>
              <a:t>필수입력</a:t>
            </a:r>
            <a:r>
              <a:rPr lang="ko-KR" altLang="en-US" sz="1300" dirty="0" smtClean="0"/>
              <a:t> 사항입니다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할 때 나오는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명은 자동으로 해당 </a:t>
            </a:r>
            <a:r>
              <a:rPr lang="ko-KR" altLang="en-US" sz="1300" dirty="0" err="1" smtClean="0"/>
              <a:t>입력폼에서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자동축출됨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0" y="4769424"/>
            <a:ext cx="6096000" cy="1754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4440" y="1366344"/>
            <a:ext cx="5404140" cy="1369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err="1" smtClean="0"/>
              <a:t>라벨명</a:t>
            </a:r>
            <a:r>
              <a:rPr lang="ko-KR" altLang="en-US" sz="1300" dirty="0" smtClean="0"/>
              <a:t> 축출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 smtClean="0"/>
              <a:t>  : </a:t>
            </a:r>
            <a:r>
              <a:rPr lang="ko-KR" altLang="en-US" sz="1300" dirty="0" err="1" smtClean="0"/>
              <a:t>입력요소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 찾는 규칙은 다음 순서대로 진행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이전 </a:t>
            </a:r>
            <a:r>
              <a:rPr lang="en-US" altLang="ko-KR" sz="1300" dirty="0" smtClean="0"/>
              <a:t>label </a:t>
            </a:r>
            <a:r>
              <a:rPr lang="ko-KR" altLang="en-US" sz="1300" dirty="0" smtClean="0"/>
              <a:t>에있는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상의의 이전 </a:t>
            </a:r>
            <a:r>
              <a:rPr lang="en-US" altLang="ko-KR" sz="1300" dirty="0" smtClean="0"/>
              <a:t>node</a:t>
            </a:r>
            <a:r>
              <a:rPr lang="ko-KR" altLang="en-US" sz="1300" dirty="0" smtClean="0"/>
              <a:t>에 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 </a:t>
            </a:r>
            <a:endParaRPr lang="en-US" altLang="ko-KR" sz="1300" dirty="0" smtClean="0"/>
          </a:p>
          <a:p>
            <a:r>
              <a:rPr lang="en-US" altLang="ko-KR" sz="1300" dirty="0" smtClean="0"/>
              <a:t>  (3) 1,2</a:t>
            </a:r>
            <a:r>
              <a:rPr lang="ko-KR" altLang="en-US" sz="1300" dirty="0" smtClean="0"/>
              <a:t>에 모두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이 </a:t>
            </a:r>
            <a:r>
              <a:rPr lang="ko-KR" altLang="en-US" sz="1300" dirty="0" err="1" smtClean="0"/>
              <a:t>없을때는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“</a:t>
            </a:r>
            <a:r>
              <a:rPr lang="ko-KR" altLang="en-US" dirty="0" err="1"/>
              <a:t>라벨명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이라고 나옴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endParaRPr lang="ko-KR" altLang="en-US" sz="1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40" y="2936004"/>
            <a:ext cx="5929919" cy="1685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38310" y="3142276"/>
            <a:ext cx="5444836" cy="62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8310" y="4102331"/>
            <a:ext cx="5444836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474185" y="2589415"/>
            <a:ext cx="615142" cy="346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44453" y="2082357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44453" y="1848626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2"/>
            <a:endCxn id="11" idx="1"/>
          </p:cNvCxnSpPr>
          <p:nvPr/>
        </p:nvCxnSpPr>
        <p:spPr>
          <a:xfrm rot="10800000" flipH="1" flipV="1">
            <a:off x="6044452" y="1928618"/>
            <a:ext cx="93857" cy="2369062"/>
          </a:xfrm>
          <a:prstGeom prst="bentConnector3">
            <a:avLst>
              <a:gd name="adj1" fmla="val -4649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2"/>
          </p:cNvCxnSpPr>
          <p:nvPr/>
        </p:nvCxnSpPr>
        <p:spPr>
          <a:xfrm rot="10800000" flipH="1" flipV="1">
            <a:off x="6044453" y="2162348"/>
            <a:ext cx="83468" cy="1358091"/>
          </a:xfrm>
          <a:prstGeom prst="bentConnector4">
            <a:avLst>
              <a:gd name="adj1" fmla="val -273877"/>
              <a:gd name="adj2" fmla="val 988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1692" y="439264"/>
            <a:ext cx="3995864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폼 </a:t>
            </a:r>
            <a:r>
              <a:rPr lang="en-US" altLang="ko-KR" sz="1500" dirty="0" smtClean="0"/>
              <a:t>validation </a:t>
            </a:r>
            <a:r>
              <a:rPr lang="ko-KR" altLang="en-US" sz="1500" dirty="0" err="1" smtClean="0"/>
              <a:t>체크함수</a:t>
            </a:r>
            <a:r>
              <a:rPr lang="ko-KR" altLang="en-US" sz="1500" dirty="0" smtClean="0"/>
              <a:t> 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3013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(CRUD)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수정체크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EditCheck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공통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4" y="859830"/>
            <a:ext cx="6400800" cy="2533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1546" y="1501517"/>
            <a:ext cx="1117895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Tooblar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ID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391546" y="1959586"/>
            <a:ext cx="2646484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Grid</a:t>
            </a:r>
            <a:r>
              <a:rPr lang="ko-KR" altLang="en-US" sz="1100" dirty="0" smtClean="0"/>
              <a:t>리스트</a:t>
            </a:r>
            <a:r>
              <a:rPr lang="en-US" altLang="ko-KR" sz="1100" dirty="0" smtClean="0"/>
              <a:t> : </a:t>
            </a:r>
            <a:r>
              <a:rPr lang="ko-KR" altLang="en-US" sz="1100" dirty="0" err="1" smtClean="0"/>
              <a:t>구분자는</a:t>
            </a:r>
            <a:r>
              <a:rPr lang="ko-KR" altLang="en-US" sz="1100" dirty="0" smtClean="0"/>
              <a:t> 세미콜론</a:t>
            </a:r>
            <a:r>
              <a:rPr lang="en-US" altLang="ko-KR" sz="1100" dirty="0" smtClean="0"/>
              <a:t>(;)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433195" y="2274009"/>
            <a:ext cx="1169375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Form ID 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395591" y="2871031"/>
            <a:ext cx="3376246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입력후</a:t>
            </a:r>
            <a:r>
              <a:rPr lang="ko-KR" altLang="en-US" sz="1100" dirty="0" smtClean="0"/>
              <a:t> 수정불가 </a:t>
            </a:r>
            <a:r>
              <a:rPr lang="ko-KR" altLang="en-US" sz="1100" dirty="0" err="1" smtClean="0"/>
              <a:t>필드리스트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구분자는</a:t>
            </a:r>
            <a:r>
              <a:rPr lang="ko-KR" altLang="en-US" sz="1100" dirty="0" smtClean="0"/>
              <a:t> 세미콜론</a:t>
            </a:r>
            <a:r>
              <a:rPr lang="en-US" altLang="ko-KR" sz="1100" dirty="0" smtClean="0"/>
              <a:t>(;)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511240" y="1933980"/>
            <a:ext cx="2104797" cy="19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11240" y="2135624"/>
            <a:ext cx="2104797" cy="179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11239" y="2315451"/>
            <a:ext cx="2104797" cy="179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11238" y="2499273"/>
            <a:ext cx="3401584" cy="205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3616037" y="1632322"/>
            <a:ext cx="775509" cy="400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flipV="1">
            <a:off x="3616037" y="2090391"/>
            <a:ext cx="775509" cy="135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3616036" y="2404814"/>
            <a:ext cx="1817159" cy="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6200000" flipH="1">
            <a:off x="3155377" y="2761622"/>
            <a:ext cx="296866" cy="18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070965" y="1205957"/>
            <a:ext cx="763676" cy="183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4" y="3705580"/>
            <a:ext cx="10220325" cy="25527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94734" y="517750"/>
            <a:ext cx="3286664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EditCheck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공통화 함수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594733" y="3411173"/>
            <a:ext cx="3968953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_Layout.js ( </a:t>
            </a:r>
            <a:r>
              <a:rPr lang="en-US" altLang="ko-KR" sz="1500" dirty="0" err="1" smtClean="0"/>
              <a:t>SetActiveElement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프로토타입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38" name="왼쪽 대괄호 37"/>
          <p:cNvSpPr/>
          <p:nvPr/>
        </p:nvSpPr>
        <p:spPr>
          <a:xfrm>
            <a:off x="7673102" y="1205957"/>
            <a:ext cx="423949" cy="23352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894957" y="2061807"/>
            <a:ext cx="3286664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setActiveElementGrids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그리드리스트 활성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비활성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076" y="1469507"/>
            <a:ext cx="3286664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setActiveElementToolbar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툴바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버튼 활성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비활성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7898739" y="2688633"/>
            <a:ext cx="3286664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setActiveElementFormId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지정된 </a:t>
            </a:r>
            <a:r>
              <a:rPr lang="en-US" altLang="ko-KR" sz="1500" dirty="0" smtClean="0"/>
              <a:t>form </a:t>
            </a:r>
            <a:r>
              <a:rPr lang="ko-KR" altLang="en-US" sz="1500" dirty="0" smtClean="0"/>
              <a:t>밑에 </a:t>
            </a:r>
            <a:r>
              <a:rPr lang="en-US" altLang="ko-KR" sz="1500" dirty="0" smtClean="0"/>
              <a:t>element </a:t>
            </a:r>
            <a:r>
              <a:rPr lang="ko-KR" altLang="en-US" sz="1500" dirty="0" smtClean="0"/>
              <a:t>활성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비활성 및 수정불가 </a:t>
            </a:r>
            <a:r>
              <a:rPr lang="ko-KR" altLang="en-US" sz="1500" dirty="0" err="1" smtClean="0"/>
              <a:t>필드리스트</a:t>
            </a:r>
            <a:r>
              <a:rPr lang="ko-KR" altLang="en-US" sz="1500" dirty="0" smtClean="0"/>
              <a:t> 제어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2" name="오른쪽 대괄호 41"/>
          <p:cNvSpPr/>
          <p:nvPr/>
        </p:nvSpPr>
        <p:spPr>
          <a:xfrm>
            <a:off x="10981568" y="1224872"/>
            <a:ext cx="457200" cy="23163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923504" y="944125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setActiveElement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하위함수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9055" y="490498"/>
            <a:ext cx="588809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내부적으로 </a:t>
            </a:r>
            <a:r>
              <a:rPr lang="en-US" altLang="ko-KR" dirty="0" err="1" smtClean="0"/>
              <a:t>setActiveElement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</a:t>
            </a:r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4080210" y="562455"/>
            <a:ext cx="651336" cy="295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73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</a:t>
            </a:r>
            <a:r>
              <a:rPr lang="ko-KR" altLang="en-US" dirty="0" err="1" smtClean="0"/>
              <a:t>멀티</a:t>
            </a:r>
            <a:r>
              <a:rPr lang="ko-KR" altLang="en-US" dirty="0" err="1" smtClean="0"/>
              <a:t>폼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하단 여백 </a:t>
            </a:r>
            <a:r>
              <a:rPr lang="ko-KR" altLang="en-US" dirty="0" err="1" smtClean="0"/>
              <a:t>자동조정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88" y="657348"/>
            <a:ext cx="5448300" cy="5772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20" b="1248"/>
          <a:stretch/>
        </p:blipFill>
        <p:spPr>
          <a:xfrm>
            <a:off x="527538" y="657348"/>
            <a:ext cx="5105400" cy="5292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435535" y="816096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05874" y="2706442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05874" y="4614373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40993" y="614666"/>
            <a:ext cx="558745" cy="24539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40993" y="2516856"/>
            <a:ext cx="558745" cy="24539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56162" y="4397893"/>
            <a:ext cx="558745" cy="24539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0197" y="3990119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9031" y="4643283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031" y="5179131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4" idx="2"/>
          </p:cNvCxnSpPr>
          <p:nvPr/>
        </p:nvCxnSpPr>
        <p:spPr>
          <a:xfrm flipH="1">
            <a:off x="2284833" y="737361"/>
            <a:ext cx="3856160" cy="325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40438" y="2690322"/>
            <a:ext cx="3944950" cy="2039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2"/>
            <a:endCxn id="21" idx="3"/>
          </p:cNvCxnSpPr>
          <p:nvPr/>
        </p:nvCxnSpPr>
        <p:spPr>
          <a:xfrm flipH="1">
            <a:off x="2284833" y="4520588"/>
            <a:ext cx="3871329" cy="773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7202" y="1403260"/>
            <a:ext cx="4035670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적용사항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divName</a:t>
            </a:r>
            <a:r>
              <a:rPr lang="en-US" altLang="ko-KR" sz="1200" dirty="0" smtClean="0"/>
              <a:t>“ class </a:t>
            </a:r>
            <a:r>
              <a:rPr lang="ko-KR" altLang="en-US" sz="1200" dirty="0" err="1" smtClean="0"/>
              <a:t>적용시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아래와 같이 적용됨</a:t>
            </a:r>
            <a:endParaRPr lang="en-US" altLang="ko-KR" sz="1200" dirty="0" smtClean="0"/>
          </a:p>
          <a:p>
            <a:r>
              <a:rPr lang="en-US" altLang="ko-KR" sz="1200" dirty="0" smtClean="0"/>
              <a:t>1.  (</a:t>
            </a:r>
            <a:r>
              <a:rPr lang="ko-KR" altLang="en-US" sz="1200" dirty="0" smtClean="0"/>
              <a:t>공통</a:t>
            </a:r>
            <a:r>
              <a:rPr lang="en-US" altLang="ko-KR" sz="1200" dirty="0" smtClean="0"/>
              <a:t>) margin-bottom:2px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r>
              <a:rPr lang="en-US" altLang="ko-KR" sz="1200" dirty="0" smtClean="0"/>
              <a:t>2.  (</a:t>
            </a:r>
            <a:r>
              <a:rPr lang="ko-KR" altLang="en-US" sz="1200" dirty="0" smtClean="0"/>
              <a:t>두번째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divName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이후로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Margin-top:2px </a:t>
            </a:r>
            <a:r>
              <a:rPr lang="ko-KR" altLang="en-US" sz="1200" dirty="0" smtClean="0"/>
              <a:t>적용됨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372334" y="2657501"/>
            <a:ext cx="40305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공통규칙</a:t>
            </a:r>
            <a:r>
              <a:rPr lang="en-US" altLang="ko-KR" sz="1200" b="1" dirty="0" smtClean="0"/>
              <a:t>&gt;</a:t>
            </a:r>
          </a:p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컨텐츠영역은 </a:t>
            </a:r>
            <a:r>
              <a:rPr lang="en-US" altLang="ko-KR" sz="1200" b="1" dirty="0" smtClean="0"/>
              <a:t>“box” </a:t>
            </a:r>
            <a:r>
              <a:rPr lang="ko-KR" altLang="en-US" sz="1200" b="1" dirty="0" smtClean="0"/>
              <a:t>클래스로 </a:t>
            </a:r>
            <a:r>
              <a:rPr lang="ko-KR" altLang="en-US" sz="1200" b="1" dirty="0" err="1" smtClean="0"/>
              <a:t>감싸야함</a:t>
            </a:r>
            <a:endParaRPr lang="en-US" altLang="ko-KR" sz="1200" b="1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모든</a:t>
            </a:r>
            <a:r>
              <a:rPr lang="en-US" altLang="ko-KR" sz="1200" dirty="0" smtClean="0"/>
              <a:t> “</a:t>
            </a:r>
            <a:r>
              <a:rPr lang="en-US" altLang="ko-KR" sz="1200" dirty="0" err="1" smtClean="0"/>
              <a:t>divName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클래스는 </a:t>
            </a:r>
            <a:r>
              <a:rPr lang="en-US" altLang="ko-KR" sz="1200" dirty="0" smtClean="0"/>
              <a:t>&lt;form&gt;</a:t>
            </a:r>
            <a:r>
              <a:rPr lang="ko-KR" altLang="en-US" sz="1200" dirty="0" smtClean="0"/>
              <a:t>태그로 </a:t>
            </a:r>
            <a:r>
              <a:rPr lang="ko-KR" altLang="en-US" sz="1200" dirty="0" err="1" smtClean="0"/>
              <a:t>감싸야함</a:t>
            </a:r>
            <a:endParaRPr lang="en-US" altLang="ko-KR" sz="12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04636" y="701001"/>
            <a:ext cx="1635802" cy="23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4.5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별 컨텐츠 여백 조절 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2" y="600635"/>
            <a:ext cx="11072226" cy="2796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2" y="3646569"/>
            <a:ext cx="10907122" cy="25182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54471" y="725691"/>
            <a:ext cx="349624" cy="2546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54471" y="3632251"/>
            <a:ext cx="233082" cy="2546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07" y="2232443"/>
            <a:ext cx="4504269" cy="2799615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6" idx="1"/>
            <a:endCxn id="7" idx="3"/>
          </p:cNvCxnSpPr>
          <p:nvPr/>
        </p:nvCxnSpPr>
        <p:spPr>
          <a:xfrm rot="10800000">
            <a:off x="6635877" y="3632251"/>
            <a:ext cx="1118595" cy="12734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1606" y="1863111"/>
            <a:ext cx="45042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Padding </a:t>
            </a:r>
            <a:r>
              <a:rPr lang="ko-KR" altLang="en-US" dirty="0" smtClean="0"/>
              <a:t>조절 </a:t>
            </a:r>
            <a:r>
              <a:rPr lang="en-US" altLang="ko-KR" dirty="0" smtClean="0"/>
              <a:t>: pr-1, pl-0 </a:t>
            </a:r>
            <a:r>
              <a:rPr lang="ko-KR" altLang="en-US" dirty="0" smtClean="0"/>
              <a:t>으로 설정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90646" y="2870924"/>
            <a:ext cx="439616" cy="25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90646" y="3782690"/>
            <a:ext cx="439616" cy="25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45171" y="612820"/>
            <a:ext cx="403567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적용사항</a:t>
            </a:r>
            <a:r>
              <a:rPr lang="en-US" altLang="ko-KR" sz="1200" b="1" dirty="0" smtClean="0"/>
              <a:t>&gt;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 smtClean="0"/>
              <a:t>한화면의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row</a:t>
            </a:r>
            <a:r>
              <a:rPr lang="ko-KR" altLang="en-US" sz="1200" b="1" dirty="0" smtClean="0"/>
              <a:t>에 </a:t>
            </a:r>
            <a:r>
              <a:rPr lang="ko-KR" altLang="en-US" sz="1200" b="1" dirty="0" err="1" smtClean="0"/>
              <a:t>여러컨텐츠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그리드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폼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등등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가 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 smtClean="0"/>
              <a:t>배치되어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 </a:t>
            </a:r>
            <a:r>
              <a:rPr lang="ko-KR" altLang="en-US" sz="1200" b="1" dirty="0" err="1" smtClean="0"/>
              <a:t>컨텐츠간의</a:t>
            </a:r>
            <a:r>
              <a:rPr lang="ko-KR" altLang="en-US" sz="1200" b="1" dirty="0" smtClean="0"/>
              <a:t> 여백을 </a:t>
            </a:r>
            <a:r>
              <a:rPr lang="ko-KR" altLang="en-US" sz="1200" b="1" dirty="0" err="1" smtClean="0"/>
              <a:t>줄일때는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 smtClean="0"/>
              <a:t>아래처럼 적용한다</a:t>
            </a:r>
            <a:r>
              <a:rPr lang="en-US" altLang="ko-KR" sz="1200" b="1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4611" y="1769698"/>
            <a:ext cx="148055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여백이 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1870" y="4662726"/>
            <a:ext cx="148055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여백 줄임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09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4.6 </a:t>
            </a:r>
            <a:r>
              <a:rPr lang="ko-KR" altLang="en-US" dirty="0" err="1"/>
              <a:t>레포트</a:t>
            </a:r>
            <a:r>
              <a:rPr lang="en-US" altLang="ko-KR" dirty="0"/>
              <a:t>(</a:t>
            </a:r>
            <a:r>
              <a:rPr lang="en-US" altLang="ko-KR" dirty="0" err="1"/>
              <a:t>CrystalReport</a:t>
            </a:r>
            <a:r>
              <a:rPr lang="en-US" altLang="ko-KR" dirty="0"/>
              <a:t>) </a:t>
            </a:r>
            <a:r>
              <a:rPr lang="ko-KR" altLang="en-US" dirty="0" err="1"/>
              <a:t>호출방법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445" y="616778"/>
            <a:ext cx="36672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 방식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기존방식과</a:t>
            </a:r>
            <a:r>
              <a:rPr lang="ko-KR" altLang="en-US" dirty="0" smtClean="0"/>
              <a:t> 호환됨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21135" y="588183"/>
            <a:ext cx="6192981" cy="692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추가사항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출력 기능</a:t>
            </a:r>
            <a:r>
              <a:rPr lang="en-US" altLang="ko-KR" sz="1300" dirty="0" smtClean="0"/>
              <a:t>, sub report, dataset(</a:t>
            </a:r>
            <a:r>
              <a:rPr lang="ko-KR" altLang="en-US" sz="1300" dirty="0" smtClean="0"/>
              <a:t>다중테이블리턴</a:t>
            </a:r>
            <a:r>
              <a:rPr lang="en-US" altLang="ko-KR" sz="1300" dirty="0" smtClean="0"/>
              <a:t>),</a:t>
            </a:r>
          </a:p>
          <a:p>
            <a:r>
              <a:rPr lang="en-US" altLang="ko-KR" sz="1300" dirty="0" smtClean="0"/>
              <a:t>              </a:t>
            </a:r>
            <a:r>
              <a:rPr lang="ko-KR" altLang="en-US" sz="1300" dirty="0" err="1" smtClean="0"/>
              <a:t>출력매수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뷰어명</a:t>
            </a:r>
            <a:r>
              <a:rPr lang="ko-KR" altLang="en-US" sz="1300" dirty="0" smtClean="0"/>
              <a:t>  </a:t>
            </a:r>
            <a:endParaRPr lang="en-US" altLang="ko-KR" sz="1300" dirty="0" smtClean="0"/>
          </a:p>
          <a:p>
            <a:r>
              <a:rPr lang="ko-KR" altLang="en-US" sz="1300" dirty="0" err="1" smtClean="0"/>
              <a:t>참고파일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: /Equipment/</a:t>
            </a:r>
            <a:r>
              <a:rPr lang="en-US" altLang="ko-KR" sz="1300" dirty="0" err="1" smtClean="0"/>
              <a:t>Notify.cshtml</a:t>
            </a:r>
            <a:endParaRPr lang="ko-KR" altLang="en-US" sz="13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2" y="1335180"/>
            <a:ext cx="8256962" cy="51398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42113" y="2378511"/>
            <a:ext cx="3857770" cy="190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8426" y="3702528"/>
            <a:ext cx="5503689" cy="15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38425" y="3857103"/>
            <a:ext cx="7315866" cy="282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8425" y="4150545"/>
            <a:ext cx="7315866" cy="310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2113" y="5340155"/>
            <a:ext cx="3857770" cy="176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4579" y="4121121"/>
            <a:ext cx="279640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report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실행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run()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매서드로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상황에 맞는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preview,print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자동실행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-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preview </a:t>
            </a:r>
            <a:r>
              <a:rPr lang="ko-KR" altLang="en-US" sz="1000" dirty="0" smtClean="0">
                <a:latin typeface="+mj-ea"/>
                <a:ea typeface="+mj-ea"/>
              </a:rPr>
              <a:t>버튼 클릭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미리보기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-  print </a:t>
            </a:r>
            <a:r>
              <a:rPr lang="ko-KR" altLang="en-US" sz="1000" dirty="0" smtClean="0">
                <a:latin typeface="+mj-ea"/>
                <a:ea typeface="+mj-ea"/>
              </a:rPr>
              <a:t>버튼 클릭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미리보기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+ </a:t>
            </a:r>
            <a:r>
              <a:rPr lang="ko-KR" altLang="en-US" sz="1000" dirty="0" smtClean="0">
                <a:latin typeface="+mj-ea"/>
                <a:ea typeface="+mj-ea"/>
              </a:rPr>
              <a:t>인쇄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  <a:latin typeface="+mj-ea"/>
                <a:ea typeface="+mj-ea"/>
              </a:rPr>
              <a:t>Print </a:t>
            </a:r>
            <a:r>
              <a:rPr lang="ko-KR" altLang="en-US" sz="1000" dirty="0" smtClean="0">
                <a:solidFill>
                  <a:srgbClr val="FF0000"/>
                </a:solidFill>
                <a:latin typeface="+mj-ea"/>
                <a:ea typeface="+mj-ea"/>
              </a:rPr>
              <a:t>버튼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ea"/>
                <a:ea typeface="+mj-ea"/>
              </a:rPr>
              <a:t>클릭시</a:t>
            </a:r>
            <a:r>
              <a:rPr lang="en-US" altLang="ko-KR" sz="1000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ea"/>
                <a:ea typeface="+mj-ea"/>
              </a:rPr>
              <a:t>미리보기</a:t>
            </a:r>
            <a:r>
              <a:rPr lang="ko-KR" altLang="en-US" sz="1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ea"/>
                <a:ea typeface="+mj-ea"/>
              </a:rPr>
              <a:t>없애는 </a:t>
            </a:r>
            <a:r>
              <a:rPr lang="ko-KR" altLang="en-US" sz="1000" dirty="0" err="1" smtClean="0">
                <a:solidFill>
                  <a:srgbClr val="FF0000"/>
                </a:solidFill>
                <a:latin typeface="+mj-ea"/>
                <a:ea typeface="+mj-ea"/>
              </a:rPr>
              <a:t>로직</a:t>
            </a:r>
            <a:r>
              <a:rPr lang="ko-KR" altLang="en-US" sz="1000" dirty="0" smtClean="0">
                <a:solidFill>
                  <a:srgbClr val="FF0000"/>
                </a:solidFill>
                <a:latin typeface="+mj-ea"/>
                <a:ea typeface="+mj-ea"/>
              </a:rPr>
              <a:t> 추가 예정</a:t>
            </a:r>
            <a:endParaRPr lang="en-US" altLang="ko-KR" sz="1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74579" y="2870769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Dataset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단일테이블</a:t>
            </a:r>
            <a:r>
              <a:rPr lang="ko-KR" altLang="en-US" sz="1000" dirty="0" smtClean="0">
                <a:latin typeface="+mj-ea"/>
                <a:ea typeface="+mj-ea"/>
              </a:rPr>
              <a:t> 아닌 </a:t>
            </a:r>
            <a:r>
              <a:rPr lang="ko-KR" altLang="en-US" sz="1000" dirty="0" err="1" smtClean="0">
                <a:latin typeface="+mj-ea"/>
                <a:ea typeface="+mj-ea"/>
              </a:rPr>
              <a:t>다중테이블</a:t>
            </a:r>
            <a:r>
              <a:rPr lang="ko-KR" altLang="en-US" sz="1000" dirty="0" smtClean="0">
                <a:latin typeface="+mj-ea"/>
                <a:ea typeface="+mj-ea"/>
              </a:rPr>
              <a:t>  </a:t>
            </a:r>
            <a:r>
              <a:rPr lang="ko-KR" altLang="en-US" sz="1000" dirty="0" err="1" smtClean="0">
                <a:latin typeface="+mj-ea"/>
                <a:ea typeface="+mj-ea"/>
              </a:rPr>
              <a:t>리턴시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err="1" smtClean="0">
                <a:latin typeface="+mj-ea"/>
                <a:ea typeface="+mj-ea"/>
              </a:rPr>
              <a:t>테이블명을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“,”</a:t>
            </a:r>
            <a:r>
              <a:rPr lang="ko-KR" altLang="en-US" sz="1000" dirty="0" smtClean="0">
                <a:latin typeface="+mj-ea"/>
                <a:ea typeface="+mj-ea"/>
              </a:rPr>
              <a:t>로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구분하여 설정해준다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4579" y="2162380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EtcInfo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-  </a:t>
            </a:r>
            <a:r>
              <a:rPr lang="en-US" altLang="ko-KR" sz="1000" dirty="0" err="1" smtClean="0">
                <a:latin typeface="+mj-ea"/>
                <a:ea typeface="+mj-ea"/>
              </a:rPr>
              <a:t>viewerName</a:t>
            </a:r>
            <a:r>
              <a:rPr lang="en-US" altLang="ko-KR" sz="1000" dirty="0" smtClean="0">
                <a:latin typeface="+mj-ea"/>
                <a:ea typeface="+mj-ea"/>
              </a:rPr>
              <a:t> : report</a:t>
            </a:r>
            <a:r>
              <a:rPr lang="ko-KR" altLang="en-US" sz="1000" dirty="0" err="1" smtClean="0">
                <a:latin typeface="+mj-ea"/>
                <a:ea typeface="+mj-ea"/>
              </a:rPr>
              <a:t>뷰어명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-  </a:t>
            </a:r>
            <a:r>
              <a:rPr lang="en-US" altLang="ko-KR" sz="1000" dirty="0" err="1" smtClean="0">
                <a:latin typeface="+mj-ea"/>
                <a:ea typeface="+mj-ea"/>
              </a:rPr>
              <a:t>nCopies</a:t>
            </a:r>
            <a:r>
              <a:rPr lang="en-US" altLang="ko-KR" sz="1000" dirty="0" smtClean="0">
                <a:latin typeface="+mj-ea"/>
                <a:ea typeface="+mj-ea"/>
              </a:rPr>
              <a:t> : </a:t>
            </a:r>
            <a:r>
              <a:rPr lang="ko-KR" altLang="en-US" sz="1000" dirty="0" smtClean="0">
                <a:latin typeface="+mj-ea"/>
                <a:ea typeface="+mj-ea"/>
              </a:rPr>
              <a:t>프린트할 수량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74579" y="1364047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Report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객체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생성자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파라미터로</a:t>
            </a:r>
            <a:r>
              <a:rPr lang="en-US" altLang="ko-KR" sz="1000" dirty="0" smtClean="0">
                <a:latin typeface="+mj-ea"/>
                <a:ea typeface="+mj-ea"/>
              </a:rPr>
              <a:t>, event </a:t>
            </a:r>
            <a:r>
              <a:rPr lang="ko-KR" altLang="en-US" sz="1000" dirty="0" smtClean="0">
                <a:latin typeface="+mj-ea"/>
                <a:ea typeface="+mj-ea"/>
              </a:rPr>
              <a:t>객체를 넣음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(preview, print </a:t>
            </a:r>
            <a:r>
              <a:rPr lang="ko-KR" altLang="en-US" sz="1000" dirty="0" smtClean="0">
                <a:latin typeface="+mj-ea"/>
                <a:ea typeface="+mj-ea"/>
              </a:rPr>
              <a:t>버튼 </a:t>
            </a:r>
            <a:r>
              <a:rPr lang="ko-KR" altLang="en-US" sz="1000" dirty="0" err="1" smtClean="0">
                <a:latin typeface="+mj-ea"/>
                <a:ea typeface="+mj-ea"/>
              </a:rPr>
              <a:t>자동판별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221" y="230954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113" y="358187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0637" y="379795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0637" y="4071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221" y="52666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74579" y="349350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④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sub report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sub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report </a:t>
            </a:r>
            <a:r>
              <a:rPr lang="ko-KR" altLang="en-US" sz="1000" dirty="0" err="1" smtClean="0">
                <a:latin typeface="+mj-ea"/>
                <a:ea typeface="+mj-ea"/>
              </a:rPr>
              <a:t>설정시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사용함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673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4.7 </a:t>
            </a:r>
            <a:r>
              <a:rPr lang="ko-KR" altLang="en-US" dirty="0" err="1" smtClean="0"/>
              <a:t>버튼이미지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&gt;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fontawesom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코드 적용방법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" y="2662020"/>
            <a:ext cx="7353912" cy="9084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84965" y="2989524"/>
            <a:ext cx="3797635" cy="25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0800" y="291977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이미지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class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추가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&lt;</a:t>
            </a:r>
            <a:r>
              <a:rPr lang="en-US" altLang="ko-KR" sz="1000" dirty="0" err="1" smtClean="0">
                <a:latin typeface="+mj-ea"/>
                <a:ea typeface="+mj-ea"/>
              </a:rPr>
              <a:t>i</a:t>
            </a:r>
            <a:r>
              <a:rPr lang="en-US" altLang="ko-KR" sz="1000" dirty="0" smtClean="0">
                <a:latin typeface="+mj-ea"/>
                <a:ea typeface="+mj-ea"/>
              </a:rPr>
              <a:t>&gt; </a:t>
            </a:r>
            <a:r>
              <a:rPr lang="ko-KR" altLang="en-US" sz="1000" dirty="0" smtClean="0">
                <a:latin typeface="+mj-ea"/>
                <a:ea typeface="+mj-ea"/>
              </a:rPr>
              <a:t>태그에 </a:t>
            </a:r>
            <a:r>
              <a:rPr lang="en-US" altLang="ko-KR" sz="1000" dirty="0" smtClean="0">
                <a:latin typeface="+mj-ea"/>
                <a:ea typeface="+mj-ea"/>
              </a:rPr>
              <a:t>class </a:t>
            </a:r>
            <a:r>
              <a:rPr lang="ko-KR" altLang="en-US" sz="1000" dirty="0" smtClean="0">
                <a:latin typeface="+mj-ea"/>
                <a:ea typeface="+mj-ea"/>
              </a:rPr>
              <a:t>속성 적용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715" y="1688185"/>
            <a:ext cx="77318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https://fontawesome.com/icons?d=gallery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15" y="723154"/>
            <a:ext cx="773181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★ 참고사항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: boostrap4 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glyphicon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지원안하므로</a:t>
            </a:r>
            <a:r>
              <a:rPr lang="ko-KR" altLang="en-US" dirty="0" smtClean="0"/>
              <a:t> 다음 </a:t>
            </a:r>
            <a:endParaRPr lang="en-US" altLang="ko-KR" dirty="0" smtClean="0"/>
          </a:p>
          <a:p>
            <a:r>
              <a:rPr lang="en-US" altLang="ko-KR" dirty="0" err="1" smtClean="0"/>
              <a:t>fontawesom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해당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찾아 </a:t>
            </a:r>
            <a:r>
              <a:rPr lang="ko-KR" altLang="en-US" dirty="0" err="1" smtClean="0"/>
              <a:t>적용해야함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2904" y="2385021"/>
            <a:ext cx="403053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샘플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441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723" y="643273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  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화면 템플릿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화면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전체 구조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top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2.1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영역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2.2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.class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기본규칙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2.3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검색폼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2.4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툴바영역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CRUD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3 Contents Main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3.1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left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(Grid)</a:t>
            </a: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3.2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right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영역 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(form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입력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4.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공통 작업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4.1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화면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Resize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4.2 form validation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4.3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(CRUD)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수정체크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EditCheck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 함수</a:t>
            </a: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4.4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멀티폼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상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하단 여백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자동조정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4.5 row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컨텐츠 여백 조절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방법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4.6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레포트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CrystalReport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호출방법</a:t>
            </a:r>
            <a:endParaRPr lang="ko-KR" altLang="en-US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4.7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버튼이미지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fontawesom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2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Dura </a:t>
            </a:r>
            <a:r>
              <a:rPr lang="en-US" altLang="ko-KR" sz="4000" dirty="0" err="1"/>
              <a:t>lex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sed</a:t>
            </a:r>
            <a:r>
              <a:rPr lang="en-US" altLang="ko-KR" sz="4000" dirty="0"/>
              <a:t> </a:t>
            </a:r>
            <a:r>
              <a:rPr lang="en-US" altLang="ko-KR" sz="4000" dirty="0" err="1" smtClean="0"/>
              <a:t>lex</a:t>
            </a:r>
            <a:r>
              <a:rPr lang="en-US" altLang="ko-KR" sz="4000" dirty="0" smtClean="0"/>
              <a:t> !</a:t>
            </a:r>
          </a:p>
          <a:p>
            <a:r>
              <a:rPr lang="ko-KR" altLang="en-US" sz="1000" dirty="0" smtClean="0"/>
              <a:t>악법도 법이다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88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464"/>
          <a:stretch/>
        </p:blipFill>
        <p:spPr>
          <a:xfrm>
            <a:off x="641664" y="2968110"/>
            <a:ext cx="10722621" cy="26228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화면 템플릿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423" y="644237"/>
            <a:ext cx="873046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템플릿명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설비고장신고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템플릿 위치 </a:t>
            </a:r>
            <a:r>
              <a:rPr lang="en-US" altLang="ko-KR" dirty="0" smtClean="0"/>
              <a:t>: __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Ref/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이슈조치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화면개선</a:t>
            </a:r>
            <a:r>
              <a:rPr lang="en-US" altLang="ko-KR" dirty="0" smtClean="0"/>
              <a:t>/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/Tpl01_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cshtml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템플릿 구조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상단 좌측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상단 우측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>) 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하단 우측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그리드</a:t>
            </a:r>
            <a:r>
              <a:rPr lang="en-US" altLang="ko-KR" dirty="0" smtClean="0"/>
              <a:t>) 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하단 우측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293" y="3209065"/>
            <a:ext cx="7097145" cy="23818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1292" y="2923285"/>
            <a:ext cx="7097145" cy="2155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1530" y="3212713"/>
            <a:ext cx="3566545" cy="237821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51530" y="2919636"/>
            <a:ext cx="3566545" cy="2894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8465" y="284888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7441" y="288590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4858" y="324645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12" y="313885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3999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 Main top </a:t>
            </a:r>
            <a:r>
              <a:rPr lang="ko-KR" altLang="en-US" dirty="0"/>
              <a:t>영역 </a:t>
            </a:r>
          </a:p>
        </p:txBody>
      </p:sp>
    </p:spTree>
    <p:extLst>
      <p:ext uri="{BB962C8B-B14F-4D97-AF65-F5344CB8AC3E}">
        <p14:creationId xmlns:p14="http://schemas.microsoft.com/office/powerpoint/2010/main" val="8135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</a:t>
            </a:r>
            <a:r>
              <a:rPr lang="ko-KR" altLang="en-US" dirty="0" err="1"/>
              <a:t>전체구조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전체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8076"/>
          <a:stretch/>
        </p:blipFill>
        <p:spPr>
          <a:xfrm>
            <a:off x="430823" y="596106"/>
            <a:ext cx="8396654" cy="3705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34254" y="800104"/>
            <a:ext cx="5201715" cy="228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34254" y="1416156"/>
            <a:ext cx="5606161" cy="1133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34253" y="2638287"/>
            <a:ext cx="5702878" cy="1663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Contents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좌측 </a:t>
            </a:r>
            <a:r>
              <a:rPr lang="en-US" altLang="ko-KR" sz="1000" dirty="0" smtClean="0">
                <a:latin typeface="+mj-ea"/>
                <a:ea typeface="+mj-ea"/>
              </a:rPr>
              <a:t>Grid, </a:t>
            </a:r>
            <a:r>
              <a:rPr lang="ko-KR" altLang="en-US" sz="1000" dirty="0" smtClean="0">
                <a:latin typeface="+mj-ea"/>
                <a:ea typeface="+mj-ea"/>
              </a:rPr>
              <a:t>우측 </a:t>
            </a:r>
            <a:r>
              <a:rPr lang="en-US" altLang="ko-KR" sz="1000" dirty="0" smtClean="0">
                <a:latin typeface="+mj-ea"/>
                <a:ea typeface="+mj-ea"/>
              </a:rPr>
              <a:t>form </a:t>
            </a:r>
            <a:r>
              <a:rPr lang="ko-KR" altLang="en-US" sz="1000" dirty="0" smtClean="0">
                <a:latin typeface="+mj-ea"/>
                <a:ea typeface="+mj-ea"/>
              </a:rPr>
              <a:t>영역 배치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9534" y="143735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mainTop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구조변경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검색폼</a:t>
            </a:r>
            <a:r>
              <a:rPr lang="en-US" altLang="ko-KR" sz="1000" dirty="0" smtClean="0">
                <a:latin typeface="+mj-ea"/>
                <a:ea typeface="+mj-ea"/>
              </a:rPr>
              <a:t>, CRUD</a:t>
            </a:r>
            <a:r>
              <a:rPr lang="ko-KR" altLang="en-US" sz="1000" dirty="0" smtClean="0">
                <a:latin typeface="+mj-ea"/>
                <a:ea typeface="+mj-ea"/>
              </a:rPr>
              <a:t>버튼 영역 하나로 묶음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886907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화면제목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삭제</a:t>
            </a:r>
            <a:r>
              <a:rPr lang="en-US" altLang="ko-KR" sz="1000" dirty="0" smtClean="0">
                <a:latin typeface="+mj-ea"/>
                <a:ea typeface="+mj-ea"/>
              </a:rPr>
              <a:t>   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445" y="72971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147" y="132763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188" y="254977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HY신명조" panose="02030600000101010101" pitchFamily="18" charset="-127"/>
              </a:rPr>
              <a:t>2.1 </a:t>
            </a:r>
            <a:r>
              <a:rPr lang="ko-KR" altLang="en-US" dirty="0" err="1" smtClean="0">
                <a:latin typeface="+mj-ea"/>
              </a:rPr>
              <a:t>검색폼</a:t>
            </a:r>
            <a:r>
              <a:rPr lang="ko-KR" altLang="en-US" dirty="0" smtClean="0">
                <a:latin typeface="+mj-ea"/>
              </a:rPr>
              <a:t> 영역</a:t>
            </a:r>
            <a:endParaRPr lang="en-US" altLang="ko-KR" dirty="0">
              <a:latin typeface="+mj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검색폼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input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요소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wrapping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 : input-wrapper </a:t>
            </a:r>
            <a:r>
              <a:rPr lang="ko-KR" altLang="en-US" sz="1000" dirty="0" smtClean="0">
                <a:latin typeface="+mj-ea"/>
                <a:ea typeface="+mj-ea"/>
              </a:rPr>
              <a:t>적용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9534" y="143735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검색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form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배치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en-US" altLang="ko-KR" sz="1000" dirty="0" smtClean="0">
                <a:latin typeface="+mj-ea"/>
                <a:ea typeface="+mj-ea"/>
              </a:rPr>
              <a:t>ajax </a:t>
            </a:r>
            <a:r>
              <a:rPr lang="ko-KR" altLang="en-US" sz="1000" dirty="0" err="1" smtClean="0">
                <a:latin typeface="+mj-ea"/>
                <a:ea typeface="+mj-ea"/>
              </a:rPr>
              <a:t>호출등</a:t>
            </a:r>
            <a:r>
              <a:rPr lang="ko-KR" altLang="en-US" sz="1000" dirty="0" smtClean="0">
                <a:latin typeface="+mj-ea"/>
                <a:ea typeface="+mj-ea"/>
              </a:rPr>
              <a:t> 검색을 위한 공통</a:t>
            </a:r>
            <a:r>
              <a:rPr lang="en-US" altLang="ko-KR" sz="1000" dirty="0" smtClean="0">
                <a:latin typeface="+mj-ea"/>
                <a:ea typeface="+mj-ea"/>
              </a:rPr>
              <a:t>form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886907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검색폼여역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설정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colr-8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적용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445" y="40551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147" y="100344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188" y="222557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3" y="631232"/>
            <a:ext cx="7429500" cy="2362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93631" y="836286"/>
            <a:ext cx="1991379" cy="19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87623" y="1039142"/>
            <a:ext cx="3170177" cy="177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95353" y="1232267"/>
            <a:ext cx="5333085" cy="20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5353" y="1475196"/>
            <a:ext cx="5438593" cy="509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12647" y="77261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0946" y="95398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2572" y="113534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87623" y="142736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④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5352" y="2158610"/>
            <a:ext cx="5438593" cy="29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65607" y="211378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⑤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en-US" altLang="ko-KR" sz="1100" b="1" dirty="0">
                <a:solidFill>
                  <a:srgbClr val="0070C0"/>
                </a:solidFill>
                <a:latin typeface="+mj-ea"/>
              </a:rPr>
              <a:t>form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하위 </a:t>
            </a:r>
            <a:r>
              <a:rPr lang="en-US" altLang="ko-KR" sz="1100" b="1" dirty="0">
                <a:solidFill>
                  <a:srgbClr val="0070C0"/>
                </a:solidFill>
                <a:latin typeface="+mj-ea"/>
              </a:rPr>
              <a:t>input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배치 </a:t>
            </a:r>
            <a:endParaRPr lang="en-US" altLang="ko-KR" sz="1100" b="1" dirty="0" smtClean="0">
              <a:solidFill>
                <a:srgbClr val="0070C0"/>
              </a:solidFill>
              <a:latin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input-group-</a:t>
            </a:r>
            <a:r>
              <a:rPr lang="en-US" altLang="ko-KR" sz="1000" dirty="0" err="1" smtClean="0">
                <a:latin typeface="+mj-ea"/>
                <a:ea typeface="+mj-ea"/>
              </a:rPr>
              <a:t>sm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적용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9563" y="3088695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옵션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)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검색영역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줄이상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표기방법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en-US" altLang="ko-KR" sz="1000" dirty="0" smtClean="0">
                <a:latin typeface="+mj-ea"/>
                <a:ea typeface="+mj-ea"/>
              </a:rPr>
              <a:t>input-wrapper </a:t>
            </a:r>
            <a:r>
              <a:rPr lang="ko-KR" altLang="en-US" sz="1000" dirty="0" smtClean="0">
                <a:latin typeface="+mj-ea"/>
                <a:ea typeface="+mj-ea"/>
              </a:rPr>
              <a:t>를 추가하면 됨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(</a:t>
            </a:r>
            <a:r>
              <a:rPr lang="ko-KR" altLang="en-US" sz="1000" dirty="0" smtClean="0">
                <a:latin typeface="+mj-ea"/>
                <a:ea typeface="+mj-ea"/>
              </a:rPr>
              <a:t>이때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오른쪽 공통 </a:t>
            </a:r>
            <a:r>
              <a:rPr lang="ko-KR" altLang="en-US" sz="1000" dirty="0" err="1" smtClean="0">
                <a:latin typeface="+mj-ea"/>
                <a:ea typeface="+mj-ea"/>
              </a:rPr>
              <a:t>툴바영역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자동고정됨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63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/>
              <a:t>검색폼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.class </a:t>
            </a:r>
            <a:r>
              <a:rPr lang="ko-KR" altLang="en-US" dirty="0" err="1" smtClean="0"/>
              <a:t>기본규칙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" y="749138"/>
            <a:ext cx="7810500" cy="2143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98430" y="749138"/>
            <a:ext cx="3859824" cy="211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47545" y="964153"/>
            <a:ext cx="3795347" cy="532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47545" y="1530228"/>
            <a:ext cx="4343402" cy="168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4691" y="89424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8607" y="1461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1050" y="69354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1517" y="2831420"/>
            <a:ext cx="27964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입력요소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latin typeface="+mj-ea"/>
                <a:ea typeface="+mj-ea"/>
              </a:rPr>
              <a:t>: </a:t>
            </a:r>
            <a:r>
              <a:rPr lang="ko-KR" altLang="en-US" sz="1100" b="1" dirty="0" err="1" smtClean="0">
                <a:latin typeface="+mj-ea"/>
                <a:ea typeface="+mj-ea"/>
              </a:rPr>
              <a:t>입력요소는</a:t>
            </a:r>
            <a:r>
              <a:rPr lang="en-US" altLang="ko-KR" sz="1100" b="1" dirty="0" smtClean="0">
                <a:latin typeface="+mj-ea"/>
                <a:ea typeface="+mj-ea"/>
              </a:rPr>
              <a:t> “form-control” class</a:t>
            </a:r>
            <a:r>
              <a:rPr lang="ko-KR" altLang="en-US" sz="1100" b="1" dirty="0" smtClean="0">
                <a:latin typeface="+mj-ea"/>
                <a:ea typeface="+mj-ea"/>
              </a:rPr>
              <a:t>를 지정한다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1820701"/>
            <a:ext cx="279640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라벨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b="1" dirty="0" smtClean="0">
                <a:latin typeface="+mj-ea"/>
              </a:rPr>
              <a:t>: </a:t>
            </a:r>
            <a:r>
              <a:rPr lang="ko-KR" altLang="en-US" sz="1000" b="1" dirty="0">
                <a:latin typeface="+mj-ea"/>
              </a:rPr>
              <a:t> </a:t>
            </a:r>
            <a:r>
              <a:rPr lang="ko-KR" altLang="en-US" sz="1000" b="1" dirty="0" err="1" smtClean="0">
                <a:latin typeface="+mj-ea"/>
              </a:rPr>
              <a:t>입력요소</a:t>
            </a:r>
            <a:r>
              <a:rPr lang="ko-KR" altLang="en-US" sz="1000" b="1" dirty="0" smtClean="0">
                <a:latin typeface="+mj-ea"/>
              </a:rPr>
              <a:t> 옆의 </a:t>
            </a:r>
            <a:r>
              <a:rPr lang="ko-KR" altLang="en-US" sz="1000" b="1" dirty="0" err="1" smtClean="0">
                <a:latin typeface="+mj-ea"/>
              </a:rPr>
              <a:t>텍스트영역</a:t>
            </a:r>
            <a:r>
              <a:rPr lang="ko-KR" altLang="en-US" sz="1000" b="1" dirty="0" smtClean="0">
                <a:latin typeface="+mj-ea"/>
              </a:rPr>
              <a:t> 은</a:t>
            </a:r>
            <a:endParaRPr lang="en-US" altLang="ko-KR" sz="1000" b="1" dirty="0" smtClean="0">
              <a:latin typeface="+mj-ea"/>
            </a:endParaRPr>
          </a:p>
          <a:p>
            <a:r>
              <a:rPr lang="en-US" altLang="ko-KR" sz="1000" b="1" dirty="0" smtClean="0">
                <a:latin typeface="+mj-ea"/>
              </a:rPr>
              <a:t>“input-group-prepend” class</a:t>
            </a:r>
            <a:r>
              <a:rPr lang="ko-KR" altLang="en-US" sz="1000" b="1" dirty="0" smtClean="0">
                <a:latin typeface="+mj-ea"/>
              </a:rPr>
              <a:t>를 지정하고</a:t>
            </a:r>
            <a:r>
              <a:rPr lang="en-US" altLang="ko-KR" sz="1000" b="1" dirty="0" smtClean="0">
                <a:latin typeface="+mj-ea"/>
              </a:rPr>
              <a:t>,</a:t>
            </a:r>
          </a:p>
          <a:p>
            <a:r>
              <a:rPr lang="ko-KR" altLang="en-US" sz="1000" b="1" dirty="0" smtClean="0">
                <a:latin typeface="+mj-ea"/>
              </a:rPr>
              <a:t>하의 </a:t>
            </a:r>
            <a:r>
              <a:rPr lang="en-US" altLang="ko-KR" sz="1000" b="1" dirty="0" smtClean="0">
                <a:latin typeface="+mj-ea"/>
              </a:rPr>
              <a:t>&lt;span&gt; </a:t>
            </a:r>
            <a:r>
              <a:rPr lang="ko-KR" altLang="en-US" sz="1000" b="1" dirty="0" smtClean="0">
                <a:latin typeface="+mj-ea"/>
              </a:rPr>
              <a:t>태그에 </a:t>
            </a:r>
            <a:r>
              <a:rPr lang="en-US" altLang="ko-KR" sz="1000" b="1" dirty="0" smtClean="0">
                <a:latin typeface="+mj-ea"/>
              </a:rPr>
              <a:t>“input-group-text” </a:t>
            </a:r>
            <a:r>
              <a:rPr lang="ko-KR" altLang="en-US" sz="1000" b="1" dirty="0" smtClean="0">
                <a:latin typeface="+mj-ea"/>
              </a:rPr>
              <a:t>를 지정한다</a:t>
            </a:r>
            <a:r>
              <a:rPr lang="en-US" altLang="ko-KR" sz="1000" b="1" dirty="0" smtClean="0">
                <a:latin typeface="+mj-ea"/>
              </a:rPr>
              <a:t>.</a:t>
            </a:r>
            <a:r>
              <a:rPr lang="ko-KR" altLang="en-US" sz="1000" b="1" dirty="0" smtClean="0">
                <a:latin typeface="+mj-ea"/>
              </a:rPr>
              <a:t>  </a:t>
            </a:r>
            <a:endParaRPr lang="en-US" altLang="ko-KR" sz="1000" b="1" dirty="0">
              <a:latin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8107" y="886907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컬럼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그룹핑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영역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b="1" dirty="0">
                <a:latin typeface="+mj-ea"/>
              </a:rPr>
              <a:t>: </a:t>
            </a:r>
            <a:r>
              <a:rPr lang="ko-KR" altLang="en-US" sz="1000" b="1" dirty="0">
                <a:latin typeface="+mj-ea"/>
              </a:rPr>
              <a:t>컬럼 감싸는 부분은 </a:t>
            </a:r>
            <a:endParaRPr lang="en-US" altLang="ko-KR" sz="1000" b="1" dirty="0">
              <a:latin typeface="+mj-ea"/>
            </a:endParaRPr>
          </a:p>
          <a:p>
            <a:r>
              <a:rPr lang="en-US" altLang="ko-KR" sz="1000" b="1" dirty="0">
                <a:latin typeface="+mj-ea"/>
              </a:rPr>
              <a:t>“input-group input-group-</a:t>
            </a:r>
            <a:r>
              <a:rPr lang="en-US" altLang="ko-KR" sz="1000" b="1" dirty="0" err="1">
                <a:latin typeface="+mj-ea"/>
              </a:rPr>
              <a:t>sm</a:t>
            </a:r>
            <a:r>
              <a:rPr lang="en-US" altLang="ko-KR" sz="1000" b="1" dirty="0">
                <a:latin typeface="+mj-ea"/>
              </a:rPr>
              <a:t>” class</a:t>
            </a:r>
            <a:r>
              <a:rPr lang="ko-KR" altLang="en-US" sz="1000" b="1" dirty="0">
                <a:latin typeface="+mj-ea"/>
              </a:rPr>
              <a:t>를 </a:t>
            </a:r>
            <a:endParaRPr lang="en-US" altLang="ko-KR" sz="1000" b="1" dirty="0" smtClean="0">
              <a:latin typeface="+mj-ea"/>
            </a:endParaRPr>
          </a:p>
          <a:p>
            <a:r>
              <a:rPr lang="ko-KR" altLang="en-US" sz="1000" b="1" dirty="0" smtClean="0">
                <a:latin typeface="+mj-ea"/>
              </a:rPr>
              <a:t>지정</a:t>
            </a:r>
            <a:endParaRPr lang="en-US" altLang="ko-KR" sz="1000" b="1" dirty="0"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199" y="4950945"/>
            <a:ext cx="7172038" cy="7078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smtClean="0"/>
              <a:t>참고로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라디오와 텍스트복잡하게 구성된 태그는 </a:t>
            </a:r>
            <a:r>
              <a:rPr lang="ko-KR" altLang="en-US" sz="2000" dirty="0" err="1" smtClean="0"/>
              <a:t>다음페이지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기간구분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샘플을 </a:t>
            </a:r>
            <a:r>
              <a:rPr lang="ko-KR" altLang="en-US" sz="2000" dirty="0" smtClean="0"/>
              <a:t>참고하면 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9199" y="3153234"/>
            <a:ext cx="717203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검색폼</a:t>
            </a:r>
            <a:r>
              <a:rPr lang="ko-KR" altLang="en-US" dirty="0" smtClean="0"/>
              <a:t> 영역은 </a:t>
            </a:r>
            <a:r>
              <a:rPr lang="en-US" altLang="ko-KR" dirty="0" smtClean="0"/>
              <a:t>parent/child </a:t>
            </a:r>
            <a:r>
              <a:rPr lang="ko-KR" altLang="en-US" dirty="0" smtClean="0"/>
              <a:t>구조의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smtClean="0"/>
              <a:t>영역으로 구성됨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rgbClr val="0070C0"/>
                </a:solidFill>
                <a:latin typeface="+mj-ea"/>
              </a:rPr>
              <a:t> ①</a:t>
            </a:r>
            <a:r>
              <a:rPr lang="en-US" altLang="ko-KR" dirty="0" smtClean="0"/>
              <a:t> </a:t>
            </a:r>
            <a:r>
              <a:rPr lang="ko-KR" altLang="en-US" dirty="0" smtClean="0"/>
              <a:t>컬럼 </a:t>
            </a:r>
            <a:r>
              <a:rPr lang="ko-KR" altLang="en-US" dirty="0" err="1" smtClean="0"/>
              <a:t>그룹핑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  <a:latin typeface="+mj-ea"/>
              </a:rPr>
              <a:t>②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  <a:latin typeface="+mj-ea"/>
              </a:rPr>
              <a:t>③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입력요소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ko-KR" altLang="en-US" dirty="0"/>
              <a:t>이후 페이지부터는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상위의 용어로 통일하여 표기했음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2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32267</TotalTime>
  <Words>1809</Words>
  <Application>Microsoft Office PowerPoint</Application>
  <PresentationFormat>와이드스크린</PresentationFormat>
  <Paragraphs>412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HY견명조</vt:lpstr>
      <vt:lpstr>HY신명조</vt:lpstr>
      <vt:lpstr>돋움체</vt:lpstr>
      <vt:lpstr>맑은 고딕</vt:lpstr>
      <vt:lpstr>Arial</vt:lpstr>
      <vt:lpstr>Symbol</vt:lpstr>
      <vt:lpstr>Office 테마</vt:lpstr>
      <vt:lpstr>HACCP_화면디자인 가이드</vt:lpstr>
      <vt:lpstr>PowerPoint 프레젠테이션</vt:lpstr>
      <vt:lpstr>PowerPoint 프레젠테이션</vt:lpstr>
      <vt:lpstr>PowerPoint 프레젠테이션</vt:lpstr>
      <vt:lpstr>0. 화면 템플릿</vt:lpstr>
      <vt:lpstr>PowerPoint 프레젠테이션</vt:lpstr>
      <vt:lpstr>1. 화면 전체구조</vt:lpstr>
      <vt:lpstr>2.1 검색폼 영역</vt:lpstr>
      <vt:lpstr>2.2 검색폼 &gt; .class 기본규칙</vt:lpstr>
      <vt:lpstr>2.3 검색폼 &gt; 샘플 &gt; 기간구분</vt:lpstr>
      <vt:lpstr>2.3 검색폼 &gt; 샘플 &gt; 상태 (selectbox)</vt:lpstr>
      <vt:lpstr>2.3 검색폼 &gt; 샘플 &gt; 설비 (공통팝업)</vt:lpstr>
      <vt:lpstr>2.4 툴바영역&gt; CRUD 툴바</vt:lpstr>
      <vt:lpstr>PowerPoint 프레젠테이션</vt:lpstr>
      <vt:lpstr>Contetns Main 구조</vt:lpstr>
      <vt:lpstr>3.1 Contetns &gt; left영역(GRID)</vt:lpstr>
      <vt:lpstr>3.2 Contetns &gt; right영역(form)</vt:lpstr>
      <vt:lpstr>3.2 Contetns &gt; right영역(form) &gt; 샘플</vt:lpstr>
      <vt:lpstr>PowerPoint 프레젠테이션</vt:lpstr>
      <vt:lpstr>4.1 화면 Resize 설정</vt:lpstr>
      <vt:lpstr>4.1 화면 Resize 설정</vt:lpstr>
      <vt:lpstr>4.1 화면 Resize 설정</vt:lpstr>
      <vt:lpstr>4.2 form validation 설정</vt:lpstr>
      <vt:lpstr>4.2 form validation 설정</vt:lpstr>
      <vt:lpstr>4.3 툴바(CRUD) 수정체크(EditCheck) 공통 함수</vt:lpstr>
      <vt:lpstr>4.4 멀티폼 상/하단 여백 자동조정</vt:lpstr>
      <vt:lpstr>4.5 row별 컨텐츠 여백 조절 방법</vt:lpstr>
      <vt:lpstr>4.6 레포트(CrystalReport) 호출방법</vt:lpstr>
      <vt:lpstr>4.7 버튼이미지 설정 &gt; fontawesom 샘플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959</cp:revision>
  <cp:lastPrinted>2020-11-03T01:10:54Z</cp:lastPrinted>
  <dcterms:created xsi:type="dcterms:W3CDTF">2017-01-19T06:47:12Z</dcterms:created>
  <dcterms:modified xsi:type="dcterms:W3CDTF">2020-12-09T05:19:19Z</dcterms:modified>
</cp:coreProperties>
</file>