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9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</p:sldIdLst>
  <p:sldSz cx="9144000" cy="5143500" type="screen16x9"/>
  <p:notesSz cx="6858000" cy="9144000"/>
  <p:embeddedFontLst>
    <p:embeddedFont>
      <p:font typeface="Roboto Mono" panose="020B0600000101010101" charset="0"/>
      <p:regular r:id="rId96"/>
      <p:bold r:id="rId97"/>
      <p:italic r:id="rId98"/>
      <p:boldItalic r:id="rId9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03" roundtripDataSignature="AMtx7mjIBgqGPCs5gooVMzQNJe+gYfLIE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727" autoAdjust="0"/>
  </p:normalViewPr>
  <p:slideViewPr>
    <p:cSldViewPr snapToGrid="0">
      <p:cViewPr varScale="1">
        <p:scale>
          <a:sx n="162" d="100"/>
          <a:sy n="162" d="100"/>
        </p:scale>
        <p:origin x="144" y="22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tableStyles" Target="tableStyles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notesMaster" Target="notesMasters/notesMaster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customschemas.google.com/relationships/presentationmetadata" Target="meta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font" Target="fonts/font2.fntdata"/><Relationship Id="rId104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5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font" Target="fonts/font3.fntdata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5" name="Google Shape;105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49302027d9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g349302027d9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49302027d9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0" name="Google Shape;120;g349302027d9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49302027d9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g349302027d9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5" name="Google Shape;135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" name="Google Shape;5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0" name="Google Shape;150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49302027d9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5" name="Google Shape;155;g349302027d9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0" name="Google Shape;160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5" name="Google Shape;165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0" name="Google Shape;17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49302027d9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g349302027d9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49302027d9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5" name="Google Shape;185;g349302027d9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0" name="Google Shape;190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49302027d9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5" name="Google Shape;195;g349302027d9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0" name="Google Shape;200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5" name="Google Shape;205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49302027d9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0" name="Google Shape;210;g349302027d9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5" name="Google Shape;215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349302027d9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0" name="Google Shape;220;g349302027d9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5" name="Google Shape;225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0" name="Google Shape;230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349302027d9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5" name="Google Shape;235;g349302027d9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0" name="Google Shape;240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6" name="Google Shape;246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7" name="Google Shape;6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349302027d9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1" name="Google Shape;251;g349302027d9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6" name="Google Shape;256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1" name="Google Shape;261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6" name="Google Shape;266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1" name="Google Shape;271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6" name="Google Shape;276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1" name="Google Shape;281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349302027d9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6" name="Google Shape;286;g349302027d9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1" name="Google Shape;291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349302027d9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7" name="Google Shape;297;g349302027d9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2" name="Google Shape;7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2" name="Google Shape;302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7" name="Google Shape;307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349302027d9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2" name="Google Shape;312;g349302027d9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7" name="Google Shape;317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3" name="Google Shape;323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349302027d9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8" name="Google Shape;328;g349302027d9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3" name="Google Shape;333;p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9" name="Google Shape;339;p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4" name="Google Shape;344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34d528e0ed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34d528e0ed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49302027d9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g349302027d9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4" name="Google Shape;354;p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9" name="Google Shape;359;p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34d528e0ed5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4" name="Google Shape;364;g34d528e0ed5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9" name="Google Shape;369;p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4" name="Google Shape;374;p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34a387be6d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9" name="Google Shape;379;g34a387be6d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34a387be6da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4" name="Google Shape;384;g34a387be6da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34a387be6da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9" name="Google Shape;389;g34a387be6da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34d528e0ed5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4" name="Google Shape;394;g34d528e0ed5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34a387be6da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9" name="Google Shape;399;g34a387be6da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" name="Google Shape;8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4a387be6da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4" name="Google Shape;404;g34a387be6da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34d528e0ed5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9" name="Google Shape;409;g34d528e0ed5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34d528e0ed5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4" name="Google Shape;414;g34d528e0ed5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34d528e0ed5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9" name="Google Shape;419;g34d528e0ed5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34d528e0ed5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4" name="Google Shape;424;g34d528e0ed5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34a387be6da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9" name="Google Shape;429;g34a387be6da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34a387be6da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4" name="Google Shape;434;g34a387be6da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34a387be6da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9" name="Google Shape;439;g34a387be6da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34d528e0ed5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4" name="Google Shape;444;g34d528e0ed5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34d528e0ed5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9" name="Google Shape;449;g34d528e0ed5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49302027d9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g349302027d9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34d528e0ed5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4" name="Google Shape;454;g34d528e0ed5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34d528e0ed5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9" name="Google Shape;459;g34d528e0ed5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34d528e0ed5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4" name="Google Shape;464;g34d528e0ed5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34d528e0ed5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9" name="Google Shape;469;g34d528e0ed5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34d528e0ed5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4" name="Google Shape;474;g34d528e0ed5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34d528e0ed5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9" name="Google Shape;479;g34d528e0ed5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34a387be6da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4" name="Google Shape;484;g34a387be6da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34a387be6da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9" name="Google Shape;489;g34a387be6da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34a387be6da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4" name="Google Shape;494;g34a387be6da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34a387be6da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9" name="Google Shape;499;g34a387be6da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49302027d9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g349302027d9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34a387be6da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04" name="Google Shape;504;g34a387be6da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34a387be6da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09" name="Google Shape;509;g34a387be6da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34a387be6da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14" name="Google Shape;514;g34a387be6da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34a387be6da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19" name="Google Shape;519;g34a387be6da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7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47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56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5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5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5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4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0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2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52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5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5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54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54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54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5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55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5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4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4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reactjs.org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F5FF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/>
          <p:nvPr/>
        </p:nvSpPr>
        <p:spPr>
          <a:xfrm>
            <a:off x="2776875" y="1680250"/>
            <a:ext cx="3519300" cy="1419600"/>
          </a:xfrm>
          <a:prstGeom prst="roundRect">
            <a:avLst>
              <a:gd name="adj" fmla="val 16667"/>
            </a:avLst>
          </a:prstGeom>
          <a:solidFill>
            <a:srgbClr val="1F3A93"/>
          </a:solidFill>
          <a:ln w="28575" cap="flat" cmpd="sng">
            <a:solidFill>
              <a:srgbClr val="1F3A9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ko" sz="45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React </a:t>
            </a:r>
            <a:endParaRPr sz="4500" b="1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F5FF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7"/>
          <p:cNvGrpSpPr/>
          <p:nvPr/>
        </p:nvGrpSpPr>
        <p:grpSpPr>
          <a:xfrm>
            <a:off x="685950" y="940200"/>
            <a:ext cx="7732899" cy="3408724"/>
            <a:chOff x="762150" y="1245000"/>
            <a:chExt cx="7732899" cy="3408724"/>
          </a:xfrm>
        </p:grpSpPr>
        <p:pic>
          <p:nvPicPr>
            <p:cNvPr id="101" name="Google Shape;101;p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62150" y="1292000"/>
              <a:ext cx="3302050" cy="20446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2" name="Google Shape;102;p7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573875" y="1245000"/>
              <a:ext cx="3921174" cy="3408724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F5FF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8"/>
          <p:cNvSpPr txBox="1"/>
          <p:nvPr/>
        </p:nvSpPr>
        <p:spPr>
          <a:xfrm>
            <a:off x="1539375" y="1995750"/>
            <a:ext cx="5963700" cy="8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ko" sz="3500" b="1" i="0" u="none" strike="noStrike" cap="none">
                <a:solidFill>
                  <a:srgbClr val="001080"/>
                </a:solidFill>
                <a:latin typeface="Arial"/>
                <a:ea typeface="Arial"/>
                <a:cs typeface="Arial"/>
                <a:sym typeface="Arial"/>
              </a:rPr>
              <a:t>React Project 기본 구조</a:t>
            </a:r>
            <a:endParaRPr sz="3500" b="1" i="0" u="none" strike="noStrike" cap="none">
              <a:solidFill>
                <a:srgbClr val="00108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endParaRPr sz="3500" b="1" i="0" u="none" strike="noStrike" cap="none">
              <a:solidFill>
                <a:srgbClr val="00108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endParaRPr sz="3500" b="1" i="0" u="none" strike="noStrike" cap="none">
              <a:solidFill>
                <a:srgbClr val="00108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endParaRPr sz="3500" b="1" i="0" u="none" strike="noStrike" cap="none">
              <a:solidFill>
                <a:srgbClr val="00108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endParaRPr sz="3500" b="1" i="0" u="none" strike="noStrike" cap="none">
              <a:solidFill>
                <a:srgbClr val="00108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endParaRPr sz="3500" b="1" i="0" u="none" strike="noStrike" cap="none">
              <a:solidFill>
                <a:srgbClr val="00108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endParaRPr sz="3500" b="1" i="0" u="none" strike="noStrike" cap="none">
              <a:solidFill>
                <a:srgbClr val="00108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F5FF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49302027d9_0_14"/>
          <p:cNvSpPr txBox="1"/>
          <p:nvPr/>
        </p:nvSpPr>
        <p:spPr>
          <a:xfrm>
            <a:off x="1514650" y="2031700"/>
            <a:ext cx="5792700" cy="67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ko" sz="3000" b="1">
                <a:solidFill>
                  <a:srgbClr val="001080"/>
                </a:solidFill>
              </a:rPr>
              <a:t>public/index.html</a:t>
            </a:r>
            <a:endParaRPr sz="3000" b="1">
              <a:solidFill>
                <a:srgbClr val="001080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endParaRPr sz="3000" b="1">
              <a:solidFill>
                <a:srgbClr val="1F3A93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F5FF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9"/>
          <p:cNvSpPr txBox="1"/>
          <p:nvPr/>
        </p:nvSpPr>
        <p:spPr>
          <a:xfrm>
            <a:off x="920725" y="762000"/>
            <a:ext cx="7333200" cy="39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 b="0" i="0" u="none" strike="noStrike" cap="none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&lt;!DOCTYPE</a:t>
            </a: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100" b="0" i="0" u="none" strike="noStrike" cap="none">
                <a:solidFill>
                  <a:srgbClr val="E5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html</a:t>
            </a:r>
            <a:r>
              <a:rPr lang="ko" sz="1100" b="0" i="0" u="none" strike="noStrike" cap="none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00" b="0" i="0" u="none" strike="noStrike" cap="none">
              <a:solidFill>
                <a:srgbClr val="800000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 b="0" i="0" u="none" strike="noStrike" cap="none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&lt;html</a:t>
            </a: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100" b="0" i="0" u="none" strike="noStrike" cap="none">
                <a:solidFill>
                  <a:srgbClr val="E5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lang</a:t>
            </a: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100" b="0" i="0" u="none" strike="noStrike" cap="none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"en"</a:t>
            </a:r>
            <a:r>
              <a:rPr lang="ko" sz="1100" b="0" i="0" u="none" strike="noStrike" cap="none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00" b="0" i="0" u="none" strike="noStrike" cap="none">
              <a:solidFill>
                <a:srgbClr val="800000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100" b="0" i="0" u="none" strike="noStrike" cap="none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&lt;head&gt;</a:t>
            </a:r>
            <a:endParaRPr sz="1100" b="0" i="0" u="none" strike="noStrike" cap="none">
              <a:solidFill>
                <a:srgbClr val="800000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100" b="0" i="0" u="none" strike="noStrike" cap="none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&lt;meta</a:t>
            </a: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100" b="0" i="0" u="none" strike="noStrike" cap="none">
                <a:solidFill>
                  <a:srgbClr val="E5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charset</a:t>
            </a: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100" b="0" i="0" u="none" strike="noStrike" cap="none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"utf-8"</a:t>
            </a: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100" b="0" i="0" u="none" strike="noStrike" cap="none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1100" b="0" i="0" u="none" strike="noStrike" cap="none">
              <a:solidFill>
                <a:srgbClr val="800000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100" b="0" i="0" u="none" strike="noStrike" cap="none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&lt;link</a:t>
            </a: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100" b="0" i="0" u="none" strike="noStrike" cap="none">
                <a:solidFill>
                  <a:srgbClr val="E5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rel</a:t>
            </a: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100" b="0" i="0" u="none" strike="noStrike" cap="none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"icon"</a:t>
            </a: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100" b="0" i="0" u="none" strike="noStrike" cap="none">
                <a:solidFill>
                  <a:srgbClr val="E5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href</a:t>
            </a: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100" b="0" i="0" u="none" strike="noStrike" cap="none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"%PUBLIC_URL%/favicon.ico"</a:t>
            </a: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100" b="0" i="0" u="none" strike="noStrike" cap="none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1100" b="0" i="0" u="none" strike="noStrike" cap="none">
              <a:solidFill>
                <a:srgbClr val="800000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100" b="0" i="0" u="none" strike="noStrike" cap="none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&lt;meta</a:t>
            </a: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100" b="0" i="0" u="none" strike="noStrike" cap="none">
                <a:solidFill>
                  <a:srgbClr val="E5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100" b="0" i="0" u="none" strike="noStrike" cap="none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"viewport"</a:t>
            </a: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100" b="0" i="0" u="none" strike="noStrike" cap="none">
                <a:solidFill>
                  <a:srgbClr val="E5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content</a:t>
            </a: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100" b="0" i="0" u="none" strike="noStrike" cap="none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"width=device-width, initial-scale=1"</a:t>
            </a: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100" b="0" i="0" u="none" strike="noStrike" cap="none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1100" b="0" i="0" u="none" strike="noStrike" cap="none">
              <a:solidFill>
                <a:srgbClr val="800000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100" b="0" i="0" u="none" strike="noStrike" cap="none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&lt;meta</a:t>
            </a: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100" b="0" i="0" u="none" strike="noStrike" cap="none">
                <a:solidFill>
                  <a:srgbClr val="E5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100" b="0" i="0" u="none" strike="noStrike" cap="none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"theme-color"</a:t>
            </a: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100" b="0" i="0" u="none" strike="noStrike" cap="none">
                <a:solidFill>
                  <a:srgbClr val="E5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content</a:t>
            </a: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100" b="0" i="0" u="none" strike="noStrike" cap="none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"#000000"</a:t>
            </a: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100" b="0" i="0" u="none" strike="noStrike" cap="none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1100" b="0" i="0" u="none" strike="noStrike" cap="none">
              <a:solidFill>
                <a:srgbClr val="800000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100" b="0" i="0" u="none" strike="noStrike" cap="none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&lt;meta </a:t>
            </a:r>
            <a:r>
              <a:rPr lang="ko" sz="1100" b="0" i="0" u="none" strike="noStrike" cap="none">
                <a:solidFill>
                  <a:srgbClr val="E5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100" b="0" i="0" u="none" strike="noStrike" cap="none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"description" </a:t>
            </a:r>
            <a:r>
              <a:rPr lang="ko" sz="1100" b="0" i="0" u="none" strike="noStrike" cap="none">
                <a:solidFill>
                  <a:srgbClr val="E5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content</a:t>
            </a: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100" b="0" i="0" u="none" strike="noStrike" cap="none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"Web site created using create-react-app"</a:t>
            </a:r>
            <a:r>
              <a:rPr lang="ko" sz="1100" b="0" i="0" u="none" strike="noStrike" cap="none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1100" b="0" i="0" u="none" strike="noStrike" cap="none">
              <a:solidFill>
                <a:srgbClr val="800000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100" b="0" i="0" u="none" strike="noStrike" cap="none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&lt;link</a:t>
            </a: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100" b="0" i="0" u="none" strike="noStrike" cap="none">
                <a:solidFill>
                  <a:srgbClr val="E5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rel</a:t>
            </a: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100" b="0" i="0" u="none" strike="noStrike" cap="none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"apple-touch-icon"</a:t>
            </a: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100" b="0" i="0" u="none" strike="noStrike" cap="none">
                <a:solidFill>
                  <a:srgbClr val="E5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href</a:t>
            </a: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100" b="0" i="0" u="none" strike="noStrike" cap="none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"%PUBLIC_URL%/logo192.png"</a:t>
            </a: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100" b="0" i="0" u="none" strike="noStrike" cap="none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1100" b="0" i="0" u="none" strike="noStrike" cap="none">
              <a:solidFill>
                <a:srgbClr val="800000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100" b="0" i="0" u="none" strike="noStrike" cap="none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&lt;title&gt;</a:t>
            </a: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React App</a:t>
            </a:r>
            <a:r>
              <a:rPr lang="ko" sz="1100" b="0" i="0" u="none" strike="noStrike" cap="none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&lt;/title&gt;</a:t>
            </a:r>
            <a:endParaRPr sz="1100" b="0" i="0" u="none" strike="noStrike" cap="none">
              <a:solidFill>
                <a:srgbClr val="800000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100" b="0" i="0" u="none" strike="noStrike" cap="none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&lt;/head&gt;</a:t>
            </a:r>
            <a:endParaRPr sz="1100" b="0" i="0" u="none" strike="noStrike" cap="none">
              <a:solidFill>
                <a:srgbClr val="800000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100" b="0" i="0" u="none" strike="noStrike" cap="none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&lt;body&gt;</a:t>
            </a:r>
            <a:endParaRPr sz="1100" b="0" i="0" u="none" strike="noStrike" cap="none">
              <a:solidFill>
                <a:srgbClr val="800000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100" b="0" i="0" u="none" strike="noStrike" cap="none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&lt;noscript&gt;</a:t>
            </a: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You need to enable JavaScript to run this app.</a:t>
            </a:r>
            <a:r>
              <a:rPr lang="ko" sz="1100" b="0" i="0" u="none" strike="noStrike" cap="none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&lt;/noscript&gt;</a:t>
            </a:r>
            <a:endParaRPr sz="1100" b="0" i="0" u="none" strike="noStrike" cap="none">
              <a:solidFill>
                <a:srgbClr val="800000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ko" sz="1100" b="1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100" b="1" i="0" u="none" strike="noStrike" cap="none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&lt;div</a:t>
            </a:r>
            <a:r>
              <a:rPr lang="ko" sz="1100" b="1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100" b="1" i="0" u="none" strike="noStrike" cap="none">
                <a:solidFill>
                  <a:srgbClr val="E5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ko" sz="1100" b="1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100" b="1" i="0" u="none" strike="noStrike" cap="none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"root"</a:t>
            </a:r>
            <a:r>
              <a:rPr lang="ko" sz="1100" b="1" i="0" u="none" strike="noStrike" cap="none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&gt;&lt;/div&gt;</a:t>
            </a:r>
            <a:endParaRPr sz="1100" b="1" i="0" u="none" strike="noStrike" cap="none">
              <a:solidFill>
                <a:srgbClr val="800000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100" b="0" i="0" u="none" strike="noStrike" cap="none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&lt;/body&gt;&lt;/html&gt;</a:t>
            </a:r>
            <a:endParaRPr sz="1100" b="0" i="0" u="none" strike="noStrike" cap="none">
              <a:solidFill>
                <a:srgbClr val="080808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F5FF"/>
        </a:soli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49302027d9_0_24"/>
          <p:cNvSpPr txBox="1"/>
          <p:nvPr/>
        </p:nvSpPr>
        <p:spPr>
          <a:xfrm>
            <a:off x="1667050" y="2031700"/>
            <a:ext cx="5792700" cy="67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ko" sz="3000" b="1">
                <a:solidFill>
                  <a:srgbClr val="001080"/>
                </a:solidFill>
              </a:rPr>
              <a:t>src/index.js</a:t>
            </a:r>
            <a:endParaRPr sz="3000" b="1">
              <a:solidFill>
                <a:srgbClr val="00108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3000" b="1">
              <a:solidFill>
                <a:srgbClr val="001080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endParaRPr sz="3000" b="1">
              <a:solidFill>
                <a:srgbClr val="1F3A93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F5FF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0"/>
          <p:cNvSpPr txBox="1"/>
          <p:nvPr/>
        </p:nvSpPr>
        <p:spPr>
          <a:xfrm>
            <a:off x="920725" y="762000"/>
            <a:ext cx="6053100" cy="31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 sz="1100" b="0" i="0" u="none" strike="noStrike" cap="none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100" b="0" i="0" u="none" strike="noStrike" cap="none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React</a:t>
            </a: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100" b="0" i="0" u="none" strike="noStrike" cap="none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100" b="0" i="0" u="none" strike="noStrike" cap="none">
                <a:solidFill>
                  <a:srgbClr val="A31515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'react'</a:t>
            </a: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 b="0" i="0" u="none" strike="noStrike" cap="none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 sz="1100" b="0" i="0" u="none" strike="noStrike" cap="none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100" b="0" i="0" u="none" strike="noStrike" cap="none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ReactDOM</a:t>
            </a: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100" b="0" i="0" u="none" strike="noStrike" cap="none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100" b="0" i="0" u="none" strike="noStrike" cap="none">
                <a:solidFill>
                  <a:srgbClr val="A31515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'react-dom/client'</a:t>
            </a: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 b="0" i="0" u="none" strike="noStrike" cap="none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 sz="1100" b="0" i="0" u="none" strike="noStrike" cap="none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100" b="0" i="0" u="none" strike="noStrike" cap="none">
                <a:solidFill>
                  <a:srgbClr val="A31515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'./index.css'</a:t>
            </a: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 b="0" i="0" u="none" strike="noStrike" cap="none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 sz="1100" b="1" i="0" u="none" strike="noStrike" cap="none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ko" sz="1100" b="1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100" b="1" i="0" u="none" strike="noStrike" cap="none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lang="ko" sz="1100" b="1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100" b="1" i="0" u="none" strike="noStrike" cap="none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ko" sz="1100" b="1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100" b="1" i="0" u="none" strike="noStrike" cap="none">
                <a:solidFill>
                  <a:srgbClr val="A31515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'./App'</a:t>
            </a:r>
            <a:r>
              <a:rPr lang="ko" sz="1100" b="1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 b="1" i="0" u="none" strike="noStrike" cap="none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 sz="1100" b="0" i="0" u="none" strike="noStrike" cap="none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100" b="0" i="0" u="none" strike="noStrike" cap="none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reportWebVitals</a:t>
            </a: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100" b="0" i="0" u="none" strike="noStrike" cap="none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100" b="0" i="0" u="none" strike="noStrike" cap="none">
                <a:solidFill>
                  <a:srgbClr val="A31515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'./reportWebVitals'</a:t>
            </a: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 b="0" i="0" u="none" strike="noStrike" cap="none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 sz="1100" b="1" i="0" u="none" strike="noStrike" cap="none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ko" sz="1100" b="1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100" b="1" i="0" u="none" strike="noStrike" cap="none">
                <a:solidFill>
                  <a:srgbClr val="0070C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root</a:t>
            </a:r>
            <a:r>
              <a:rPr lang="ko" sz="1100" b="1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100" b="1" i="0" u="none" strike="noStrike" cap="none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100" b="1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100" b="1" i="0" u="none" strike="noStrike" cap="none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ReactDOM</a:t>
            </a:r>
            <a:r>
              <a:rPr lang="ko" sz="1100" b="1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" sz="1100" b="1" i="0" u="none" strike="noStrike" cap="none">
                <a:solidFill>
                  <a:srgbClr val="795E26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createRoot</a:t>
            </a:r>
            <a:r>
              <a:rPr lang="ko" sz="1100" b="1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ko" sz="1100" b="1" i="0" u="none" strike="noStrike" cap="none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document</a:t>
            </a:r>
            <a:r>
              <a:rPr lang="ko" sz="1100" b="1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" sz="1100" b="1" i="0" u="none" strike="noStrike" cap="none">
                <a:solidFill>
                  <a:srgbClr val="795E26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getElementById</a:t>
            </a:r>
            <a:r>
              <a:rPr lang="ko" sz="1100" b="1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ko" sz="1100" b="1" i="0" u="none" strike="noStrike" cap="none">
                <a:solidFill>
                  <a:srgbClr val="A31515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'root'</a:t>
            </a:r>
            <a:r>
              <a:rPr lang="ko" sz="1100" b="1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sz="1100" b="1" i="0" u="none" strike="noStrike" cap="none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 sz="1100" b="0" i="0" u="none" strike="noStrike" cap="none">
                <a:solidFill>
                  <a:srgbClr val="0070C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root</a:t>
            </a: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" sz="1100" b="0" i="0" u="none" strike="noStrike" cap="none">
                <a:solidFill>
                  <a:srgbClr val="795E26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render</a:t>
            </a: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sz="1100" b="0" i="0" u="none" strike="noStrike" cap="none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100" b="0" i="0" u="none" strike="noStrike" cap="none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ko" sz="1100" b="0" i="0" u="none" strike="noStrike" cap="none">
                <a:solidFill>
                  <a:srgbClr val="267F99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React.StrictMode</a:t>
            </a:r>
            <a:r>
              <a:rPr lang="ko" sz="1100" b="0" i="0" u="none" strike="noStrike" cap="none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00" b="0" i="0" u="none" strike="noStrike" cap="none">
              <a:solidFill>
                <a:srgbClr val="800000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100" b="1" i="0" u="none" strike="noStrike" cap="none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ko" sz="1100" b="1" i="0" u="none" strike="noStrike" cap="none">
                <a:solidFill>
                  <a:srgbClr val="267F99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lang="ko" sz="1100" b="1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100" b="1" i="0" u="none" strike="noStrike" cap="none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1100" b="1" i="0" u="none" strike="noStrike" cap="none">
              <a:solidFill>
                <a:srgbClr val="800000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100" b="0" i="0" u="none" strike="noStrike" cap="none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ko" sz="1100" b="0" i="0" u="none" strike="noStrike" cap="none">
                <a:solidFill>
                  <a:srgbClr val="267F99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React.StrictMode</a:t>
            </a:r>
            <a:r>
              <a:rPr lang="ko" sz="1100" b="0" i="0" u="none" strike="noStrike" cap="none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00" b="0" i="0" u="none" strike="noStrike" cap="none">
              <a:solidFill>
                <a:srgbClr val="800000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 b="0" i="0" u="none" strike="noStrike" cap="none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 sz="1100" b="0" i="0" u="none" strike="noStrike" cap="none">
                <a:solidFill>
                  <a:srgbClr val="795E26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reportWebVitals</a:t>
            </a: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100" b="0" i="0" u="none" strike="noStrike" cap="none">
              <a:solidFill>
                <a:srgbClr val="800000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F5FF"/>
        </a:solidFill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49302027d9_0_28"/>
          <p:cNvSpPr txBox="1"/>
          <p:nvPr/>
        </p:nvSpPr>
        <p:spPr>
          <a:xfrm>
            <a:off x="1667050" y="2031700"/>
            <a:ext cx="5792700" cy="67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ko" sz="3000" b="1">
                <a:solidFill>
                  <a:srgbClr val="001080"/>
                </a:solidFill>
              </a:rPr>
              <a:t>src/App.js</a:t>
            </a:r>
            <a:endParaRPr sz="3000" b="1">
              <a:solidFill>
                <a:srgbClr val="00108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3000" b="1">
              <a:solidFill>
                <a:srgbClr val="001080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endParaRPr sz="3000" b="1">
              <a:solidFill>
                <a:srgbClr val="1F3A93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F5FF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1"/>
          <p:cNvSpPr txBox="1"/>
          <p:nvPr/>
        </p:nvSpPr>
        <p:spPr>
          <a:xfrm>
            <a:off x="845600" y="714350"/>
            <a:ext cx="6735900" cy="39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 sz="1100" b="0" i="0" u="none" strike="noStrike" cap="none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100" b="0" i="0" u="none" strike="noStrike" cap="none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logo</a:t>
            </a: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100" b="0" i="0" u="none" strike="noStrike" cap="none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100" b="0" i="0" u="none" strike="noStrike" cap="none">
                <a:solidFill>
                  <a:srgbClr val="A31515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'./logo.svg'</a:t>
            </a: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 b="0" i="0" u="none" strike="noStrike" cap="none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 sz="1100" b="0" i="0" u="none" strike="noStrike" cap="none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100" b="0" i="0" u="none" strike="noStrike" cap="none">
                <a:solidFill>
                  <a:srgbClr val="A31515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'./App.css'</a:t>
            </a: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 b="0" i="0" u="none" strike="noStrike" cap="none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 sz="1100" b="0" i="0" u="none" strike="noStrike" cap="none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100" b="1" i="0" u="none" strike="noStrike" cap="none">
                <a:solidFill>
                  <a:srgbClr val="795E26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lang="ko" sz="1100" b="1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100" b="0" i="0" u="none" strike="noStrike" cap="none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100" b="0" i="0" u="none" strike="noStrike" cap="none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endParaRPr sz="1100" b="0" i="0" u="none" strike="noStrike" cap="none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100" b="0" i="0" u="none" strike="noStrike" cap="none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&lt;div</a:t>
            </a: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100" b="0" i="0" u="none" strike="noStrike" cap="none">
                <a:solidFill>
                  <a:srgbClr val="E5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className</a:t>
            </a:r>
            <a:r>
              <a:rPr lang="ko" sz="1100" b="0" i="0" u="none" strike="noStrike" cap="none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100" b="0" i="0" u="none" strike="noStrike" cap="none">
                <a:solidFill>
                  <a:srgbClr val="A31515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"App"</a:t>
            </a:r>
            <a:r>
              <a:rPr lang="ko" sz="1100" b="0" i="0" u="none" strike="noStrike" cap="none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00" b="0" i="0" u="none" strike="noStrike" cap="none">
              <a:solidFill>
                <a:srgbClr val="800000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ko" sz="1100" b="0" i="0" u="none" strike="noStrike" cap="none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&lt;header</a:t>
            </a: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100" b="0" i="0" u="none" strike="noStrike" cap="none">
                <a:solidFill>
                  <a:srgbClr val="E5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className</a:t>
            </a:r>
            <a:r>
              <a:rPr lang="ko" sz="1100" b="0" i="0" u="none" strike="noStrike" cap="none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100" b="0" i="0" u="none" strike="noStrike" cap="none">
                <a:solidFill>
                  <a:srgbClr val="A31515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"App-header"</a:t>
            </a:r>
            <a:r>
              <a:rPr lang="ko" sz="1100" b="0" i="0" u="none" strike="noStrike" cap="none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00" b="0" i="0" u="none" strike="noStrike" cap="none">
              <a:solidFill>
                <a:srgbClr val="800000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ko" sz="1100" b="0" i="0" u="none" strike="noStrike" cap="none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&lt;img</a:t>
            </a: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100" b="0" i="0" u="none" strike="noStrike" cap="none">
                <a:solidFill>
                  <a:srgbClr val="E5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src</a:t>
            </a:r>
            <a:r>
              <a:rPr lang="ko" sz="1100" b="0" i="0" u="none" strike="noStrike" cap="none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100" b="0" i="0" u="none" strike="noStrike" cap="none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 sz="1100" b="0" i="0" u="none" strike="noStrike" cap="none">
                <a:solidFill>
                  <a:srgbClr val="0070C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logo</a:t>
            </a:r>
            <a:r>
              <a:rPr lang="ko" sz="1100" b="0" i="0" u="none" strike="noStrike" cap="none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100" b="0" i="0" u="none" strike="noStrike" cap="none">
                <a:solidFill>
                  <a:srgbClr val="E5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className</a:t>
            </a:r>
            <a:r>
              <a:rPr lang="ko" sz="1100" b="0" i="0" u="none" strike="noStrike" cap="none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100" b="0" i="0" u="none" strike="noStrike" cap="none">
                <a:solidFill>
                  <a:srgbClr val="A31515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"App-logo"</a:t>
            </a: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100" b="0" i="0" u="none" strike="noStrike" cap="none">
                <a:solidFill>
                  <a:srgbClr val="E5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alt</a:t>
            </a:r>
            <a:r>
              <a:rPr lang="ko" sz="1100" b="0" i="0" u="none" strike="noStrike" cap="none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100" b="0" i="0" u="none" strike="noStrike" cap="none">
                <a:solidFill>
                  <a:srgbClr val="A31515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"logo"</a:t>
            </a: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100" b="0" i="0" u="none" strike="noStrike" cap="none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1100" b="0" i="0" u="none" strike="noStrike" cap="none">
              <a:solidFill>
                <a:srgbClr val="800000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ko" sz="1100" b="0" i="0" u="none" strike="noStrike" cap="none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&lt;p&gt;</a:t>
            </a: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Edit </a:t>
            </a:r>
            <a:r>
              <a:rPr lang="ko" sz="1100" b="0" i="0" u="none" strike="noStrike" cap="none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&lt;code&gt;</a:t>
            </a: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src/App.js</a:t>
            </a:r>
            <a:r>
              <a:rPr lang="ko" sz="1100" b="0" i="0" u="none" strike="noStrike" cap="none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&lt;/code&gt;</a:t>
            </a: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and save to reload.</a:t>
            </a:r>
            <a:r>
              <a:rPr lang="ko" sz="1100" b="0" i="0" u="none" strike="noStrike" cap="none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&lt;/p&gt;</a:t>
            </a:r>
            <a:endParaRPr sz="1100" b="0" i="0" u="none" strike="noStrike" cap="none">
              <a:solidFill>
                <a:srgbClr val="800000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ko" sz="1100" b="0" i="0" u="none" strike="noStrike" cap="none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&lt;a </a:t>
            </a:r>
            <a:r>
              <a:rPr lang="ko" sz="1100" b="0" i="0" u="none" strike="noStrike" cap="none">
                <a:solidFill>
                  <a:srgbClr val="E5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className</a:t>
            </a:r>
            <a:r>
              <a:rPr lang="ko" sz="1100" b="0" i="0" u="none" strike="noStrike" cap="none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100" b="0" i="0" u="none" strike="noStrike" cap="none">
                <a:solidFill>
                  <a:srgbClr val="A31515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"App-link" </a:t>
            </a:r>
            <a:r>
              <a:rPr lang="ko" sz="1100" b="0" i="0" u="none" strike="noStrike" cap="none">
                <a:solidFill>
                  <a:srgbClr val="E5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href</a:t>
            </a:r>
            <a:r>
              <a:rPr lang="ko" sz="1100" b="0" i="0" u="none" strike="noStrike" cap="none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100" b="0" i="0" u="none" strike="noStrike" cap="none">
                <a:solidFill>
                  <a:srgbClr val="A31515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ko" sz="1100" b="0" i="0" u="sng" strike="noStrike" cap="none">
                <a:solidFill>
                  <a:schemeClr val="hlink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https://reactjs.org</a:t>
            </a:r>
            <a:r>
              <a:rPr lang="ko" sz="1100" b="0" i="0" u="none" strike="noStrike" cap="none">
                <a:solidFill>
                  <a:srgbClr val="A31515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" </a:t>
            </a:r>
            <a:r>
              <a:rPr lang="ko" sz="1100" b="0" i="0" u="none" strike="noStrike" cap="none">
                <a:solidFill>
                  <a:srgbClr val="E5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target</a:t>
            </a:r>
            <a:r>
              <a:rPr lang="ko" sz="1100" b="0" i="0" u="none" strike="noStrike" cap="none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100" b="0" i="0" u="none" strike="noStrike" cap="none">
                <a:solidFill>
                  <a:srgbClr val="A31515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"_blank"</a:t>
            </a:r>
            <a:endParaRPr sz="1100" b="0" i="0" u="none" strike="noStrike" cap="none">
              <a:solidFill>
                <a:srgbClr val="A31515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lang="ko" sz="1100" b="0" i="0" u="none" strike="noStrike" cap="none">
                <a:solidFill>
                  <a:srgbClr val="E5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rel</a:t>
            </a:r>
            <a:r>
              <a:rPr lang="ko" sz="1100" b="0" i="0" u="none" strike="noStrike" cap="none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100" b="0" i="0" u="none" strike="noStrike" cap="none">
                <a:solidFill>
                  <a:srgbClr val="A31515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"noopener noreferrer"</a:t>
            </a:r>
            <a:r>
              <a:rPr lang="ko" sz="1100" b="0" i="0" u="none" strike="noStrike" cap="none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Learn React</a:t>
            </a:r>
            <a:r>
              <a:rPr lang="ko" sz="1100" b="0" i="0" u="none" strike="noStrike" cap="none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&lt;/a&gt;</a:t>
            </a:r>
            <a:endParaRPr sz="1100" b="0" i="0" u="none" strike="noStrike" cap="none">
              <a:solidFill>
                <a:srgbClr val="800000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ko" sz="1100" b="0" i="0" u="none" strike="noStrike" cap="none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&lt;/header&gt;</a:t>
            </a:r>
            <a:endParaRPr sz="1100" b="0" i="0" u="none" strike="noStrike" cap="none">
              <a:solidFill>
                <a:srgbClr val="800000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100" b="0" i="0" u="none" strike="noStrike" cap="none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&lt;/div&gt;</a:t>
            </a:r>
            <a:endParaRPr sz="1100" b="0" i="0" u="none" strike="noStrike" cap="none">
              <a:solidFill>
                <a:srgbClr val="800000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);</a:t>
            </a:r>
            <a:endParaRPr sz="1100" b="0" i="0" u="none" strike="noStrike" cap="none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 b="0" i="0" u="none" strike="noStrike" cap="none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 sz="1100" b="1" i="0" u="none" strike="noStrike" cap="none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lang="ko" sz="1100" b="1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100" b="1" i="0" u="none" strike="noStrike" cap="none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lang="ko" sz="1100" b="1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100" b="1" i="0" u="none" strike="noStrike" cap="none">
                <a:solidFill>
                  <a:srgbClr val="795E26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lang="ko" sz="1100" b="1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 b="1" i="0" u="none" strike="noStrike" cap="none">
              <a:solidFill>
                <a:srgbClr val="AF00D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F5FF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2"/>
          <p:cNvSpPr txBox="1"/>
          <p:nvPr/>
        </p:nvSpPr>
        <p:spPr>
          <a:xfrm>
            <a:off x="1858450" y="2029125"/>
            <a:ext cx="5271300" cy="8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ko" sz="3500" b="1" i="0" u="none" strike="noStrike" cap="none">
                <a:solidFill>
                  <a:srgbClr val="001080"/>
                </a:solidFill>
                <a:latin typeface="Arial"/>
                <a:ea typeface="Arial"/>
                <a:cs typeface="Arial"/>
                <a:sym typeface="Arial"/>
              </a:rPr>
              <a:t>.prettierrc 파일 설정</a:t>
            </a:r>
            <a:endParaRPr sz="3500" b="1" i="0" u="none" strike="noStrike" cap="none">
              <a:solidFill>
                <a:srgbClr val="00108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endParaRPr sz="3500" b="1" i="0" u="none" strike="noStrike" cap="none">
              <a:solidFill>
                <a:srgbClr val="00108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endParaRPr sz="3500" b="1" i="0" u="none" strike="noStrike" cap="none">
              <a:solidFill>
                <a:srgbClr val="00108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endParaRPr sz="3500" b="1" i="0" u="none" strike="noStrike" cap="none">
              <a:solidFill>
                <a:srgbClr val="00108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endParaRPr sz="3500" b="1" i="0" u="none" strike="noStrike" cap="none">
              <a:solidFill>
                <a:srgbClr val="00108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endParaRPr sz="3500" b="1" i="0" u="none" strike="noStrike" cap="none">
              <a:solidFill>
                <a:srgbClr val="00108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endParaRPr sz="3500" b="1" i="0" u="none" strike="noStrike" cap="none">
              <a:solidFill>
                <a:srgbClr val="00108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F5FF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3"/>
          <p:cNvSpPr txBox="1"/>
          <p:nvPr/>
        </p:nvSpPr>
        <p:spPr>
          <a:xfrm>
            <a:off x="1085400" y="990600"/>
            <a:ext cx="6991200" cy="26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"singleQuote": true,     // 작은 따옴표 사용 ('') - JSX에서는 예외적으로 큰 따옴표 사용</a:t>
            </a:r>
            <a:endParaRPr sz="1100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"semi": true,            // 문장 끝에 세미콜론(;) 붙이기</a:t>
            </a:r>
            <a:endParaRPr sz="1100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"useTabs": false,        // 들여쓰기 시 탭 대신 스페이스 사용</a:t>
            </a:r>
            <a:endParaRPr sz="1100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"tabWidth": 2            // 들여쓰기 너비: 2칸</a:t>
            </a:r>
            <a:endParaRPr sz="1100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F5FF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"/>
          <p:cNvSpPr txBox="1"/>
          <p:nvPr/>
        </p:nvSpPr>
        <p:spPr>
          <a:xfrm>
            <a:off x="2384375" y="1955500"/>
            <a:ext cx="4169100" cy="67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ko" sz="3500" b="1" i="0" u="none" strike="noStrike" cap="none">
                <a:solidFill>
                  <a:srgbClr val="1F3A93"/>
                </a:solidFill>
                <a:latin typeface="Arial"/>
                <a:ea typeface="Arial"/>
                <a:cs typeface="Arial"/>
                <a:sym typeface="Arial"/>
              </a:rPr>
              <a:t>환경 설정</a:t>
            </a:r>
            <a:endParaRPr sz="3500" b="1" i="0" u="none" strike="noStrike" cap="none">
              <a:solidFill>
                <a:srgbClr val="1F3A9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endParaRPr sz="3500" b="1">
              <a:solidFill>
                <a:srgbClr val="1F3A93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F5FF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4"/>
          <p:cNvSpPr txBox="1"/>
          <p:nvPr/>
        </p:nvSpPr>
        <p:spPr>
          <a:xfrm>
            <a:off x="1851300" y="2160125"/>
            <a:ext cx="5271300" cy="8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ko" sz="3500" b="1" i="0" u="none" strike="noStrike" cap="none" dirty="0">
                <a:solidFill>
                  <a:srgbClr val="001080"/>
                </a:solidFill>
                <a:latin typeface="Arial"/>
                <a:ea typeface="Arial"/>
                <a:cs typeface="Arial"/>
                <a:sym typeface="Arial"/>
              </a:rPr>
              <a:t>JSX 기본 문법</a:t>
            </a:r>
            <a:endParaRPr sz="3500" b="1" i="0" u="none" strike="noStrike" cap="none" dirty="0">
              <a:solidFill>
                <a:srgbClr val="00108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endParaRPr sz="3500" b="1" i="0" u="none" strike="noStrike" cap="none" dirty="0">
              <a:solidFill>
                <a:srgbClr val="00108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endParaRPr sz="3500" b="1" i="0" u="none" strike="noStrike" cap="none" dirty="0">
              <a:solidFill>
                <a:srgbClr val="00108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endParaRPr sz="3500" b="1" i="0" u="none" strike="noStrike" cap="none" dirty="0">
              <a:solidFill>
                <a:srgbClr val="00108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endParaRPr sz="3500" b="1" i="0" u="none" strike="noStrike" cap="none" dirty="0">
              <a:solidFill>
                <a:srgbClr val="00108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endParaRPr sz="3500" b="1" i="0" u="none" strike="noStrike" cap="none" dirty="0">
              <a:solidFill>
                <a:srgbClr val="00108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endParaRPr sz="3500" b="1" i="0" u="none" strike="noStrike" cap="none" dirty="0">
              <a:solidFill>
                <a:srgbClr val="00108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F5FF"/>
        </a:solid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49302027d9_0_34"/>
          <p:cNvSpPr txBox="1"/>
          <p:nvPr/>
        </p:nvSpPr>
        <p:spPr>
          <a:xfrm>
            <a:off x="1851300" y="2160125"/>
            <a:ext cx="5271300" cy="8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ko" sz="3000" b="1" dirty="0">
                <a:solidFill>
                  <a:srgbClr val="001080"/>
                </a:solidFill>
              </a:rPr>
              <a:t>src/App.js</a:t>
            </a:r>
            <a:endParaRPr sz="3000" b="1" i="0" u="none" strike="noStrike" cap="none" dirty="0">
              <a:solidFill>
                <a:srgbClr val="00108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F5FF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5"/>
          <p:cNvSpPr txBox="1"/>
          <p:nvPr/>
        </p:nvSpPr>
        <p:spPr>
          <a:xfrm>
            <a:off x="2815200" y="1447800"/>
            <a:ext cx="4226400" cy="23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 sz="1100" b="0" i="0" u="none" strike="noStrike" cap="none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100" b="0" i="0" u="none" strike="noStrike" cap="none">
                <a:solidFill>
                  <a:srgbClr val="795E26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 b="0" i="0" u="none" strike="noStrike" cap="none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100" b="0" i="0" u="none" strike="noStrike" cap="none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endParaRPr sz="1100" b="0" i="0" u="none" strike="noStrike" cap="none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100" b="1" i="0" u="none" strike="noStrike" cap="none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&lt;div&gt;</a:t>
            </a:r>
            <a:endParaRPr sz="1100" b="1" i="0" u="none" strike="noStrike" cap="none">
              <a:solidFill>
                <a:srgbClr val="800000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ko" sz="1100" b="0" i="0" u="none" strike="noStrike" cap="none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&lt;h1&gt;</a:t>
            </a: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Hello React</a:t>
            </a:r>
            <a:r>
              <a:rPr lang="ko" sz="1100" b="0" i="0" u="none" strike="noStrike" cap="none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&lt;/h1&gt;</a:t>
            </a:r>
            <a:endParaRPr sz="1100" b="0" i="0" u="none" strike="noStrike" cap="none">
              <a:solidFill>
                <a:srgbClr val="800000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ko" sz="1100" b="0" i="0" u="none" strike="noStrike" cap="none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&lt;h2&gt;</a:t>
            </a: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Are you working well? </a:t>
            </a:r>
            <a:r>
              <a:rPr lang="ko" sz="1100" b="0" i="0" u="none" strike="noStrike" cap="none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&lt;/h2&gt;</a:t>
            </a:r>
            <a:endParaRPr sz="1100" b="0" i="0" u="none" strike="noStrike" cap="none">
              <a:solidFill>
                <a:srgbClr val="800000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100" b="1" i="0" u="none" strike="noStrike" cap="none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&lt;/div&gt;</a:t>
            </a:r>
            <a:endParaRPr sz="1100" b="1" i="0" u="none" strike="noStrike" cap="none">
              <a:solidFill>
                <a:srgbClr val="800000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);</a:t>
            </a:r>
            <a:endParaRPr sz="1100" b="0" i="0" u="none" strike="noStrike" cap="none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 b="0" i="0" u="none" strike="noStrike" cap="none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 sz="1100" b="0" i="0" u="none" strike="noStrike" cap="none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100" b="0" i="0" u="none" strike="noStrike" cap="none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100" b="0" i="0" u="none" strike="noStrike" cap="none">
                <a:solidFill>
                  <a:srgbClr val="795E26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 b="0" i="0" u="none" strike="noStrike" cap="none">
              <a:solidFill>
                <a:srgbClr val="800000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F5FF"/>
        </a:solidFill>
        <a:effectLst/>
      </p:bgPr>
    </p:bg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6"/>
          <p:cNvSpPr txBox="1"/>
          <p:nvPr/>
        </p:nvSpPr>
        <p:spPr>
          <a:xfrm>
            <a:off x="2859150" y="1295400"/>
            <a:ext cx="3589500" cy="26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 sz="1100" b="0" i="0" u="none" strike="noStrike" cap="none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lang="ko" sz="1100" b="0" i="0" u="none" strike="noStrike" cap="none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Fragment</a:t>
            </a: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lang="ko" sz="1100" b="0" i="0" u="none" strike="noStrike" cap="none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100" b="0" i="0" u="none" strike="noStrike" cap="none">
                <a:solidFill>
                  <a:srgbClr val="A31515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"react"</a:t>
            </a: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 b="0" i="0" u="none" strike="noStrike" cap="none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 sz="1100" b="0" i="0" u="none" strike="noStrike" cap="none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100" b="0" i="0" u="none" strike="noStrike" cap="none">
                <a:solidFill>
                  <a:srgbClr val="795E26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 b="0" i="0" u="none" strike="noStrike" cap="none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100" b="0" i="0" u="none" strike="noStrike" cap="none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endParaRPr sz="1100" b="0" i="0" u="none" strike="noStrike" cap="none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100" b="1" i="0" u="none" strike="noStrike" cap="none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ko" sz="1100" b="1" i="0" u="none" strike="noStrike" cap="none">
                <a:solidFill>
                  <a:srgbClr val="267F99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Fragment</a:t>
            </a:r>
            <a:r>
              <a:rPr lang="ko" sz="1100" b="1" i="0" u="none" strike="noStrike" cap="none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00" b="1" i="0" u="none" strike="noStrike" cap="none">
              <a:solidFill>
                <a:srgbClr val="800000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ko" sz="1100" b="0" i="0" u="none" strike="noStrike" cap="none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&lt;h1&gt;</a:t>
            </a: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Hello React</a:t>
            </a:r>
            <a:r>
              <a:rPr lang="ko" sz="1100" b="0" i="0" u="none" strike="noStrike" cap="none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&lt;/h1&gt;</a:t>
            </a:r>
            <a:endParaRPr sz="1100" b="0" i="0" u="none" strike="noStrike" cap="none">
              <a:solidFill>
                <a:srgbClr val="800000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ko" sz="1100" b="0" i="0" u="none" strike="noStrike" cap="none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&lt;h2&gt;</a:t>
            </a: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Are you working well? </a:t>
            </a:r>
            <a:r>
              <a:rPr lang="ko" sz="1100" b="0" i="0" u="none" strike="noStrike" cap="none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&lt;/h2&gt;</a:t>
            </a:r>
            <a:endParaRPr sz="1100" b="0" i="0" u="none" strike="noStrike" cap="none">
              <a:solidFill>
                <a:srgbClr val="800000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100" b="1" i="0" u="none" strike="noStrike" cap="none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ko" sz="1100" b="1" i="0" u="none" strike="noStrike" cap="none">
                <a:solidFill>
                  <a:srgbClr val="267F99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Fragment</a:t>
            </a:r>
            <a:r>
              <a:rPr lang="ko" sz="1100" b="1" i="0" u="none" strike="noStrike" cap="none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00" b="1" i="0" u="none" strike="noStrike" cap="none">
              <a:solidFill>
                <a:srgbClr val="800000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);</a:t>
            </a:r>
            <a:endParaRPr sz="1100" b="0" i="0" u="none" strike="noStrike" cap="none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 b="0" i="0" u="none" strike="noStrike" cap="none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 sz="1100" b="0" i="0" u="none" strike="noStrike" cap="none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100" b="0" i="0" u="none" strike="noStrike" cap="none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100" b="0" i="0" u="none" strike="noStrike" cap="none">
                <a:solidFill>
                  <a:srgbClr val="795E26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 b="0" i="0" u="none" strike="noStrike" cap="none">
              <a:solidFill>
                <a:srgbClr val="800000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F5FF"/>
        </a:solidFill>
        <a:effectLst/>
      </p:bgPr>
    </p:bg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7"/>
          <p:cNvSpPr txBox="1"/>
          <p:nvPr/>
        </p:nvSpPr>
        <p:spPr>
          <a:xfrm>
            <a:off x="2706750" y="1219200"/>
            <a:ext cx="3679200" cy="26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 sz="1100" b="0" i="0" u="none" strike="noStrike" cap="none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100" b="0" i="0" u="none" strike="noStrike" cap="none">
                <a:solidFill>
                  <a:srgbClr val="795E26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 b="0" i="0" u="none" strike="noStrike" cap="none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100" b="0" i="0" u="none" strike="noStrike" cap="none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endParaRPr sz="1100" b="0" i="0" u="none" strike="noStrike" cap="none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100" b="1" i="0" u="none" strike="noStrike" cap="none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&lt;&gt;</a:t>
            </a:r>
            <a:endParaRPr sz="1100" b="1" i="0" u="none" strike="noStrike" cap="none">
              <a:solidFill>
                <a:srgbClr val="800000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ko" sz="1100" b="0" i="0" u="none" strike="noStrike" cap="none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&lt;h1&gt;</a:t>
            </a: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Hello React</a:t>
            </a:r>
            <a:r>
              <a:rPr lang="ko" sz="1100" b="0" i="0" u="none" strike="noStrike" cap="none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&lt;/h1&gt;</a:t>
            </a:r>
            <a:endParaRPr sz="1100" b="0" i="0" u="none" strike="noStrike" cap="none">
              <a:solidFill>
                <a:srgbClr val="800000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ko" sz="1100" b="0" i="0" u="none" strike="noStrike" cap="none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&lt;h2&gt;</a:t>
            </a: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Are you working well? </a:t>
            </a:r>
            <a:r>
              <a:rPr lang="ko" sz="1100" b="0" i="0" u="none" strike="noStrike" cap="none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&lt;/h2&gt;</a:t>
            </a:r>
            <a:endParaRPr sz="1100" b="0" i="0" u="none" strike="noStrike" cap="none">
              <a:solidFill>
                <a:srgbClr val="800000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100" b="1" i="0" u="none" strike="noStrike" cap="none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&lt;/&gt;</a:t>
            </a:r>
            <a:endParaRPr sz="1100" b="1" i="0" u="none" strike="noStrike" cap="none">
              <a:solidFill>
                <a:srgbClr val="800000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);</a:t>
            </a:r>
            <a:endParaRPr sz="1100" b="0" i="0" u="none" strike="noStrike" cap="none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 b="0" i="0" u="none" strike="noStrike" cap="none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 sz="1100" b="0" i="0" u="none" strike="noStrike" cap="none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100" b="0" i="0" u="none" strike="noStrike" cap="none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100" b="0" i="0" u="none" strike="noStrike" cap="none">
                <a:solidFill>
                  <a:srgbClr val="795E26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 b="0" i="0" u="none" strike="noStrike" cap="none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AF00D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F5FF"/>
        </a:solid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49302027d9_0_38"/>
          <p:cNvSpPr txBox="1"/>
          <p:nvPr/>
        </p:nvSpPr>
        <p:spPr>
          <a:xfrm>
            <a:off x="1851300" y="2160125"/>
            <a:ext cx="5271300" cy="8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ko" sz="3000" b="1" dirty="0">
                <a:solidFill>
                  <a:srgbClr val="001080"/>
                </a:solidFill>
              </a:rPr>
              <a:t>var, let, const</a:t>
            </a:r>
            <a:endParaRPr sz="3000" b="1" dirty="0">
              <a:solidFill>
                <a:srgbClr val="001080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F5FF"/>
        </a:soli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8"/>
          <p:cNvSpPr txBox="1"/>
          <p:nvPr/>
        </p:nvSpPr>
        <p:spPr>
          <a:xfrm>
            <a:off x="900000" y="838200"/>
            <a:ext cx="7372800" cy="34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 b="1">
                <a:solidFill>
                  <a:schemeClr val="dk1"/>
                </a:solidFill>
              </a:rPr>
              <a:t>✅ </a:t>
            </a:r>
            <a:r>
              <a:rPr lang="ko" sz="1100" b="1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lang="ko" sz="1100" b="1">
                <a:solidFill>
                  <a:schemeClr val="dk1"/>
                </a:solidFill>
              </a:rPr>
              <a:t> (constant)</a:t>
            </a:r>
            <a:endParaRPr sz="1100" b="1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ko" sz="1100" b="1">
                <a:solidFill>
                  <a:schemeClr val="dk1"/>
                </a:solidFill>
              </a:rPr>
              <a:t>뜻</a:t>
            </a:r>
            <a:r>
              <a:rPr lang="ko" sz="1100">
                <a:solidFill>
                  <a:schemeClr val="dk1"/>
                </a:solidFill>
              </a:rPr>
              <a:t>: "상수"를 의미하며, </a:t>
            </a:r>
            <a:r>
              <a:rPr lang="ko" sz="1100" b="1">
                <a:solidFill>
                  <a:schemeClr val="dk1"/>
                </a:solidFill>
              </a:rPr>
              <a:t>값을 변경할 수 없는 변수</a:t>
            </a:r>
            <a:r>
              <a:rPr lang="ko" sz="1100">
                <a:solidFill>
                  <a:schemeClr val="dk1"/>
                </a:solidFill>
              </a:rPr>
              <a:t>입니다.</a:t>
            </a:r>
            <a:endParaRPr sz="1100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ko" sz="1100" b="1">
                <a:solidFill>
                  <a:schemeClr val="dk1"/>
                </a:solidFill>
              </a:rPr>
              <a:t>특징</a:t>
            </a:r>
            <a:r>
              <a:rPr lang="ko" sz="1100">
                <a:solidFill>
                  <a:schemeClr val="dk1"/>
                </a:solidFill>
              </a:rPr>
              <a:t>: 재할당 불가능. 단, 객체나 배열의 </a:t>
            </a:r>
            <a:r>
              <a:rPr lang="ko" sz="1100" b="1">
                <a:solidFill>
                  <a:schemeClr val="dk1"/>
                </a:solidFill>
              </a:rPr>
              <a:t>속성은 변경 가능</a:t>
            </a:r>
            <a:r>
              <a:rPr lang="ko" sz="1100">
                <a:solidFill>
                  <a:schemeClr val="dk1"/>
                </a:solidFill>
              </a:rPr>
              <a:t>합니다.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const name = 'React';  // name = 'Vue';  ❌ 오류 발생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 b="1">
                <a:solidFill>
                  <a:schemeClr val="dk1"/>
                </a:solidFill>
              </a:rPr>
              <a:t>✅ </a:t>
            </a:r>
            <a:r>
              <a:rPr lang="ko" sz="1100" b="1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let</a:t>
            </a:r>
            <a:endParaRPr sz="1100" b="1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2984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ko" sz="1100" b="1">
                <a:solidFill>
                  <a:schemeClr val="dk1"/>
                </a:solidFill>
              </a:rPr>
              <a:t>뜻</a:t>
            </a:r>
            <a:r>
              <a:rPr lang="ko" sz="1100">
                <a:solidFill>
                  <a:schemeClr val="dk1"/>
                </a:solidFill>
              </a:rPr>
              <a:t>: "변경 가능한 변수"를 선언할 때 사용합니다.</a:t>
            </a:r>
            <a:endParaRPr sz="1100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ko" sz="1100" b="1">
                <a:solidFill>
                  <a:schemeClr val="dk1"/>
                </a:solidFill>
              </a:rPr>
              <a:t>특징</a:t>
            </a:r>
            <a:r>
              <a:rPr lang="ko" sz="1100">
                <a:solidFill>
                  <a:schemeClr val="dk1"/>
                </a:solidFill>
              </a:rPr>
              <a:t>: 재할당 가능, 블록 스코프(Block Scope)를 가집니다.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let count = 0;  count = count + 1; // ✅ 가능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 b="1">
                <a:solidFill>
                  <a:schemeClr val="dk1"/>
                </a:solidFill>
              </a:rPr>
              <a:t>❌ </a:t>
            </a:r>
            <a:r>
              <a:rPr lang="ko" sz="1100" b="1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var</a:t>
            </a:r>
            <a:endParaRPr sz="1100" b="1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2984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ko" sz="1100" b="1">
                <a:solidFill>
                  <a:schemeClr val="dk1"/>
                </a:solidFill>
              </a:rPr>
              <a:t>뜻</a:t>
            </a:r>
            <a:r>
              <a:rPr lang="ko" sz="1100">
                <a:solidFill>
                  <a:schemeClr val="dk1"/>
                </a:solidFill>
              </a:rPr>
              <a:t>: 과거에 사용되던 변수 선언 키워드입니다.</a:t>
            </a:r>
            <a:endParaRPr sz="1100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ko" sz="1100" b="1">
                <a:solidFill>
                  <a:schemeClr val="dk1"/>
                </a:solidFill>
              </a:rPr>
              <a:t>특징</a:t>
            </a:r>
            <a:r>
              <a:rPr lang="ko" sz="1100">
                <a:solidFill>
                  <a:schemeClr val="dk1"/>
                </a:solidFill>
              </a:rPr>
              <a:t>: 함수 스코프(Function Scope), </a:t>
            </a:r>
            <a:r>
              <a:rPr lang="ko" sz="1100" b="1">
                <a:solidFill>
                  <a:schemeClr val="dk1"/>
                </a:solidFill>
              </a:rPr>
              <a:t>중복 선언 가능</a:t>
            </a:r>
            <a:r>
              <a:rPr lang="ko" sz="1100">
                <a:solidFill>
                  <a:schemeClr val="dk1"/>
                </a:solidFill>
              </a:rPr>
              <a:t>, </a:t>
            </a:r>
            <a:r>
              <a:rPr lang="ko" sz="1100" b="1">
                <a:solidFill>
                  <a:schemeClr val="dk1"/>
                </a:solidFill>
              </a:rPr>
              <a:t>호이스팅 문제</a:t>
            </a:r>
            <a:r>
              <a:rPr lang="ko" sz="1100">
                <a:solidFill>
                  <a:schemeClr val="dk1"/>
                </a:solidFill>
              </a:rPr>
              <a:t>가 발생할 수 있음.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var message = 'Hello'; var message = 'Hi'; // ✅ 가능하지만, 예기치 않은 오류를 유발할 수 있음</a:t>
            </a:r>
            <a:endParaRPr sz="1100" b="0" i="0" u="none" strike="noStrike" cap="none">
              <a:solidFill>
                <a:srgbClr val="AF00D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F5FF"/>
        </a:solidFill>
        <a:effectLst/>
      </p:bgPr>
    </p:bg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49302027d9_0_43"/>
          <p:cNvSpPr txBox="1"/>
          <p:nvPr/>
        </p:nvSpPr>
        <p:spPr>
          <a:xfrm>
            <a:off x="1851300" y="2160125"/>
            <a:ext cx="5271300" cy="8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ko" sz="3000" b="1" dirty="0">
                <a:solidFill>
                  <a:srgbClr val="001080"/>
                </a:solidFill>
              </a:rPr>
              <a:t>조건부 연산자(3항 연산자)</a:t>
            </a:r>
            <a:endParaRPr sz="3000" b="1" dirty="0">
              <a:solidFill>
                <a:srgbClr val="00108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3000" b="1" dirty="0">
              <a:solidFill>
                <a:srgbClr val="001080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F5FF"/>
        </a:solidFill>
        <a:effectLst/>
      </p:bgPr>
    </p:bg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9"/>
          <p:cNvSpPr txBox="1"/>
          <p:nvPr/>
        </p:nvSpPr>
        <p:spPr>
          <a:xfrm>
            <a:off x="1740350" y="990600"/>
            <a:ext cx="5721300" cy="28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 sz="1100" b="0" i="0" u="none" strike="noStrike" cap="none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100" b="0" i="0" u="none" strike="noStrike" cap="none">
                <a:solidFill>
                  <a:srgbClr val="795E26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 b="0" i="0" u="none" strike="noStrike" cap="none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100" b="0" i="0" u="none" strike="noStrike" cap="none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100" b="0" i="0" u="none" strike="noStrike" cap="none">
                <a:solidFill>
                  <a:srgbClr val="0070C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100" b="0" i="0" u="none" strike="noStrike" cap="none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100" b="0" i="0" u="none" strike="noStrike" cap="none">
                <a:solidFill>
                  <a:srgbClr val="A31515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"React"</a:t>
            </a: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 b="0" i="0" u="none" strike="noStrike" cap="none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100" b="0" i="0" u="none" strike="noStrike" cap="none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endParaRPr sz="1100" b="0" i="0" u="none" strike="noStrike" cap="none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100" b="0" i="0" u="none" strike="noStrike" cap="none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&lt;&gt;</a:t>
            </a:r>
            <a:endParaRPr sz="1100" b="0" i="0" u="none" strike="noStrike" cap="none">
              <a:solidFill>
                <a:srgbClr val="800000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ko" sz="1100" b="0" i="0" u="none" strike="noStrike" cap="none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 sz="1100" b="0" i="0" u="none" strike="noStrike" cap="none">
                <a:solidFill>
                  <a:srgbClr val="0070C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ko" sz="1100" b="0" i="0" u="none" strike="noStrike" cap="none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=== </a:t>
            </a:r>
            <a:r>
              <a:rPr lang="ko" sz="1100" b="0" i="0" u="none" strike="noStrike" cap="none">
                <a:solidFill>
                  <a:srgbClr val="A31515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"React"</a:t>
            </a:r>
            <a:r>
              <a:rPr lang="ko" sz="1100" b="0" i="0" u="none" strike="noStrike" cap="none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? (</a:t>
            </a:r>
            <a:r>
              <a:rPr lang="ko" sz="1100" b="0" i="0" u="none" strike="noStrike" cap="none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&lt;h1&gt;</a:t>
            </a:r>
            <a:r>
              <a:rPr lang="ko" sz="1100" b="0" i="0" u="none" strike="noStrike" cap="none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리액트입니다.</a:t>
            </a:r>
            <a:r>
              <a:rPr lang="ko" sz="1100" b="0" i="0" u="none" strike="noStrike" cap="none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&lt;/h1&gt;</a:t>
            </a:r>
            <a:r>
              <a:rPr lang="ko" sz="1100" b="0" i="0" u="none" strike="noStrike" cap="none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100" b="0" i="0" u="none" strike="noStrike" cap="none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 sz="1100" b="0" i="0" u="none" strike="noStrike" cap="none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					(</a:t>
            </a:r>
            <a:r>
              <a:rPr lang="ko" sz="1100" b="0" i="0" u="none" strike="noStrike" cap="none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&lt;h2&gt;</a:t>
            </a:r>
            <a:r>
              <a:rPr lang="ko" sz="1100" b="0" i="0" u="none" strike="noStrike" cap="none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리액트가 아닙니다.</a:t>
            </a:r>
            <a:r>
              <a:rPr lang="ko" sz="1100" b="0" i="0" u="none" strike="noStrike" cap="none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&lt;/h2&gt;</a:t>
            </a:r>
            <a:r>
              <a:rPr lang="ko" sz="1100" b="0" i="0" u="none" strike="noStrike" cap="none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00" b="0" i="0" u="none" strike="noStrike" cap="none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 sz="1100" b="0" i="0" u="none" strike="noStrike" cap="none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ko" sz="1100" b="0" i="0" u="none" strike="noStrike" cap="none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 b="0" i="0" u="none" strike="noStrike" cap="none">
              <a:solidFill>
                <a:srgbClr val="0000FF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100" b="0" i="0" u="none" strike="noStrike" cap="none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&lt;/&gt;</a:t>
            </a:r>
            <a:endParaRPr sz="1100" b="0" i="0" u="none" strike="noStrike" cap="none">
              <a:solidFill>
                <a:srgbClr val="800000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);</a:t>
            </a:r>
            <a:endParaRPr sz="1100" b="0" i="0" u="none" strike="noStrike" cap="none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 b="0" i="0" u="none" strike="noStrike" cap="none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 sz="1100" b="0" i="0" u="none" strike="noStrike" cap="none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100" b="0" i="0" u="none" strike="noStrike" cap="none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100" b="0" i="0" u="none" strike="noStrike" cap="none">
                <a:solidFill>
                  <a:srgbClr val="795E26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 b="0" i="0" u="none" strike="noStrike" cap="none">
              <a:solidFill>
                <a:srgbClr val="AF00D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F5FF"/>
        </a:solid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49302027d9_0_47"/>
          <p:cNvSpPr txBox="1"/>
          <p:nvPr/>
        </p:nvSpPr>
        <p:spPr>
          <a:xfrm>
            <a:off x="1851300" y="1931525"/>
            <a:ext cx="5271300" cy="8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ko" sz="3000" b="1" dirty="0">
                <a:solidFill>
                  <a:srgbClr val="001080"/>
                </a:solidFill>
              </a:rPr>
              <a:t>AND 연산자(&amp;&amp;)</a:t>
            </a:r>
            <a:endParaRPr sz="3000" b="1" dirty="0">
              <a:solidFill>
                <a:srgbClr val="00108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3000" b="1" dirty="0">
              <a:solidFill>
                <a:srgbClr val="00108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F5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934826" y="703725"/>
            <a:ext cx="7568700" cy="3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298450" algn="l" rtl="0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ko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" sz="1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Node.js 다운로드 및 설치</a:t>
            </a:r>
            <a:endParaRPr sz="11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2984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</a:pPr>
            <a:r>
              <a:rPr lang="ko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Node.js는 자바스크립트 런타임으로, 리액트 애플리케이션을 개발하고 실행하는 데 필요합니다.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2984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</a:pPr>
            <a:r>
              <a:rPr lang="ko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Node.js의 공식 웹사이트(</a:t>
            </a:r>
            <a:r>
              <a:rPr lang="ko" sz="11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nodejs.org</a:t>
            </a:r>
            <a:r>
              <a:rPr lang="ko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)에서 설치 파일을 다운로드한 후, 설치 프로그램을 실행하여 Node.js를 설치합니다.</a:t>
            </a:r>
            <a:endParaRPr sz="1100" b="0" i="0" u="none" strike="noStrike" cap="none">
              <a:solidFill>
                <a:srgbClr val="00108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984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ko" sz="1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Node.js 설치 확인</a:t>
            </a:r>
            <a:endParaRPr sz="11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2984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</a:pPr>
            <a:r>
              <a:rPr lang="ko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설치가 완료되면, 명령 프롬프트(CMD) 또는 터미널을 열고</a:t>
            </a:r>
            <a:r>
              <a:rPr lang="ko" sz="1100" b="0" i="0" u="none" strike="noStrike" cap="none">
                <a:solidFill>
                  <a:srgbClr val="274E1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" sz="1100" b="0" i="0" u="none" strike="noStrike" cap="none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node -v</a:t>
            </a:r>
            <a:r>
              <a:rPr lang="ko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를 입력하여 Node.js의 버전을 확인합니다. 올바르게 설치되었다면, 설치된 Node.js의 버전 번호가 표시됩니다.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984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ko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" sz="1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리액트 프로젝트 폴더 만들기</a:t>
            </a:r>
            <a:endParaRPr sz="11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2984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</a:pPr>
            <a:r>
              <a:rPr lang="ko" sz="1100" b="0" i="0" u="none" strike="noStrike" cap="none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mkdir react2025</a:t>
            </a:r>
            <a:r>
              <a:rPr lang="ko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명령어를 사용하여 </a:t>
            </a:r>
            <a:r>
              <a:rPr lang="ko" sz="1100" b="0" i="0" u="none" strike="noStrike" cap="none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react2025</a:t>
            </a:r>
            <a:r>
              <a:rPr lang="ko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이라는 새 디렉토리를 만듭니다.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2984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</a:pPr>
            <a:r>
              <a:rPr lang="ko" sz="1100" b="0" i="0" u="none" strike="noStrike" cap="none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cd react2025</a:t>
            </a:r>
            <a:r>
              <a:rPr lang="ko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명령어를 사용하여 방금 만든 디렉토리로 이동합니다.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F5FF"/>
        </a:solidFill>
        <a:effectLst/>
      </p:bgPr>
    </p:bg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0"/>
          <p:cNvSpPr txBox="1"/>
          <p:nvPr/>
        </p:nvSpPr>
        <p:spPr>
          <a:xfrm>
            <a:off x="1944750" y="1447800"/>
            <a:ext cx="5405400" cy="21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ko" sz="1100" b="0" i="0" u="none" strike="noStrike" cap="none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100" b="0" i="0" u="none" strike="noStrike" cap="none">
                <a:solidFill>
                  <a:srgbClr val="795E26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 b="0" i="0" u="none" strike="noStrike" cap="none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100" b="0" i="0" u="none" strike="noStrike" cap="none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100" b="0" i="0" u="none" strike="noStrike" cap="none">
                <a:solidFill>
                  <a:srgbClr val="0070C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100" b="0" i="0" u="none" strike="noStrike" cap="none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100" b="0" i="0" u="none" strike="noStrike" cap="none">
                <a:solidFill>
                  <a:srgbClr val="A31515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"React"</a:t>
            </a: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 b="0" i="0" u="none" strike="noStrike" cap="none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100" b="0" i="0" u="none" strike="noStrike" cap="none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endParaRPr sz="1100" b="0" i="0" u="none" strike="noStrike" cap="none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100" b="0" i="0" u="none" strike="noStrike" cap="none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&lt;&gt;</a:t>
            </a:r>
            <a:endParaRPr sz="1100" b="0" i="0" u="none" strike="noStrike" cap="none">
              <a:solidFill>
                <a:srgbClr val="800000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ko" sz="1100" b="0" i="0" u="none" strike="noStrike" cap="none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 sz="1100" b="0" i="0" u="none" strike="noStrike" cap="none">
                <a:solidFill>
                  <a:srgbClr val="0070C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ko" sz="1100" b="0" i="0" u="none" strike="noStrike" cap="none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=== </a:t>
            </a:r>
            <a:r>
              <a:rPr lang="ko" sz="1100" b="0" i="0" u="none" strike="noStrike" cap="none">
                <a:solidFill>
                  <a:srgbClr val="A31515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"React"</a:t>
            </a:r>
            <a:r>
              <a:rPr lang="ko" sz="1100" b="0" i="0" u="none" strike="noStrike" cap="none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? (</a:t>
            </a:r>
            <a:r>
              <a:rPr lang="ko" sz="1100" b="0" i="0" u="none" strike="noStrike" cap="none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&lt;h1&gt;</a:t>
            </a:r>
            <a:r>
              <a:rPr lang="ko" sz="1100" b="0" i="0" u="none" strike="noStrike" cap="none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리액트입니다.</a:t>
            </a:r>
            <a:r>
              <a:rPr lang="ko" sz="1100" b="0" i="0" u="none" strike="noStrike" cap="none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&lt;/h1&gt;</a:t>
            </a:r>
            <a:r>
              <a:rPr lang="ko" sz="1100" b="0" i="0" u="none" strike="noStrike" cap="none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): </a:t>
            </a:r>
            <a:r>
              <a:rPr lang="ko" sz="1100" b="0" i="0" u="none" strike="noStrike" cap="none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null}</a:t>
            </a:r>
            <a:endParaRPr sz="1100" b="0" i="0" u="none" strike="noStrike" cap="none">
              <a:solidFill>
                <a:srgbClr val="0000FF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100" b="0" i="0" u="none" strike="noStrike" cap="none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&lt;/&gt;</a:t>
            </a:r>
            <a:endParaRPr sz="1100" b="0" i="0" u="none" strike="noStrike" cap="none">
              <a:solidFill>
                <a:srgbClr val="800000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);</a:t>
            </a:r>
            <a:endParaRPr sz="1100" b="0" i="0" u="none" strike="noStrike" cap="none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 b="0" i="0" u="none" strike="noStrike" cap="none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ko" sz="1100" b="0" i="0" u="none" strike="noStrike" cap="none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100" b="0" i="0" u="none" strike="noStrike" cap="none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100" b="0" i="0" u="none" strike="noStrike" cap="none">
                <a:solidFill>
                  <a:srgbClr val="795E26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 b="0" i="0" u="none" strike="noStrike" cap="none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100" b="0" i="0" u="none" strike="noStrike" cap="none">
              <a:solidFill>
                <a:srgbClr val="0000FF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F5FF"/>
        </a:solidFill>
        <a:effectLst/>
      </p:bgPr>
    </p:bg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1"/>
          <p:cNvSpPr txBox="1"/>
          <p:nvPr/>
        </p:nvSpPr>
        <p:spPr>
          <a:xfrm>
            <a:off x="2391800" y="1371600"/>
            <a:ext cx="4258800" cy="23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 sz="1100" b="0" i="0" u="none" strike="noStrike" cap="none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100" b="0" i="0" u="none" strike="noStrike" cap="none">
                <a:solidFill>
                  <a:srgbClr val="795E26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 b="0" i="0" u="none" strike="noStrike" cap="none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100" b="0" i="0" u="none" strike="noStrike" cap="none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100" b="0" i="0" u="none" strike="noStrike" cap="none">
                <a:solidFill>
                  <a:srgbClr val="0070C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100" b="0" i="0" u="none" strike="noStrike" cap="none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100" b="0" i="0" u="none" strike="noStrike" cap="none">
                <a:solidFill>
                  <a:srgbClr val="A31515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"React"</a:t>
            </a: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 b="0" i="0" u="none" strike="noStrike" cap="none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100" b="0" i="0" u="none" strike="noStrike" cap="none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endParaRPr sz="1100" b="0" i="0" u="none" strike="noStrike" cap="none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100" b="0" i="0" u="none" strike="noStrike" cap="none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&lt;&gt;</a:t>
            </a:r>
            <a:endParaRPr sz="1100" b="0" i="0" u="none" strike="noStrike" cap="none">
              <a:solidFill>
                <a:srgbClr val="800000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ko" sz="1100" b="0" i="0" u="none" strike="noStrike" cap="none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 sz="1100" b="0" i="0" u="none" strike="noStrike" cap="none">
                <a:solidFill>
                  <a:srgbClr val="0070C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ko" sz="1100" b="0" i="0" u="none" strike="noStrike" cap="none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=== </a:t>
            </a:r>
            <a:r>
              <a:rPr lang="ko" sz="1100" b="0" i="0" u="none" strike="noStrike" cap="none">
                <a:solidFill>
                  <a:srgbClr val="A31515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"React"</a:t>
            </a:r>
            <a:r>
              <a:rPr lang="ko" sz="1100" b="0" i="0" u="none" strike="noStrike" cap="none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100" b="1" i="0" u="none" strike="noStrike" cap="none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&amp;&amp;</a:t>
            </a:r>
            <a:r>
              <a:rPr lang="ko" sz="1100" b="0" i="0" u="none" strike="noStrike" cap="none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100" b="0" i="0" u="none" strike="noStrike" cap="none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&lt;h1&gt;</a:t>
            </a:r>
            <a:r>
              <a:rPr lang="ko" sz="1100" b="0" i="0" u="none" strike="noStrike" cap="none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리액트입니다.</a:t>
            </a:r>
            <a:r>
              <a:rPr lang="ko" sz="1100" b="0" i="0" u="none" strike="noStrike" cap="none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&lt;/h1&gt;</a:t>
            </a:r>
            <a:r>
              <a:rPr lang="ko" sz="1100" b="0" i="0" u="none" strike="noStrike" cap="none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 b="0" i="0" u="none" strike="noStrike" cap="none">
              <a:solidFill>
                <a:srgbClr val="0000FF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100" b="0" i="0" u="none" strike="noStrike" cap="none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&lt;/&gt;</a:t>
            </a:r>
            <a:endParaRPr sz="1100" b="0" i="0" u="none" strike="noStrike" cap="none">
              <a:solidFill>
                <a:srgbClr val="800000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);</a:t>
            </a:r>
            <a:endParaRPr sz="1100" b="0" i="0" u="none" strike="noStrike" cap="none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 b="0" i="0" u="none" strike="noStrike" cap="none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 sz="1100" b="0" i="0" u="none" strike="noStrike" cap="none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100" b="0" i="0" u="none" strike="noStrike" cap="none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100" b="0" i="0" u="none" strike="noStrike" cap="none">
                <a:solidFill>
                  <a:srgbClr val="795E26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 b="0" i="0" u="none" strike="noStrike" cap="none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F5FF"/>
        </a:solidFill>
        <a:effectLst/>
      </p:bgPr>
    </p:bg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349302027d9_0_51"/>
          <p:cNvSpPr txBox="1"/>
          <p:nvPr/>
        </p:nvSpPr>
        <p:spPr>
          <a:xfrm>
            <a:off x="1851300" y="1931525"/>
            <a:ext cx="5271300" cy="8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ko" sz="3000" b="1" dirty="0">
                <a:solidFill>
                  <a:srgbClr val="001080"/>
                </a:solidFill>
              </a:rPr>
              <a:t>undefined</a:t>
            </a:r>
            <a:endParaRPr sz="3000" b="1" dirty="0">
              <a:solidFill>
                <a:srgbClr val="00108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3000" b="1" dirty="0">
              <a:solidFill>
                <a:srgbClr val="001080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F5FF"/>
        </a:solidFill>
        <a:effectLst/>
      </p:bgPr>
    </p:bg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2"/>
          <p:cNvSpPr txBox="1"/>
          <p:nvPr/>
        </p:nvSpPr>
        <p:spPr>
          <a:xfrm>
            <a:off x="2141400" y="914400"/>
            <a:ext cx="5407500" cy="34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 sz="1100" b="0" i="0" u="none" strike="noStrike" cap="none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100" b="0" i="0" u="none" strike="noStrike" cap="none">
                <a:solidFill>
                  <a:srgbClr val="795E26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 b="0" i="0" u="none" strike="noStrike" cap="none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100" b="0" i="0" u="none" strike="noStrike" cap="none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100" b="0" i="0" u="none" strike="noStrike" cap="none">
                <a:solidFill>
                  <a:srgbClr val="0070C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100" b="0" i="0" u="none" strike="noStrike" cap="none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100" b="0" i="0" u="none" strike="noStrike" cap="none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undefined</a:t>
            </a: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 b="0" i="0" u="none" strike="noStrike" cap="none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100" b="0" i="0" u="none" strike="noStrike" cap="none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endParaRPr sz="1100" b="0" i="0" u="none" strike="noStrike" cap="none">
              <a:solidFill>
                <a:srgbClr val="800000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ko" sz="1100" b="1" i="0" u="none" strike="noStrike" cap="none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 sz="1100" b="1" i="0" u="none" strike="noStrike" cap="none">
                <a:solidFill>
                  <a:srgbClr val="0070C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ko" sz="1100" b="1" i="0" u="none" strike="noStrike" cap="none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|| </a:t>
            </a:r>
            <a:r>
              <a:rPr lang="ko" sz="1100" b="1" i="0" u="none" strike="noStrike" cap="none">
                <a:solidFill>
                  <a:srgbClr val="A31515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"undefined는 에러를 출력합니다."</a:t>
            </a:r>
            <a:r>
              <a:rPr lang="ko" sz="1100" b="1" i="0" u="none" strike="noStrike" cap="none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 b="1" i="0" u="none" strike="noStrike" cap="none">
              <a:solidFill>
                <a:srgbClr val="800000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);</a:t>
            </a:r>
            <a:endParaRPr sz="1100" b="0" i="0" u="none" strike="noStrike" cap="none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 b="0" i="0" u="none" strike="noStrike" cap="none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 sz="1100" b="0" i="0" u="none" strike="noStrike" cap="none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100" b="0" i="0" u="none" strike="noStrike" cap="none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100" b="0" i="0" u="none" strike="noStrike" cap="none">
                <a:solidFill>
                  <a:srgbClr val="795E26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 b="0" i="0" u="none" strike="noStrike" cap="none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 b="0" i="0" u="none" strike="noStrike" cap="none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100" b="0" i="0" u="none" strike="noStrike" cap="none">
                <a:solidFill>
                  <a:srgbClr val="795E26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 b="0" i="0" u="none" strike="noStrike" cap="none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100" b="0" i="0" u="none" strike="noStrike" cap="none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100" b="0" i="0" u="none" strike="noStrike" cap="none">
                <a:solidFill>
                  <a:srgbClr val="0070C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100" b="0" i="0" u="none" strike="noStrike" cap="none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100" b="0" i="0" u="none" strike="noStrike" cap="none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undefined</a:t>
            </a: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 b="0" i="0" u="none" strike="noStrike" cap="none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100" b="0" i="0" u="none" strike="noStrike" cap="none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endParaRPr sz="1100" b="0" i="0" u="none" strike="noStrike" cap="none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100" b="1" i="0" u="none" strike="noStrike" cap="none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&lt;div&gt;</a:t>
            </a:r>
            <a:r>
              <a:rPr lang="ko" sz="1100" b="1" i="0" u="none" strike="noStrike" cap="none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 sz="1100" b="1" i="0" u="none" strike="noStrike" cap="none">
                <a:solidFill>
                  <a:srgbClr val="0070C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ko" sz="1100" b="1" i="0" u="none" strike="noStrike" cap="none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ko" sz="1100" b="1" i="0" u="none" strike="noStrike" cap="none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&lt;div/&gt;</a:t>
            </a:r>
            <a:endParaRPr sz="1100" b="1" i="0" u="none" strike="noStrike" cap="none">
              <a:solidFill>
                <a:srgbClr val="800000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);</a:t>
            </a:r>
            <a:endParaRPr sz="1100" b="0" i="0" u="none" strike="noStrike" cap="none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 b="0" i="0" u="none" strike="noStrike" cap="none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 b="0" i="0" u="none" strike="noStrike" cap="none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100" b="0" i="0" u="none" strike="noStrike" cap="none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100" b="0" i="0" u="none" strike="noStrike" cap="none">
                <a:solidFill>
                  <a:srgbClr val="795E26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 b="0" i="0" u="none" strike="noStrike" cap="none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FF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F5FF"/>
        </a:solid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349302027d9_0_55"/>
          <p:cNvSpPr txBox="1"/>
          <p:nvPr/>
        </p:nvSpPr>
        <p:spPr>
          <a:xfrm>
            <a:off x="1083600" y="2022125"/>
            <a:ext cx="7221600" cy="8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ko" sz="3000" b="1" dirty="0">
                <a:solidFill>
                  <a:srgbClr val="001080"/>
                </a:solidFill>
              </a:rPr>
              <a:t>style 속성 넣는 방법(Camel 표기법 사용)</a:t>
            </a:r>
            <a:endParaRPr sz="3000" b="1" dirty="0">
              <a:solidFill>
                <a:srgbClr val="00108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3000" b="1" dirty="0">
              <a:solidFill>
                <a:srgbClr val="001080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endParaRPr sz="3000" b="1" i="0" u="none" strike="noStrike" cap="none" dirty="0">
              <a:solidFill>
                <a:srgbClr val="00108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F5FF"/>
        </a:solidFill>
        <a:effectLst/>
      </p:bgPr>
    </p:bg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3"/>
          <p:cNvSpPr txBox="1"/>
          <p:nvPr/>
        </p:nvSpPr>
        <p:spPr>
          <a:xfrm>
            <a:off x="2630550" y="1066800"/>
            <a:ext cx="3864300" cy="31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 sz="1100" b="0" i="0" u="none" strike="noStrike" cap="none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100" b="0" i="0" u="none" strike="noStrike" cap="none">
                <a:solidFill>
                  <a:srgbClr val="795E26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 b="0" i="0" u="none" strike="noStrike" cap="none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100" b="0" i="0" u="none" strike="noStrike" cap="none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100" b="0" i="0" u="none" strike="noStrike" cap="none">
                <a:solidFill>
                  <a:srgbClr val="0070C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100" b="0" i="0" u="none" strike="noStrike" cap="none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100" b="0" i="0" u="none" strike="noStrike" cap="none">
                <a:solidFill>
                  <a:srgbClr val="A31515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"React"</a:t>
            </a: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 b="0" i="0" u="none" strike="noStrike" cap="none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100" b="0" i="0" u="none" strike="noStrike" cap="none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100" b="0" i="0" u="none" strike="noStrike" cap="none">
                <a:solidFill>
                  <a:srgbClr val="0070C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style</a:t>
            </a: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100" b="0" i="0" u="none" strike="noStrike" cap="none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100" b="0" i="0" u="none" strike="noStrike" cap="none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	   </a:t>
            </a:r>
            <a:r>
              <a:rPr lang="ko" sz="1100" b="0" i="0" u="none" strike="noStrike" cap="none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backgroundColor:</a:t>
            </a: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100" b="0" i="0" u="none" strike="noStrike" cap="none">
                <a:solidFill>
                  <a:srgbClr val="A31515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"black"</a:t>
            </a: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100" b="0" i="0" u="none" strike="noStrike" cap="none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100" b="0" i="0" u="none" strike="noStrike" cap="none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color:</a:t>
            </a: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100" b="0" i="0" u="none" strike="noStrike" cap="none">
                <a:solidFill>
                  <a:srgbClr val="A31515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"aqua"</a:t>
            </a: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100" b="0" i="0" u="none" strike="noStrike" cap="none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100" b="0" i="0" u="none" strike="noStrike" cap="none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fontSize:</a:t>
            </a: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100" b="0" i="0" u="none" strike="noStrike" cap="none">
                <a:solidFill>
                  <a:srgbClr val="A31515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"48px"</a:t>
            </a: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100" b="0" i="0" u="none" strike="noStrike" cap="none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100" b="0" i="0" u="none" strike="noStrike" cap="none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fontWeight:</a:t>
            </a: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100" b="0" i="0" u="none" strike="noStrike" cap="none">
                <a:solidFill>
                  <a:srgbClr val="A31515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"bold"</a:t>
            </a: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100" b="0" i="0" u="none" strike="noStrike" cap="none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100" b="0" i="0" u="none" strike="noStrike" cap="none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padding:</a:t>
            </a: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100" b="0" i="0" u="none" strike="noStrike" cap="none">
                <a:solidFill>
                  <a:srgbClr val="09865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16</a:t>
            </a:r>
            <a:endParaRPr sz="1100" b="0" i="0" u="none" strike="noStrike" cap="none">
              <a:solidFill>
                <a:srgbClr val="098658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};</a:t>
            </a:r>
            <a:endParaRPr sz="1100" b="0" i="0" u="none" strike="noStrike" cap="none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100" b="0" i="0" u="none" strike="noStrike" cap="none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100" b="0" i="0" u="none" strike="noStrike" cap="none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&lt;div</a:t>
            </a: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100" b="0" i="0" u="none" strike="noStrike" cap="none">
                <a:solidFill>
                  <a:srgbClr val="E5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style</a:t>
            </a:r>
            <a:r>
              <a:rPr lang="ko" sz="1100" b="0" i="0" u="none" strike="noStrike" cap="none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100" b="0" i="0" u="none" strike="noStrike" cap="none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 sz="1100" b="0" i="0" u="none" strike="noStrike" cap="none">
                <a:solidFill>
                  <a:srgbClr val="0070C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style</a:t>
            </a:r>
            <a:r>
              <a:rPr lang="ko" sz="1100" b="0" i="0" u="none" strike="noStrike" cap="none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ko" sz="1100" b="0" i="0" u="none" strike="noStrike" cap="none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ko" sz="1100" b="0" i="0" u="none" strike="noStrike" cap="none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 sz="1100" b="0" i="0" u="none" strike="noStrike" cap="none">
                <a:solidFill>
                  <a:srgbClr val="0070C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ko" sz="1100" b="0" i="0" u="none" strike="noStrike" cap="none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ko" sz="1100" b="0" i="0" u="none" strike="noStrike" cap="none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&lt;/div&gt;</a:t>
            </a:r>
            <a:endParaRPr sz="1100" b="0" i="0" u="none" strike="noStrike" cap="none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 b="0" i="0" u="none" strike="noStrike" cap="none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 sz="1100" b="0" i="0" u="none" strike="noStrike" cap="none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100" b="0" i="0" u="none" strike="noStrike" cap="none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100" b="0" i="0" u="none" strike="noStrike" cap="none">
                <a:solidFill>
                  <a:srgbClr val="795E26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endParaRPr sz="1100" b="0" i="0" u="none" strike="noStrike" cap="none">
              <a:solidFill>
                <a:srgbClr val="0000FF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F5FF"/>
        </a:solidFill>
        <a:effectLst/>
      </p:bgPr>
    </p:bg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4"/>
          <p:cNvSpPr txBox="1"/>
          <p:nvPr/>
        </p:nvSpPr>
        <p:spPr>
          <a:xfrm>
            <a:off x="2346150" y="1066800"/>
            <a:ext cx="4473600" cy="3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 sz="1100" b="0" i="0" u="none" strike="noStrike" cap="none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100" b="0" i="0" u="none" strike="noStrike" cap="none">
                <a:solidFill>
                  <a:srgbClr val="795E26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 b="0" i="0" u="none" strike="noStrike" cap="none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100" b="0" i="0" u="none" strike="noStrike" cap="none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100" b="0" i="0" u="none" strike="noStrike" cap="none">
                <a:solidFill>
                  <a:srgbClr val="0070C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100" b="0" i="0" u="none" strike="noStrike" cap="none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100" b="0" i="0" u="none" strike="noStrike" cap="none">
                <a:solidFill>
                  <a:srgbClr val="A31515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"React"</a:t>
            </a: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 b="0" i="0" u="none" strike="noStrike" cap="none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100" b="0" i="0" u="none" strike="noStrike" cap="none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endParaRPr sz="1100" b="0" i="0" u="none" strike="noStrike" cap="none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ko" sz="1100" b="0" i="0" u="none" strike="noStrike" cap="none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&lt;div</a:t>
            </a: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100" b="0" i="0" u="none" strike="noStrike" cap="none">
                <a:solidFill>
                  <a:srgbClr val="E5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style</a:t>
            </a:r>
            <a:r>
              <a:rPr lang="ko" sz="1100" b="0" i="0" u="none" strike="noStrike" cap="none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100" b="0" i="0" u="none" strike="noStrike" cap="none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 sz="1100" b="0" i="0" u="none" strike="noStrike" cap="none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 b="0" i="0" u="none" strike="noStrike" cap="none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 sz="1100" b="0" i="0" u="none" strike="noStrike" cap="none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</a:t>
            </a:r>
            <a:r>
              <a:rPr lang="ko" sz="1100" b="0" i="0" u="none" strike="noStrike" cap="none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backgroundColor:</a:t>
            </a:r>
            <a:r>
              <a:rPr lang="ko" sz="1100" b="0" i="0" u="none" strike="noStrike" cap="none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100" b="0" i="0" u="none" strike="noStrike" cap="none">
                <a:solidFill>
                  <a:srgbClr val="A31515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"black"</a:t>
            </a:r>
            <a:r>
              <a:rPr lang="ko" sz="1100" b="0" i="0" u="none" strike="noStrike" cap="none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100" b="0" i="0" u="none" strike="noStrike" cap="none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 sz="1100" b="0" i="0" u="none" strike="noStrike" cap="none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</a:t>
            </a:r>
            <a:r>
              <a:rPr lang="ko" sz="1100" b="0" i="0" u="none" strike="noStrike" cap="none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color:</a:t>
            </a:r>
            <a:r>
              <a:rPr lang="ko" sz="1100" b="0" i="0" u="none" strike="noStrike" cap="none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100" b="0" i="0" u="none" strike="noStrike" cap="none">
                <a:solidFill>
                  <a:srgbClr val="A31515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"aqua"</a:t>
            </a:r>
            <a:r>
              <a:rPr lang="ko" sz="1100" b="0" i="0" u="none" strike="noStrike" cap="none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100" b="0" i="0" u="none" strike="noStrike" cap="none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 sz="1100" b="0" i="0" u="none" strike="noStrike" cap="none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</a:t>
            </a:r>
            <a:r>
              <a:rPr lang="ko" sz="1100" b="0" i="0" u="none" strike="noStrike" cap="none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fontSize:</a:t>
            </a:r>
            <a:r>
              <a:rPr lang="ko" sz="1100" b="0" i="0" u="none" strike="noStrike" cap="none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100" b="0" i="0" u="none" strike="noStrike" cap="none">
                <a:solidFill>
                  <a:srgbClr val="A31515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"48px"</a:t>
            </a:r>
            <a:r>
              <a:rPr lang="ko" sz="1100" b="0" i="0" u="none" strike="noStrike" cap="none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100" b="0" i="0" u="none" strike="noStrike" cap="none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 sz="1100" b="0" i="0" u="none" strike="noStrike" cap="none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</a:t>
            </a:r>
            <a:r>
              <a:rPr lang="ko" sz="1100" b="0" i="0" u="none" strike="noStrike" cap="none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fontWeight:</a:t>
            </a:r>
            <a:r>
              <a:rPr lang="ko" sz="1100" b="0" i="0" u="none" strike="noStrike" cap="none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100" b="0" i="0" u="none" strike="noStrike" cap="none">
                <a:solidFill>
                  <a:srgbClr val="A31515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"bold"</a:t>
            </a:r>
            <a:r>
              <a:rPr lang="ko" sz="1100" b="0" i="0" u="none" strike="noStrike" cap="none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100" b="0" i="0" u="none" strike="noStrike" cap="none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 sz="1100" b="0" i="0" u="none" strike="noStrike" cap="none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</a:t>
            </a:r>
            <a:r>
              <a:rPr lang="ko" sz="1100" b="0" i="0" u="none" strike="noStrike" cap="none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padding:</a:t>
            </a:r>
            <a:r>
              <a:rPr lang="ko" sz="1100" b="0" i="0" u="none" strike="noStrike" cap="none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100" b="0" i="0" u="none" strike="noStrike" cap="none">
                <a:solidFill>
                  <a:srgbClr val="09865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16</a:t>
            </a:r>
            <a:endParaRPr sz="1100" b="0" i="0" u="none" strike="noStrike" cap="none">
              <a:solidFill>
                <a:srgbClr val="098658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 sz="1100" b="0" i="0" u="none" strike="noStrike" cap="none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}</a:t>
            </a:r>
            <a:r>
              <a:rPr lang="ko" sz="1100" b="0" i="0" u="none" strike="noStrike" cap="none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ko" sz="1100" b="0" i="0" u="none" strike="noStrike" cap="none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ko" sz="1100" b="0" i="0" u="none" strike="noStrike" cap="none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 sz="1100" b="0" i="0" u="none" strike="noStrike" cap="none">
                <a:solidFill>
                  <a:srgbClr val="0070C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ko" sz="1100" b="0" i="0" u="none" strike="noStrike" cap="none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ko" sz="1100" b="0" i="0" u="none" strike="noStrike" cap="none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&lt;/div&gt;</a:t>
            </a:r>
            <a:endParaRPr sz="1100" b="0" i="0" u="none" strike="noStrike" cap="none">
              <a:solidFill>
                <a:srgbClr val="800000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);</a:t>
            </a:r>
            <a:endParaRPr sz="1100" b="0" i="0" u="none" strike="noStrike" cap="none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 b="0" i="0" u="none" strike="noStrike" cap="none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 sz="1100" b="0" i="0" u="none" strike="noStrike" cap="none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100" b="0" i="0" u="none" strike="noStrike" cap="none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100" b="0" i="0" u="none" strike="noStrike" cap="none">
                <a:solidFill>
                  <a:srgbClr val="795E26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 b="0" i="0" u="none" strike="noStrike" cap="none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F5FF"/>
        </a:solidFill>
        <a:effectLst/>
      </p:bgPr>
    </p:bg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349302027d9_0_59"/>
          <p:cNvSpPr txBox="1"/>
          <p:nvPr/>
        </p:nvSpPr>
        <p:spPr>
          <a:xfrm>
            <a:off x="1083600" y="2022125"/>
            <a:ext cx="7221600" cy="8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ko" sz="3000" b="1" dirty="0">
                <a:solidFill>
                  <a:srgbClr val="001080"/>
                </a:solidFill>
              </a:rPr>
              <a:t>className(App.css)</a:t>
            </a:r>
            <a:endParaRPr sz="3000" b="1" dirty="0">
              <a:solidFill>
                <a:srgbClr val="001080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F5FF"/>
        </a:solidFill>
        <a:effectLst/>
      </p:bgPr>
    </p:bg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5"/>
          <p:cNvSpPr txBox="1"/>
          <p:nvPr/>
        </p:nvSpPr>
        <p:spPr>
          <a:xfrm>
            <a:off x="2325750" y="1066800"/>
            <a:ext cx="4427700" cy="288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 sz="1100" b="0" i="0" u="none" strike="noStrike" cap="none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.react</a:t>
            </a: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 b="0" i="0" u="none" strike="noStrike" cap="none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ko" sz="1100" b="0" i="0" u="none" strike="noStrike" cap="none">
                <a:solidFill>
                  <a:srgbClr val="E5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background-color</a:t>
            </a: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ko" sz="1100" b="0" i="0" u="none" strike="noStrike" cap="none">
                <a:solidFill>
                  <a:srgbClr val="A31515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"black"</a:t>
            </a: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 b="0" i="0" u="none" strike="noStrike" cap="none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ko" sz="1100" b="0" i="0" u="none" strike="noStrike" cap="none">
                <a:solidFill>
                  <a:srgbClr val="E5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ko" sz="1100" b="0" i="0" u="none" strike="noStrike" cap="none">
                <a:solidFill>
                  <a:srgbClr val="A31515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"aqua"</a:t>
            </a: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 b="0" i="0" u="none" strike="noStrike" cap="none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ko" sz="1100" b="0" i="0" u="none" strike="noStrike" cap="none">
                <a:solidFill>
                  <a:srgbClr val="E5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font-size</a:t>
            </a: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ko" sz="1100" b="0" i="0" u="none" strike="noStrike" cap="none">
                <a:solidFill>
                  <a:srgbClr val="A31515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"48px"</a:t>
            </a: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 b="0" i="0" u="none" strike="noStrike" cap="none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ko" sz="1100" b="0" i="0" u="none" strike="noStrike" cap="none">
                <a:solidFill>
                  <a:srgbClr val="E5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font-weight</a:t>
            </a: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ko" sz="1100" b="0" i="0" u="none" strike="noStrike" cap="none">
                <a:solidFill>
                  <a:srgbClr val="A31515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"bold"</a:t>
            </a: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 b="0" i="0" u="none" strike="noStrike" cap="none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ko" sz="1100" b="0" i="0" u="none" strike="noStrike" cap="none">
                <a:solidFill>
                  <a:srgbClr val="E5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padding</a:t>
            </a: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ko" sz="1100" b="0" i="0" u="none" strike="noStrike" cap="none">
                <a:solidFill>
                  <a:srgbClr val="09865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16</a:t>
            </a: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 b="0" i="0" u="none" strike="noStrike" cap="none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 b="0" i="0" u="none" strike="noStrike" cap="none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 b="0" i="0" u="none" strike="noStrike" cap="none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100" b="0" i="0" u="none" strike="noStrike" cap="none">
                <a:solidFill>
                  <a:srgbClr val="A31515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"./App.css"</a:t>
            </a: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 b="0" i="0" u="none" strike="noStrike" cap="none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 b="0" i="0" u="none" strike="noStrike" cap="none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100" b="0" i="0" u="none" strike="noStrike" cap="none">
                <a:solidFill>
                  <a:srgbClr val="795E26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 b="0" i="0" u="none" strike="noStrike" cap="none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100" b="0" i="0" u="none" strike="noStrike" cap="none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100" b="0" i="0" u="none" strike="noStrike" cap="none">
                <a:solidFill>
                  <a:srgbClr val="0070C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100" b="0" i="0" u="none" strike="noStrike" cap="none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100" b="0" i="0" u="none" strike="noStrike" cap="none">
                <a:solidFill>
                  <a:srgbClr val="A31515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"React"</a:t>
            </a: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 b="0" i="0" u="none" strike="noStrike" cap="none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100" b="0" i="0" u="none" strike="noStrike" cap="none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100" b="0" i="0" u="none" strike="noStrike" cap="none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&lt;div</a:t>
            </a: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100" b="0" i="0" u="none" strike="noStrike" cap="none">
                <a:solidFill>
                  <a:srgbClr val="E5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className</a:t>
            </a:r>
            <a:r>
              <a:rPr lang="ko" sz="1100" b="0" i="0" u="none" strike="noStrike" cap="none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100" b="0" i="0" u="none" strike="noStrike" cap="none">
                <a:solidFill>
                  <a:srgbClr val="A31515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"react"</a:t>
            </a:r>
            <a:r>
              <a:rPr lang="ko" sz="1100" b="0" i="0" u="none" strike="noStrike" cap="none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ko" sz="1100" b="0" i="0" u="none" strike="noStrike" cap="none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 sz="1100" b="0" i="0" u="none" strike="noStrike" cap="none">
                <a:solidFill>
                  <a:srgbClr val="0070C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ko" sz="1100" b="0" i="0" u="none" strike="noStrike" cap="none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ko" sz="1100" b="0" i="0" u="none" strike="noStrike" cap="none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&lt;/div&gt;</a:t>
            </a: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 b="0" i="0" u="none" strike="noStrike" cap="none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 b="0" i="0" u="none" strike="noStrike" cap="none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 sz="1100" b="0" i="0" u="none" strike="noStrike" cap="none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100" b="0" i="0" u="none" strike="noStrike" cap="none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100" b="0" i="0" u="none" strike="noStrike" cap="none">
                <a:solidFill>
                  <a:srgbClr val="795E26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 b="0" i="0" u="none" strike="noStrike" cap="none">
              <a:solidFill>
                <a:srgbClr val="0000FF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3" name="Google Shape;243;p25"/>
          <p:cNvSpPr txBox="1"/>
          <p:nvPr/>
        </p:nvSpPr>
        <p:spPr>
          <a:xfrm>
            <a:off x="4327350" y="1447800"/>
            <a:ext cx="4637700" cy="6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F5FF"/>
        </a:solidFill>
        <a:effectLst/>
      </p:bgPr>
    </p:bg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6"/>
          <p:cNvSpPr txBox="1"/>
          <p:nvPr/>
        </p:nvSpPr>
        <p:spPr>
          <a:xfrm>
            <a:off x="1863300" y="2007725"/>
            <a:ext cx="5271300" cy="7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ko" sz="3500" b="1" i="0" u="none" strike="noStrike" cap="none">
                <a:solidFill>
                  <a:srgbClr val="001080"/>
                </a:solidFill>
                <a:latin typeface="Arial"/>
                <a:ea typeface="Arial"/>
                <a:cs typeface="Arial"/>
                <a:sym typeface="Arial"/>
              </a:rPr>
              <a:t>컴포넌트 만들기</a:t>
            </a:r>
            <a:endParaRPr sz="3500" b="1" i="0" u="none" strike="noStrike" cap="none">
              <a:solidFill>
                <a:srgbClr val="00108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endParaRPr sz="3500" b="1" i="0" u="none" strike="noStrike" cap="none">
              <a:solidFill>
                <a:srgbClr val="00108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endParaRPr sz="3500" b="1" i="0" u="none" strike="noStrike" cap="none">
              <a:solidFill>
                <a:srgbClr val="00108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endParaRPr sz="3500" b="1" i="0" u="none" strike="noStrike" cap="none">
              <a:solidFill>
                <a:srgbClr val="00108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endParaRPr sz="3500" b="1" i="0" u="none" strike="noStrike" cap="none">
              <a:solidFill>
                <a:srgbClr val="00108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endParaRPr sz="3500" b="1" i="0" u="none" strike="noStrike" cap="none">
              <a:solidFill>
                <a:srgbClr val="00108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endParaRPr sz="3500" b="1" i="0" u="none" strike="noStrike" cap="none">
              <a:solidFill>
                <a:srgbClr val="00108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F5FF"/>
        </a:solid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"/>
          <p:cNvSpPr txBox="1"/>
          <p:nvPr/>
        </p:nvSpPr>
        <p:spPr>
          <a:xfrm>
            <a:off x="948274" y="717152"/>
            <a:ext cx="7568700" cy="36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       </a:t>
            </a:r>
            <a:r>
              <a:rPr lang="ko" sz="1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Yarn 설치</a:t>
            </a:r>
            <a:endParaRPr sz="11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29845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</a:pPr>
            <a:r>
              <a:rPr lang="ko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Yarn은 Node.js 패키지 매니저로, npm보다 빠르고 안정적으로 패키지를 관리할 수 있습니다.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</a:pPr>
            <a:r>
              <a:rPr lang="ko" sz="1100" b="0" i="0" u="none" strike="noStrike" cap="none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npm install -g yarn</a:t>
            </a:r>
            <a:r>
              <a:rPr lang="ko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명령어를 입력하여 Yarn을 글로벌로 설치합니다. (여기서 </a:t>
            </a:r>
            <a:r>
              <a:rPr lang="ko" sz="1100" b="0" i="0" u="none" strike="noStrike" cap="none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-g</a:t>
            </a:r>
            <a:r>
              <a:rPr lang="ko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는 글로벌 설치를 의미합니다.)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 sz="1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5.        Yarn 버전 확인</a:t>
            </a:r>
            <a:endParaRPr sz="11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29845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</a:pPr>
            <a:r>
              <a:rPr lang="ko" sz="1100" b="0" i="0" u="none" strike="noStrike" cap="none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yarn -v</a:t>
            </a:r>
            <a:r>
              <a:rPr lang="ko" sz="1100" b="0" i="0" u="none" strike="noStrike" cap="non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명령어를 입력하여 Yarn의 버전을 확인합니다. 올바르게 설치되었다면, 설치된 Yarn의 버전 번호가 표시됩니다.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 sz="1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6.         리액트 애플리케이션 생성</a:t>
            </a:r>
            <a:endParaRPr sz="11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29845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</a:pPr>
            <a:r>
              <a:rPr lang="ko" sz="1100" b="0" i="0" u="none" strike="noStrike" cap="none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yarn create react-app myapp</a:t>
            </a:r>
            <a:r>
              <a:rPr lang="ko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또는 </a:t>
            </a:r>
            <a:r>
              <a:rPr lang="ko" sz="1100" b="0" i="0" u="none" strike="noStrike" cap="none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npm init react-app myapp</a:t>
            </a:r>
            <a:r>
              <a:rPr lang="ko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명령어를 사용하여 새로운 리액트 애플리케이션을 생성합니다. </a:t>
            </a:r>
            <a:r>
              <a:rPr lang="ko" sz="1100" b="0" i="0" u="none" strike="noStrike" cap="none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myapp</a:t>
            </a:r>
            <a:r>
              <a:rPr lang="ko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는 프로젝트 디렉토리 이름입니다. (Yarn의 </a:t>
            </a:r>
            <a:r>
              <a:rPr lang="ko" sz="1100" b="0" i="0" u="none" strike="noStrike" cap="none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create</a:t>
            </a:r>
            <a:r>
              <a:rPr lang="ko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명령어는 새로운 리액트 앱을 쉽게 생성할 수 있게 도와줍니다.)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F5FF"/>
        </a:solidFill>
        <a:effectLst/>
      </p:bgPr>
    </p:bg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349302027d9_0_63"/>
          <p:cNvSpPr txBox="1"/>
          <p:nvPr/>
        </p:nvSpPr>
        <p:spPr>
          <a:xfrm>
            <a:off x="1083600" y="2022125"/>
            <a:ext cx="7221600" cy="8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ko" sz="3000" b="1" dirty="0">
                <a:solidFill>
                  <a:srgbClr val="001080"/>
                </a:solidFill>
              </a:rPr>
              <a:t>MyComponent.js</a:t>
            </a:r>
            <a:endParaRPr sz="3000" b="1" dirty="0">
              <a:solidFill>
                <a:srgbClr val="001080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F5FF"/>
        </a:solidFill>
        <a:effectLst/>
      </p:bgPr>
    </p:bg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7"/>
          <p:cNvSpPr txBox="1"/>
          <p:nvPr/>
        </p:nvSpPr>
        <p:spPr>
          <a:xfrm>
            <a:off x="2808000" y="1295400"/>
            <a:ext cx="3434400" cy="24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 sz="1100" b="0" i="0" u="none" strike="noStrike" cap="none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100" b="0" i="0" u="none" strike="noStrike" cap="none">
                <a:solidFill>
                  <a:srgbClr val="795E26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MyComponent</a:t>
            </a:r>
            <a:r>
              <a:rPr lang="ko" sz="1100" b="0" i="0" u="none" strike="noStrike" cap="none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ko" sz="1100" b="0" i="0" u="none" strike="noStrike" cap="none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 b="0" i="0" u="none" strike="noStrike" cap="none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100" b="0" i="0" u="none" strike="noStrike" cap="none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100" b="0" i="0" u="none" strike="noStrike" cap="none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&lt;div&gt;</a:t>
            </a: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My Component</a:t>
            </a:r>
            <a:r>
              <a:rPr lang="ko" sz="1100" b="0" i="0" u="none" strike="noStrike" cap="none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&lt;/div&gt;</a:t>
            </a: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 b="0" i="0" u="none" strike="noStrike" cap="none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 b="0" i="0" u="none" strike="noStrike" cap="none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 sz="1100" b="0" i="0" u="none" strike="noStrike" cap="none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100" b="0" i="0" u="none" strike="noStrike" cap="none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100" b="0" i="0" u="none" strike="noStrike" cap="none">
                <a:solidFill>
                  <a:srgbClr val="795E26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MyComponent</a:t>
            </a: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 b="0" i="0" u="none" strike="noStrike" cap="none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 b="0" i="0" u="none" strike="noStrike" cap="none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100" b="0" i="0" u="none" strike="noStrike" cap="none">
                <a:solidFill>
                  <a:srgbClr val="795E26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YourComponent</a:t>
            </a:r>
            <a:r>
              <a:rPr lang="ko" sz="1100" b="0" i="0" u="none" strike="noStrike" cap="none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ko" sz="1100" b="0" i="0" u="none" strike="noStrike" cap="none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 b="0" i="0" u="none" strike="noStrike" cap="none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100" b="0" i="0" u="none" strike="noStrike" cap="none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100" b="0" i="0" u="none" strike="noStrike" cap="none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&lt;div&gt;</a:t>
            </a: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Your Component</a:t>
            </a:r>
            <a:r>
              <a:rPr lang="ko" sz="1100" b="0" i="0" u="none" strike="noStrike" cap="none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&lt;/div&gt;</a:t>
            </a: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 b="0" i="0" u="none" strike="noStrike" cap="none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 b="0" i="0" u="none" strike="noStrike" cap="none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 b="0" i="0" u="none" strike="noStrike" cap="none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100" b="0" i="0" u="none" strike="noStrike" cap="none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100" b="0" i="0" u="none" strike="noStrike" cap="none">
                <a:solidFill>
                  <a:srgbClr val="795E26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YourComponent</a:t>
            </a: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 b="0" i="0" u="none" strike="noStrike" cap="none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FF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F5FF"/>
        </a:solidFill>
        <a:effectLst/>
      </p:bgPr>
    </p:bg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8"/>
          <p:cNvSpPr txBox="1"/>
          <p:nvPr/>
        </p:nvSpPr>
        <p:spPr>
          <a:xfrm>
            <a:off x="2418300" y="997500"/>
            <a:ext cx="4211100" cy="3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 sz="1100" b="0" i="0" u="none" strike="noStrike" cap="none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100" b="0" i="0" u="none" strike="noStrike" cap="none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React</a:t>
            </a: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100" b="0" i="0" u="none" strike="noStrike" cap="none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100" b="0" i="0" u="none" strike="noStrike" cap="none">
                <a:solidFill>
                  <a:srgbClr val="A31515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'react'</a:t>
            </a: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 b="0" i="0" u="none" strike="noStrike" cap="none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 sz="1100" b="0" i="0" u="none" strike="noStrike" cap="none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100" b="0" i="0" u="none" strike="noStrike" cap="none">
                <a:solidFill>
                  <a:srgbClr val="A31515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'./App.css'</a:t>
            </a: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 b="0" i="0" u="none" strike="noStrike" cap="none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 sz="1100" b="0" i="0" u="none" strike="noStrike" cap="none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100" b="0" i="0" u="none" strike="noStrike" cap="none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MyComponent</a:t>
            </a: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100" b="0" i="0" u="none" strike="noStrike" cap="none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100" b="0" i="0" u="none" strike="noStrike" cap="none">
                <a:solidFill>
                  <a:srgbClr val="A31515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'./MyComponent'</a:t>
            </a: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 b="0" i="0" u="none" strike="noStrike" cap="none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 b="0" i="0" u="none" strike="noStrike" cap="none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100" b="0" i="0" u="none" strike="noStrike" cap="none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YourComponent</a:t>
            </a: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100" b="0" i="0" u="none" strike="noStrike" cap="none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100" b="0" i="0" u="none" strike="noStrike" cap="none">
                <a:solidFill>
                  <a:srgbClr val="A31515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'./YourComponent'</a:t>
            </a: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 b="0" i="0" u="none" strike="noStrike" cap="none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 sz="1100" b="0" i="0" u="none" strike="noStrike" cap="none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100" b="0" i="0" u="none" strike="noStrike" cap="none">
                <a:solidFill>
                  <a:srgbClr val="795E26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 b="0" i="0" u="none" strike="noStrike" cap="none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100" b="0" i="0" u="none" strike="noStrike" cap="none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endParaRPr sz="1100" b="0" i="0" u="none" strike="noStrike" cap="none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100" b="0" i="0" u="none" strike="noStrike" cap="none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&lt;div&gt;</a:t>
            </a:r>
            <a:endParaRPr sz="1100" b="0" i="0" u="none" strike="noStrike" cap="none">
              <a:solidFill>
                <a:srgbClr val="800000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ko" sz="1100" b="0" i="0" u="none" strike="noStrike" cap="none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ko" sz="1100" b="0" i="0" u="none" strike="noStrike" cap="none">
                <a:solidFill>
                  <a:srgbClr val="267F99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MyComponent</a:t>
            </a: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100" b="0" i="0" u="none" strike="noStrike" cap="none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1100" b="0" i="0" u="none" strike="noStrike" cap="none">
              <a:solidFill>
                <a:srgbClr val="800000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 sz="1100" b="0" i="0" u="none" strike="noStrike" cap="none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	&lt;</a:t>
            </a:r>
            <a:r>
              <a:rPr lang="ko" sz="1100" b="0" i="0" u="none" strike="noStrike" cap="none">
                <a:solidFill>
                  <a:srgbClr val="267F99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YourComponent</a:t>
            </a: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100" b="0" i="0" u="none" strike="noStrike" cap="none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1100" b="0" i="0" u="none" strike="noStrike" cap="none">
              <a:solidFill>
                <a:srgbClr val="800000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100" b="0" i="0" u="none" strike="noStrike" cap="none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&lt;/div&gt;</a:t>
            </a:r>
            <a:endParaRPr sz="1100" b="0" i="0" u="none" strike="noStrike" cap="none">
              <a:solidFill>
                <a:srgbClr val="800000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);</a:t>
            </a:r>
            <a:endParaRPr sz="1100" b="0" i="0" u="none" strike="noStrike" cap="none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 b="0" i="0" u="none" strike="noStrike" cap="none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 sz="1100" b="0" i="0" u="none" strike="noStrike" cap="none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100" b="0" i="0" u="none" strike="noStrike" cap="none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100" b="0" i="0" u="none" strike="noStrike" cap="none">
                <a:solidFill>
                  <a:srgbClr val="795E26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 b="0" i="0" u="none" strike="noStrike" cap="none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F5FF"/>
        </a:solidFill>
        <a:effectLst/>
      </p:bgPr>
    </p:bg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9"/>
          <p:cNvSpPr txBox="1"/>
          <p:nvPr/>
        </p:nvSpPr>
        <p:spPr>
          <a:xfrm>
            <a:off x="1782250" y="1826775"/>
            <a:ext cx="5271300" cy="14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ko" sz="3000" b="1" i="0" u="none" strike="noStrike" cap="none">
                <a:solidFill>
                  <a:srgbClr val="001080"/>
                </a:solidFill>
                <a:latin typeface="Arial"/>
                <a:ea typeface="Arial"/>
                <a:cs typeface="Arial"/>
                <a:sym typeface="Arial"/>
              </a:rPr>
              <a:t>props</a:t>
            </a:r>
            <a:endParaRPr sz="3000" b="1" i="0" u="none" strike="noStrike" cap="none">
              <a:solidFill>
                <a:srgbClr val="00108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ko" sz="3000" b="1" i="0" u="none" strike="noStrike" cap="none">
                <a:solidFill>
                  <a:srgbClr val="001080"/>
                </a:solidFill>
                <a:latin typeface="Arial"/>
                <a:ea typeface="Arial"/>
                <a:cs typeface="Arial"/>
                <a:sym typeface="Arial"/>
              </a:rPr>
              <a:t>(properties)</a:t>
            </a:r>
            <a:endParaRPr sz="3000" b="1" i="0" u="none" strike="noStrike" cap="none">
              <a:solidFill>
                <a:srgbClr val="00108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endParaRPr sz="3000" b="1" i="0" u="none" strike="noStrike" cap="none">
              <a:solidFill>
                <a:srgbClr val="00108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endParaRPr sz="3000" b="1" i="0" u="none" strike="noStrike" cap="none">
              <a:solidFill>
                <a:srgbClr val="00108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endParaRPr sz="3000" b="1" i="0" u="none" strike="noStrike" cap="none">
              <a:solidFill>
                <a:srgbClr val="00108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endParaRPr sz="3000" b="1" i="0" u="none" strike="noStrike" cap="none">
              <a:solidFill>
                <a:srgbClr val="00108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endParaRPr sz="3000" b="1" i="0" u="none" strike="noStrike" cap="none">
              <a:solidFill>
                <a:srgbClr val="00108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endParaRPr sz="3000" b="1" i="0" u="none" strike="noStrike" cap="none">
              <a:solidFill>
                <a:srgbClr val="00108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F5FF"/>
        </a:solidFill>
        <a:effectLst/>
      </p:bgPr>
    </p:bg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0"/>
          <p:cNvSpPr txBox="1"/>
          <p:nvPr/>
        </p:nvSpPr>
        <p:spPr>
          <a:xfrm>
            <a:off x="3482575" y="1447800"/>
            <a:ext cx="2058900" cy="23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 sz="1100" b="0" i="0" u="none" strike="noStrike" cap="none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array</a:t>
            </a:r>
            <a:endParaRPr sz="1100" b="0" i="0" u="none" strike="noStrike" cap="none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 sz="1100" b="0" i="0" u="none" strike="noStrike" cap="none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bool</a:t>
            </a:r>
            <a:endParaRPr sz="1100" b="0" i="0" u="none" strike="noStrike" cap="none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 sz="1100" b="0" i="0" u="none" strike="noStrike" cap="none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endParaRPr sz="1100" b="0" i="0" u="none" strike="noStrike" cap="none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 sz="1100" b="0" i="0" u="none" strike="noStrike" cap="none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endParaRPr sz="1100" b="0" i="0" u="none" strike="noStrike" cap="none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 sz="1100" b="0" i="0" u="none" strike="noStrike" cap="none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endParaRPr sz="1100" b="0" i="0" u="none" strike="noStrike" cap="none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 sz="1100" b="0" i="0" u="none" strike="noStrike" cap="none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object</a:t>
            </a:r>
            <a:endParaRPr sz="1100" b="0" i="0" u="none" strike="noStrike" cap="none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 sz="1100" b="0" i="0" u="none" strike="noStrike" cap="none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symbol</a:t>
            </a:r>
            <a:endParaRPr sz="1100" b="0" i="0" u="none" strike="noStrike" cap="none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 sz="1100" b="0" i="0" u="none" strike="noStrike" cap="none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node</a:t>
            </a:r>
            <a:endParaRPr sz="1100" b="0" i="0" u="none" strike="noStrike" cap="none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 sz="1100" b="0" i="0" u="none" strike="noStrike" cap="none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instance(클래스)</a:t>
            </a:r>
            <a:endParaRPr sz="1100" b="0" i="0" u="none" strike="noStrike" cap="none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F5FF"/>
        </a:solidFill>
        <a:effectLst/>
      </p:bgPr>
    </p:bg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1"/>
          <p:cNvSpPr txBox="1"/>
          <p:nvPr/>
        </p:nvSpPr>
        <p:spPr>
          <a:xfrm>
            <a:off x="2317250" y="1066800"/>
            <a:ext cx="4379100" cy="31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 b="0" i="0" u="none" strike="noStrike" cap="none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100" b="0" i="0" u="none" strike="noStrike" cap="none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React</a:t>
            </a: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100" b="0" i="0" u="none" strike="noStrike" cap="none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100" b="0" i="0" u="none" strike="noStrike" cap="none">
                <a:solidFill>
                  <a:srgbClr val="A31515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'react'</a:t>
            </a: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 b="0" i="0" u="none" strike="noStrike" cap="none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 b="0" i="0" u="none" strike="noStrike" cap="none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100" b="0" i="0" u="none" strike="noStrike" cap="none">
                <a:solidFill>
                  <a:srgbClr val="A31515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'./App.css'</a:t>
            </a: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 b="0" i="0" u="none" strike="noStrike" cap="none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 b="0" i="0" u="none" strike="noStrike" cap="none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100" b="0" i="0" u="none" strike="noStrike" cap="none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MyComponent</a:t>
            </a: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100" b="0" i="0" u="none" strike="noStrike" cap="none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100" b="0" i="0" u="none" strike="noStrike" cap="none">
                <a:solidFill>
                  <a:srgbClr val="A31515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'./MyComponent'</a:t>
            </a: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 b="0" i="0" u="none" strike="noStrike" cap="none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 b="0" i="0" u="none" strike="noStrike" cap="none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100" b="0" i="0" u="none" strike="noStrike" cap="none">
                <a:solidFill>
                  <a:srgbClr val="795E26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 b="0" i="0" u="none" strike="noStrike" cap="none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100" b="0" i="0" u="none" strike="noStrike" cap="none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endParaRPr sz="1100" b="0" i="0" u="none" strike="noStrike" cap="none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100" b="0" i="0" u="none" strike="noStrike" cap="none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&lt;div&gt;</a:t>
            </a:r>
            <a:endParaRPr sz="1100" b="0" i="0" u="none" strike="noStrike" cap="none">
              <a:solidFill>
                <a:srgbClr val="800000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ko" sz="1100" b="0" i="0" u="none" strike="noStrike" cap="none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ko" sz="1100" b="0" i="0" u="none" strike="noStrike" cap="none">
                <a:solidFill>
                  <a:srgbClr val="267F99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MyComponent</a:t>
            </a: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100" b="0" i="0" u="none" strike="noStrike" cap="none">
                <a:solidFill>
                  <a:srgbClr val="E5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ko" sz="1100" b="0" i="0" u="none" strike="noStrike" cap="none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100" b="0" i="0" u="none" strike="noStrike" cap="none">
                <a:solidFill>
                  <a:srgbClr val="A31515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"react"</a:t>
            </a: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100" b="0" i="0" u="none" strike="noStrike" cap="none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1100" b="0" i="0" u="none" strike="noStrike" cap="none">
              <a:solidFill>
                <a:srgbClr val="800000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100" b="0" i="0" u="none" strike="noStrike" cap="none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&lt;/div&gt;</a:t>
            </a:r>
            <a:endParaRPr sz="1100" b="0" i="0" u="none" strike="noStrike" cap="none">
              <a:solidFill>
                <a:srgbClr val="800000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);</a:t>
            </a:r>
            <a:endParaRPr sz="1100" b="0" i="0" u="none" strike="noStrike" cap="none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 b="0" i="0" u="none" strike="noStrike" cap="none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 b="0" i="0" u="none" strike="noStrike" cap="none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100" b="0" i="0" u="none" strike="noStrike" cap="none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100" b="0" i="0" u="none" strike="noStrike" cap="none">
                <a:solidFill>
                  <a:srgbClr val="795E26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 b="0" i="0" u="none" strike="noStrike" cap="none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33B3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F5FF"/>
        </a:solidFill>
        <a:effectLst/>
      </p:bgPr>
    </p:bg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2"/>
          <p:cNvSpPr txBox="1"/>
          <p:nvPr/>
        </p:nvSpPr>
        <p:spPr>
          <a:xfrm>
            <a:off x="2560350" y="1828800"/>
            <a:ext cx="3893700" cy="11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 sz="1100" b="0" i="0" u="none" strike="noStrike" cap="none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100" b="0" i="0" u="none" strike="noStrike" cap="none">
                <a:solidFill>
                  <a:srgbClr val="795E26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MyComponent</a:t>
            </a: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100" b="0" i="0" u="none" strike="noStrike" cap="none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ko" sz="1100" b="0" i="0" u="none" strike="noStrike" cap="none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props</a:t>
            </a: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ko" sz="1100" b="0" i="0" u="none" strike="noStrike" cap="none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100" b="0" i="0" u="none" strike="noStrike" cap="none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100" b="0" i="0" u="none" strike="noStrike" cap="none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100" b="0" i="0" u="none" strike="noStrike" cap="none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&lt;div&gt;</a:t>
            </a:r>
            <a:r>
              <a:rPr lang="ko" sz="1100" b="0" i="0" u="none" strike="noStrike" cap="none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 sz="1100" b="0" i="0" u="none" strike="noStrike" cap="none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props</a:t>
            </a:r>
            <a:r>
              <a:rPr lang="ko" sz="1100" b="0" i="0" u="none" strike="noStrike" cap="none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" sz="1100" b="0" i="0" u="none" strike="noStrike" cap="none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ko" sz="1100" b="0" i="0" u="none" strike="noStrike" cap="none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ko" sz="1100" b="0" i="0" u="none" strike="noStrike" cap="none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&lt;/div&gt;</a:t>
            </a: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 b="0" i="0" u="none" strike="noStrike" cap="none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100" b="0" i="0" u="none" strike="noStrike" cap="none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 sz="1100" b="0" i="0" u="none" strike="noStrike" cap="none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100" b="0" i="0" u="none" strike="noStrike" cap="none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100" b="0" i="0" u="none" strike="noStrike" cap="none">
                <a:solidFill>
                  <a:srgbClr val="795E26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MyComponent</a:t>
            </a: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 b="0" i="0" u="none" strike="noStrike" cap="none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F5FF"/>
        </a:solidFill>
        <a:effectLst/>
      </p:bgPr>
    </p:bg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349302027d9_0_67"/>
          <p:cNvSpPr txBox="1"/>
          <p:nvPr/>
        </p:nvSpPr>
        <p:spPr>
          <a:xfrm>
            <a:off x="1782250" y="2131575"/>
            <a:ext cx="5271300" cy="7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ko" sz="3000" b="1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defaultProps 설정</a:t>
            </a:r>
            <a:endParaRPr sz="3000" b="1" i="0" u="none" strike="noStrike" cap="none">
              <a:solidFill>
                <a:srgbClr val="001080"/>
              </a:solidFill>
              <a:highlight>
                <a:srgbClr val="E6F5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endParaRPr sz="3000" b="1" i="0" u="none" strike="noStrike" cap="none">
              <a:solidFill>
                <a:srgbClr val="001080"/>
              </a:solidFill>
              <a:highlight>
                <a:srgbClr val="E6F5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endParaRPr sz="3000" b="1" i="0" u="none" strike="noStrike" cap="none">
              <a:solidFill>
                <a:srgbClr val="001080"/>
              </a:solidFill>
              <a:highlight>
                <a:srgbClr val="E6F5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endParaRPr sz="3000" b="1" i="0" u="none" strike="noStrike" cap="none">
              <a:solidFill>
                <a:srgbClr val="001080"/>
              </a:solidFill>
              <a:highlight>
                <a:srgbClr val="E6F5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endParaRPr sz="3000" b="1" i="0" u="none" strike="noStrike" cap="none">
              <a:solidFill>
                <a:srgbClr val="001080"/>
              </a:solidFill>
              <a:highlight>
                <a:srgbClr val="E6F5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endParaRPr sz="3000" b="1" i="0" u="none" strike="noStrike" cap="none">
              <a:solidFill>
                <a:srgbClr val="001080"/>
              </a:solidFill>
              <a:highlight>
                <a:srgbClr val="E6F5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endParaRPr sz="3000" b="1" i="0" u="none" strike="noStrike" cap="none">
              <a:solidFill>
                <a:srgbClr val="001080"/>
              </a:solidFill>
              <a:highlight>
                <a:srgbClr val="E6F5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F5FF"/>
        </a:solidFill>
        <a:effectLst/>
      </p:bgPr>
    </p:bg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3"/>
          <p:cNvSpPr txBox="1"/>
          <p:nvPr/>
        </p:nvSpPr>
        <p:spPr>
          <a:xfrm>
            <a:off x="3453250" y="828200"/>
            <a:ext cx="2079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rgbClr val="001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4" name="Google Shape;294;p33"/>
          <p:cNvSpPr txBox="1"/>
          <p:nvPr/>
        </p:nvSpPr>
        <p:spPr>
          <a:xfrm>
            <a:off x="2033225" y="1219200"/>
            <a:ext cx="5005500" cy="26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 sz="1100" b="0" i="0" u="none" strike="noStrike" cap="none">
                <a:solidFill>
                  <a:srgbClr val="0033B3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ko" sz="1100" b="0" i="0" u="none" strike="noStrike" cap="none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React </a:t>
            </a:r>
            <a:r>
              <a:rPr lang="ko" sz="1100" b="0" i="0" u="none" strike="noStrike" cap="none">
                <a:solidFill>
                  <a:srgbClr val="0033B3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ko" sz="1100" b="0" i="0" u="none" strike="noStrike" cap="none">
                <a:solidFill>
                  <a:srgbClr val="067D17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'react'</a:t>
            </a:r>
            <a:r>
              <a:rPr lang="ko" sz="1100" b="0" i="0" u="none" strike="noStrike" cap="none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 b="0" i="0" u="none" strike="noStrike" cap="none">
              <a:solidFill>
                <a:srgbClr val="080808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 sz="1100" b="0" i="0" u="none" strike="noStrike" cap="none">
                <a:solidFill>
                  <a:srgbClr val="0033B3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export default function </a:t>
            </a:r>
            <a:r>
              <a:rPr lang="ko" sz="1100" b="0" i="1" u="none" strike="noStrike" cap="none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MyComponent</a:t>
            </a:r>
            <a:r>
              <a:rPr lang="ko" sz="1100" b="0" i="0" u="none" strike="noStrike" cap="none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(props) {</a:t>
            </a:r>
            <a:endParaRPr sz="1100" b="0" i="0" u="none" strike="noStrike" cap="none">
              <a:solidFill>
                <a:srgbClr val="080808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 sz="1100" b="0" i="0" u="none" strike="noStrike" cap="none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100" b="0" i="0" u="none" strike="noStrike" cap="none">
                <a:solidFill>
                  <a:srgbClr val="0033B3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ko" sz="1100" b="0" i="0" u="none" strike="noStrike" cap="none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sz="1100" b="0" i="0" u="none" strike="noStrike" cap="none">
              <a:solidFill>
                <a:srgbClr val="080808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 sz="1100" b="0" i="0" u="none" strike="noStrike" cap="none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 &lt;</a:t>
            </a:r>
            <a:r>
              <a:rPr lang="ko" sz="1100" b="0" i="0" u="none" strike="noStrike" cap="none">
                <a:solidFill>
                  <a:srgbClr val="0033B3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ko" sz="1100" b="0" i="0" u="none" strike="noStrike" cap="none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00" b="0" i="0" u="none" strike="noStrike" cap="none">
              <a:solidFill>
                <a:srgbClr val="080808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 sz="1100" b="0" i="0" u="none" strike="noStrike" cap="none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{props.</a:t>
            </a:r>
            <a:r>
              <a:rPr lang="ko" sz="1100" b="0" i="0" u="none" strike="noStrike" cap="none">
                <a:solidFill>
                  <a:srgbClr val="871094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ko" sz="1100" b="0" i="0" u="none" strike="noStrike" cap="none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 b="0" i="0" u="none" strike="noStrike" cap="none">
              <a:solidFill>
                <a:srgbClr val="080808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 sz="1100" b="0" i="0" u="none" strike="noStrike" cap="none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 &lt;/</a:t>
            </a:r>
            <a:r>
              <a:rPr lang="ko" sz="1100" b="0" i="0" u="none" strike="noStrike" cap="none">
                <a:solidFill>
                  <a:srgbClr val="0033B3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ko" sz="1100" b="0" i="0" u="none" strike="noStrike" cap="none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00" b="0" i="0" u="none" strike="noStrike" cap="none">
              <a:solidFill>
                <a:srgbClr val="080808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 sz="1100" b="0" i="0" u="none" strike="noStrike" cap="none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)</a:t>
            </a:r>
            <a:endParaRPr sz="1100" b="0" i="0" u="none" strike="noStrike" cap="none">
              <a:solidFill>
                <a:srgbClr val="080808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 sz="1100" b="0" i="0" u="none" strike="noStrike" cap="none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 b="0" i="0" u="none" strike="noStrike" cap="none">
              <a:solidFill>
                <a:srgbClr val="080808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 sz="1100" b="0" i="1" u="none" strike="noStrike" cap="none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MyComponent</a:t>
            </a:r>
            <a:r>
              <a:rPr lang="ko" sz="1100" b="0" i="0" u="none" strike="noStrike" cap="none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" sz="1100" b="0" i="0" u="none" strike="noStrike" cap="none">
                <a:solidFill>
                  <a:srgbClr val="871094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defaultProps</a:t>
            </a:r>
            <a:r>
              <a:rPr lang="ko" sz="1100" b="0" i="0" u="none" strike="noStrike" cap="none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={</a:t>
            </a:r>
            <a:r>
              <a:rPr lang="ko" sz="1100" b="0" i="0" u="none" strike="noStrike" cap="none">
                <a:solidFill>
                  <a:srgbClr val="871094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ko" sz="1100" b="0" i="0" u="none" strike="noStrike" cap="none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ko" sz="1100" b="0" i="0" u="none" strike="noStrike" cap="none">
                <a:solidFill>
                  <a:srgbClr val="067D17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'JavaScript'</a:t>
            </a:r>
            <a:r>
              <a:rPr lang="ko" sz="1100" b="0" i="0" u="none" strike="noStrike" cap="none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100" b="0" i="0" u="none" strike="noStrike" cap="none">
              <a:solidFill>
                <a:srgbClr val="080808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 sz="1100" b="0" i="0" u="none" strike="noStrike" cap="none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100" b="0" i="0" u="none" strike="noStrike" cap="none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100" b="0" i="0" u="none" strike="noStrike" cap="none">
                <a:solidFill>
                  <a:srgbClr val="795E26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MyComponent</a:t>
            </a: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;0</a:t>
            </a:r>
            <a:endParaRPr sz="1100" b="0" i="0" u="none" strike="noStrike" cap="none">
              <a:solidFill>
                <a:srgbClr val="080808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F5FF"/>
        </a:solidFill>
        <a:effectLst/>
      </p:bgPr>
    </p:bg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349302027d9_0_71"/>
          <p:cNvSpPr txBox="1"/>
          <p:nvPr/>
        </p:nvSpPr>
        <p:spPr>
          <a:xfrm>
            <a:off x="1782250" y="2131575"/>
            <a:ext cx="5271300" cy="7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ko" sz="3000" b="1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props.children</a:t>
            </a:r>
            <a:endParaRPr sz="3000" b="1" i="0" u="none" strike="noStrike" cap="none">
              <a:solidFill>
                <a:srgbClr val="001080"/>
              </a:solidFill>
              <a:highlight>
                <a:srgbClr val="E6F5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endParaRPr sz="3000" b="1" i="0" u="none" strike="noStrike" cap="none">
              <a:solidFill>
                <a:srgbClr val="001080"/>
              </a:solidFill>
              <a:highlight>
                <a:srgbClr val="E6F5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endParaRPr sz="3000" b="1" i="0" u="none" strike="noStrike" cap="none">
              <a:solidFill>
                <a:srgbClr val="001080"/>
              </a:solidFill>
              <a:highlight>
                <a:srgbClr val="E6F5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endParaRPr sz="3000" b="1" i="0" u="none" strike="noStrike" cap="none">
              <a:solidFill>
                <a:srgbClr val="001080"/>
              </a:solidFill>
              <a:highlight>
                <a:srgbClr val="E6F5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endParaRPr sz="3000" b="1" i="0" u="none" strike="noStrike" cap="none">
              <a:solidFill>
                <a:srgbClr val="001080"/>
              </a:solidFill>
              <a:highlight>
                <a:srgbClr val="E6F5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endParaRPr sz="3000" b="1" i="0" u="none" strike="noStrike" cap="none">
              <a:solidFill>
                <a:srgbClr val="001080"/>
              </a:solidFill>
              <a:highlight>
                <a:srgbClr val="E6F5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endParaRPr sz="3000" b="1" i="0" u="none" strike="noStrike" cap="none">
              <a:solidFill>
                <a:srgbClr val="001080"/>
              </a:solidFill>
              <a:highlight>
                <a:srgbClr val="E6F5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F5FF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5"/>
          <p:cNvSpPr txBox="1"/>
          <p:nvPr/>
        </p:nvSpPr>
        <p:spPr>
          <a:xfrm>
            <a:off x="872074" y="735104"/>
            <a:ext cx="7568700" cy="26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 sz="1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7.        리액트 애플리케이션 디렉토리로 이동</a:t>
            </a:r>
            <a:endParaRPr sz="11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29845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</a:pPr>
            <a:r>
              <a:rPr lang="ko" sz="1100" b="0" i="0" u="none" strike="noStrike" cap="none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cd client</a:t>
            </a:r>
            <a:r>
              <a:rPr lang="ko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명령어를 입력하여 생성된 리액트 애플리케이션의 디렉토리로 이동합니다.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 sz="1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8.        리액트 애플리케이션 실행</a:t>
            </a:r>
            <a:endParaRPr sz="11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29845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</a:pPr>
            <a:r>
              <a:rPr lang="ko" sz="1100" b="0" i="0" u="none" strike="noStrike" cap="none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yarn start</a:t>
            </a:r>
            <a:r>
              <a:rPr lang="ko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또는</a:t>
            </a:r>
            <a:r>
              <a:rPr lang="ko" sz="1100" b="0" i="0" u="none" strike="noStrike" cap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" sz="1100" b="0" i="0" u="none" strike="noStrike" cap="none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npm start</a:t>
            </a:r>
            <a:r>
              <a:rPr lang="ko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명령어를 입력하여 리액트 애플리케이션을 실행합니다. 이 명령어는 개발 서버를 시작하고, 브라우저에서 애플리케이션을 미리 볼 수 있게 해줍니다.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 sz="1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9.        브라우저에서 애플리케이션 확인</a:t>
            </a:r>
            <a:endParaRPr sz="11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29845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</a:pPr>
            <a:r>
              <a:rPr lang="ko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브라우저를 열고 </a:t>
            </a:r>
            <a:r>
              <a:rPr lang="ko" sz="1100" b="0" i="0" u="none" strike="noStrike" cap="none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http://localhost:3000</a:t>
            </a:r>
            <a:r>
              <a:rPr lang="ko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으로 이동하면, 방금 생성한 리액트 애플리케이션이 표시됩니다.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F5FF"/>
        </a:solidFill>
        <a:effectLst/>
      </p:bgPr>
    </p:bg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4"/>
          <p:cNvSpPr txBox="1"/>
          <p:nvPr/>
        </p:nvSpPr>
        <p:spPr>
          <a:xfrm>
            <a:off x="2514600" y="1066800"/>
            <a:ext cx="3871500" cy="31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 b="0" i="0" u="none" strike="noStrike" cap="none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100" b="0" i="0" u="none" strike="noStrike" cap="none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React</a:t>
            </a: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100" b="0" i="0" u="none" strike="noStrike" cap="none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100" b="0" i="0" u="none" strike="noStrike" cap="none">
                <a:solidFill>
                  <a:srgbClr val="A31515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'react'</a:t>
            </a: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 b="0" i="0" u="none" strike="noStrike" cap="none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 b="0" i="0" u="none" strike="noStrike" cap="none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100" b="0" i="0" u="none" strike="noStrike" cap="none">
                <a:solidFill>
                  <a:srgbClr val="A31515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'./App.css'</a:t>
            </a: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 b="0" i="0" u="none" strike="noStrike" cap="none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 b="0" i="0" u="none" strike="noStrike" cap="none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100" b="0" i="0" u="none" strike="noStrike" cap="none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MyComponent</a:t>
            </a: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100" b="0" i="0" u="none" strike="noStrike" cap="none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100" b="0" i="0" u="none" strike="noStrike" cap="none">
                <a:solidFill>
                  <a:srgbClr val="A31515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'./MyComponent'</a:t>
            </a: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 b="0" i="0" u="none" strike="noStrike" cap="none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80808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 sz="1100" b="0" i="0" u="none" strike="noStrike" cap="none">
                <a:solidFill>
                  <a:srgbClr val="0033B3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function </a:t>
            </a:r>
            <a:r>
              <a:rPr lang="ko" sz="1100" b="0" i="0" u="none" strike="noStrike" cap="none">
                <a:solidFill>
                  <a:srgbClr val="00627A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lang="ko" sz="1100" b="0" i="0" u="none" strike="noStrike" cap="none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(){</a:t>
            </a:r>
            <a:endParaRPr sz="1100" b="0" i="0" u="none" strike="noStrike" cap="none">
              <a:solidFill>
                <a:srgbClr val="080808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 sz="1100" b="0" i="0" u="none" strike="noStrike" cap="none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100" b="0" i="0" u="none" strike="noStrike" cap="none">
                <a:solidFill>
                  <a:srgbClr val="0033B3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ko" sz="1100" b="0" i="0" u="none" strike="noStrike" cap="none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sz="1100" b="0" i="0" u="none" strike="noStrike" cap="none">
              <a:solidFill>
                <a:srgbClr val="080808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 sz="1100" b="0" i="0" u="none" strike="noStrike" cap="none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 &lt;</a:t>
            </a:r>
            <a:r>
              <a:rPr lang="ko" sz="1100" b="0" i="0" u="none" strike="noStrike" cap="none">
                <a:solidFill>
                  <a:srgbClr val="00627A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MyComponent</a:t>
            </a:r>
            <a:r>
              <a:rPr lang="ko" sz="1100" b="0" i="0" u="none" strike="noStrike" cap="none">
                <a:solidFill>
                  <a:srgbClr val="0033B3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100" b="0" i="0" u="none" strike="noStrike" cap="none">
                <a:solidFill>
                  <a:srgbClr val="174AD4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ko" sz="1100" b="0" i="0" u="none" strike="noStrike" cap="none">
                <a:solidFill>
                  <a:srgbClr val="067D17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='react'</a:t>
            </a:r>
            <a:r>
              <a:rPr lang="ko" sz="1100" b="0" i="0" u="none" strike="noStrike" cap="none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00" b="0" i="0" u="none" strike="noStrike" cap="none">
              <a:solidFill>
                <a:srgbClr val="080808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 sz="1100" b="0" i="0" u="none" strike="noStrike" cap="none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&lt;</a:t>
            </a:r>
            <a:r>
              <a:rPr lang="ko" sz="1100" b="0" i="0" u="none" strike="noStrike" cap="none">
                <a:solidFill>
                  <a:srgbClr val="0033B3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ko" sz="1100" b="0" i="0" u="none" strike="noStrike" cap="none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&gt;리액트&lt;/</a:t>
            </a:r>
            <a:r>
              <a:rPr lang="ko" sz="1100" b="0" i="0" u="none" strike="noStrike" cap="none">
                <a:solidFill>
                  <a:srgbClr val="0033B3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ko" sz="1100" b="0" i="0" u="none" strike="noStrike" cap="none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00" b="0" i="0" u="none" strike="noStrike" cap="none">
              <a:solidFill>
                <a:srgbClr val="080808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 sz="1100" b="0" i="0" u="none" strike="noStrike" cap="none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 &lt;/</a:t>
            </a:r>
            <a:r>
              <a:rPr lang="ko" sz="1100" b="0" i="0" u="none" strike="noStrike" cap="none">
                <a:solidFill>
                  <a:srgbClr val="00627A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MyComponent</a:t>
            </a:r>
            <a:r>
              <a:rPr lang="ko" sz="1100" b="0" i="0" u="none" strike="noStrike" cap="none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00" b="0" i="0" u="none" strike="noStrike" cap="none">
              <a:solidFill>
                <a:srgbClr val="080808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 sz="1100" b="0" i="0" u="none" strike="noStrike" cap="none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)</a:t>
            </a:r>
            <a:endParaRPr sz="1100" b="0" i="0" u="none" strike="noStrike" cap="none">
              <a:solidFill>
                <a:srgbClr val="080808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 sz="1100" b="0" i="0" u="none" strike="noStrike" cap="none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 b="0" i="0" u="none" strike="noStrike" cap="none">
              <a:solidFill>
                <a:srgbClr val="080808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 sz="1100" b="0" i="0" u="none" strike="noStrike" cap="none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100" b="0" i="0" u="none" strike="noStrike" cap="none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100" b="0" i="0" u="none" strike="noStrike" cap="none">
                <a:solidFill>
                  <a:srgbClr val="795E26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 b="0" i="0" u="none" strike="noStrike" cap="none">
              <a:solidFill>
                <a:srgbClr val="080808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F5FF"/>
        </a:solidFill>
        <a:effectLst/>
      </p:bgPr>
    </p:bg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5"/>
          <p:cNvSpPr txBox="1"/>
          <p:nvPr/>
        </p:nvSpPr>
        <p:spPr>
          <a:xfrm>
            <a:off x="2356250" y="1196650"/>
            <a:ext cx="4671000" cy="31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 sz="1100" b="0" i="0" u="none" strike="noStrike" cap="none">
                <a:solidFill>
                  <a:srgbClr val="0033B3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ko" sz="1100" b="0" i="0" u="none" strike="noStrike" cap="none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React </a:t>
            </a:r>
            <a:r>
              <a:rPr lang="ko" sz="1100" b="0" i="0" u="none" strike="noStrike" cap="none">
                <a:solidFill>
                  <a:srgbClr val="0033B3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ko" sz="1100" b="0" i="0" u="none" strike="noStrike" cap="none">
                <a:solidFill>
                  <a:srgbClr val="067D17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'react'</a:t>
            </a:r>
            <a:r>
              <a:rPr lang="ko" sz="1100" b="0" i="0" u="none" strike="noStrike" cap="none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 b="0" i="0" u="none" strike="noStrike" cap="none">
              <a:solidFill>
                <a:srgbClr val="080808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 sz="1100" b="0" i="0" u="none" strike="noStrike" cap="none">
                <a:solidFill>
                  <a:srgbClr val="0033B3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function </a:t>
            </a:r>
            <a:r>
              <a:rPr lang="ko" sz="1100" b="0" i="0" u="none" strike="noStrike" cap="none">
                <a:solidFill>
                  <a:srgbClr val="00627A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MyComponent</a:t>
            </a:r>
            <a:r>
              <a:rPr lang="ko" sz="1100" b="0" i="0" u="none" strike="noStrike" cap="none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(props) {</a:t>
            </a:r>
            <a:endParaRPr sz="1100" b="0" i="0" u="none" strike="noStrike" cap="none">
              <a:solidFill>
                <a:srgbClr val="080808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 sz="1100" b="0" i="0" u="none" strike="noStrike" cap="none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100" b="0" i="0" u="none" strike="noStrike" cap="none">
                <a:solidFill>
                  <a:srgbClr val="0033B3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ko" sz="1100" b="0" i="0" u="none" strike="noStrike" cap="none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sz="1100" b="0" i="0" u="none" strike="noStrike" cap="none">
              <a:solidFill>
                <a:srgbClr val="080808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 sz="1100" b="0" i="0" u="none" strike="noStrike" cap="none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 &lt;</a:t>
            </a:r>
            <a:r>
              <a:rPr lang="ko" sz="1100" b="0" i="0" u="none" strike="noStrike" cap="none">
                <a:solidFill>
                  <a:srgbClr val="0033B3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ko" sz="1100" b="0" i="0" u="none" strike="noStrike" cap="none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00" b="0" i="0" u="none" strike="noStrike" cap="none">
              <a:solidFill>
                <a:srgbClr val="080808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 sz="1100" b="0" i="0" u="none" strike="noStrike" cap="none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{props.</a:t>
            </a:r>
            <a:r>
              <a:rPr lang="ko" sz="1100" b="0" i="0" u="none" strike="noStrike" cap="none">
                <a:solidFill>
                  <a:srgbClr val="871094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ko" sz="1100" b="0" i="0" u="none" strike="noStrike" cap="none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 b="0" i="0" u="none" strike="noStrike" cap="none">
              <a:solidFill>
                <a:srgbClr val="080808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 sz="1100" b="0" i="0" u="none" strike="noStrike" cap="none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{props.</a:t>
            </a:r>
            <a:r>
              <a:rPr lang="ko" sz="1100" b="0" i="0" u="none" strike="noStrike" cap="none">
                <a:solidFill>
                  <a:srgbClr val="871094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children</a:t>
            </a:r>
            <a:r>
              <a:rPr lang="ko" sz="1100" b="0" i="0" u="none" strike="noStrike" cap="none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 b="0" i="0" u="none" strike="noStrike" cap="none">
              <a:solidFill>
                <a:srgbClr val="080808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 sz="1100" b="0" i="0" u="none" strike="noStrike" cap="none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 &lt;/</a:t>
            </a:r>
            <a:r>
              <a:rPr lang="ko" sz="1100" b="0" i="0" u="none" strike="noStrike" cap="none">
                <a:solidFill>
                  <a:srgbClr val="0033B3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ko" sz="1100" b="0" i="0" u="none" strike="noStrike" cap="none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00" b="0" i="0" u="none" strike="noStrike" cap="none">
              <a:solidFill>
                <a:srgbClr val="080808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 sz="1100" b="0" i="0" u="none" strike="noStrike" cap="none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)</a:t>
            </a:r>
            <a:endParaRPr sz="1100" b="0" i="0" u="none" strike="noStrike" cap="none">
              <a:solidFill>
                <a:srgbClr val="080808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 sz="1100" b="0" i="0" u="none" strike="noStrike" cap="none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 b="0" i="0" u="none" strike="noStrike" cap="none">
              <a:solidFill>
                <a:srgbClr val="080808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 sz="1100" b="0" i="0" u="none" strike="noStrike" cap="none">
                <a:solidFill>
                  <a:srgbClr val="00627A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MyComponent</a:t>
            </a:r>
            <a:r>
              <a:rPr lang="ko" sz="1100" b="0" i="0" u="none" strike="noStrike" cap="none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" sz="1100" b="0" i="0" u="none" strike="noStrike" cap="none">
                <a:solidFill>
                  <a:srgbClr val="871094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defaultProps</a:t>
            </a:r>
            <a:r>
              <a:rPr lang="ko" sz="1100" b="0" i="0" u="none" strike="noStrike" cap="none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={</a:t>
            </a:r>
            <a:r>
              <a:rPr lang="ko" sz="1100" b="0" i="0" u="none" strike="noStrike" cap="none">
                <a:solidFill>
                  <a:srgbClr val="871094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ko" sz="1100" b="0" i="0" u="none" strike="noStrike" cap="none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ko" sz="1100" b="0" i="0" u="none" strike="noStrike" cap="none">
                <a:solidFill>
                  <a:srgbClr val="067D17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'JavaScript'</a:t>
            </a:r>
            <a:r>
              <a:rPr lang="ko" sz="1100" b="0" i="0" u="none" strike="noStrike" cap="none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100" b="0" i="0" u="none" strike="noStrike" cap="none">
              <a:solidFill>
                <a:srgbClr val="080808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 b="0" i="0" u="none" strike="noStrike" cap="none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100" b="0" i="0" u="none" strike="noStrike" cap="none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100" b="0" i="0" u="none" strike="noStrike" cap="none">
                <a:solidFill>
                  <a:srgbClr val="795E26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MyComponent</a:t>
            </a: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 b="0" i="0" u="none" strike="noStrike" cap="none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80808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F5FF"/>
        </a:solidFill>
        <a:effectLst/>
      </p:bgPr>
    </p:bg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349302027d9_0_75"/>
          <p:cNvSpPr txBox="1"/>
          <p:nvPr/>
        </p:nvSpPr>
        <p:spPr>
          <a:xfrm>
            <a:off x="667800" y="2055375"/>
            <a:ext cx="7610400" cy="7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ko" sz="3000" b="1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props destructuring assignment </a:t>
            </a:r>
            <a:endParaRPr sz="3000" b="1" i="0" u="none" strike="noStrike" cap="none">
              <a:solidFill>
                <a:srgbClr val="001080"/>
              </a:solidFill>
              <a:highlight>
                <a:srgbClr val="E6F5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endParaRPr sz="3000" b="1" i="0" u="none" strike="noStrike" cap="none">
              <a:solidFill>
                <a:srgbClr val="001080"/>
              </a:solidFill>
              <a:highlight>
                <a:srgbClr val="E6F5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F5FF"/>
        </a:solidFill>
        <a:effectLst/>
      </p:bgPr>
    </p:bg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6"/>
          <p:cNvSpPr txBox="1"/>
          <p:nvPr/>
        </p:nvSpPr>
        <p:spPr>
          <a:xfrm>
            <a:off x="2501200" y="752000"/>
            <a:ext cx="3987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" sz="1400" b="1" i="0" u="none" strike="noStrike" cap="none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400" b="1" i="0" u="none" strike="noStrike" cap="none">
              <a:solidFill>
                <a:srgbClr val="001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0" name="Google Shape;320;p36"/>
          <p:cNvSpPr txBox="1"/>
          <p:nvPr/>
        </p:nvSpPr>
        <p:spPr>
          <a:xfrm>
            <a:off x="2667000" y="1219200"/>
            <a:ext cx="4344000" cy="28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 sz="1100" b="0" i="0" u="none" strike="noStrike" cap="none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100" b="0" i="0" u="none" strike="noStrike" cap="none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React</a:t>
            </a: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100" b="0" i="0" u="none" strike="noStrike" cap="none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100" b="0" i="0" u="none" strike="noStrike" cap="none">
                <a:solidFill>
                  <a:srgbClr val="A31515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'react'</a:t>
            </a: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 b="0" i="0" u="none" strike="noStrike" cap="none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 sz="1100" b="0" i="0" u="none" strike="noStrike" cap="none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100" b="0" i="0" u="none" strike="noStrike" cap="none">
                <a:solidFill>
                  <a:srgbClr val="A31515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'./App.css'</a:t>
            </a: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 b="0" i="0" u="none" strike="noStrike" cap="none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 sz="1100" b="0" i="0" u="none" strike="noStrike" cap="none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100" b="0" i="0" u="none" strike="noStrike" cap="none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MyComponent</a:t>
            </a: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100" b="0" i="0" u="none" strike="noStrike" cap="none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100" b="0" i="0" u="none" strike="noStrike" cap="none">
                <a:solidFill>
                  <a:srgbClr val="A31515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'./MyComponent'</a:t>
            </a: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 b="0" i="0" u="none" strike="noStrike" cap="none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 sz="1100" b="0" i="0" u="none" strike="noStrike" cap="none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100" b="0" i="0" u="none" strike="noStrike" cap="none">
                <a:solidFill>
                  <a:srgbClr val="795E26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 b="0" i="0" u="none" strike="noStrike" cap="none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100" b="0" i="0" u="none" strike="noStrike" cap="none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endParaRPr sz="1100" b="0" i="0" u="none" strike="noStrike" cap="none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100" b="0" i="0" u="none" strike="noStrike" cap="none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&lt;div&gt;</a:t>
            </a:r>
            <a:endParaRPr sz="1100" b="0" i="0" u="none" strike="noStrike" cap="none">
              <a:solidFill>
                <a:srgbClr val="800000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ko" sz="1100" b="0" i="0" u="none" strike="noStrike" cap="none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ko" sz="1100" b="0" i="0" u="none" strike="noStrike" cap="none">
                <a:solidFill>
                  <a:srgbClr val="267F99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MyComponent</a:t>
            </a: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100" b="0" i="0" u="none" strike="noStrike" cap="none">
                <a:solidFill>
                  <a:srgbClr val="E5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ko" sz="1100" b="0" i="0" u="none" strike="noStrike" cap="none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100" b="0" i="0" u="none" strike="noStrike" cap="none">
                <a:solidFill>
                  <a:srgbClr val="A31515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"react"</a:t>
            </a: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100" b="0" i="0" u="none" strike="noStrike" cap="none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1100" b="0" i="0" u="none" strike="noStrike" cap="none">
              <a:solidFill>
                <a:srgbClr val="800000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100" b="0" i="0" u="none" strike="noStrike" cap="none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&lt;/div&gt;</a:t>
            </a:r>
            <a:endParaRPr sz="1100" b="0" i="0" u="none" strike="noStrike" cap="none">
              <a:solidFill>
                <a:srgbClr val="800000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);</a:t>
            </a:r>
            <a:endParaRPr sz="1100" b="0" i="0" u="none" strike="noStrike" cap="none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 b="0" i="0" u="none" strike="noStrike" cap="none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 sz="1100" b="0" i="0" u="none" strike="noStrike" cap="none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100" b="0" i="0" u="none" strike="noStrike" cap="none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100" b="0" i="0" u="none" strike="noStrike" cap="none">
                <a:solidFill>
                  <a:srgbClr val="795E26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 b="0" i="0" u="none" strike="noStrike" cap="none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F5FF"/>
        </a:solidFill>
        <a:effectLst/>
      </p:bgPr>
    </p:bg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7"/>
          <p:cNvSpPr txBox="1"/>
          <p:nvPr/>
        </p:nvSpPr>
        <p:spPr>
          <a:xfrm>
            <a:off x="2642825" y="1371600"/>
            <a:ext cx="3706200" cy="23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 sz="1100" b="0" i="0" u="none" strike="noStrike" cap="none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100" b="0" i="0" u="none" strike="noStrike" cap="none">
                <a:solidFill>
                  <a:srgbClr val="795E26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MyComponent</a:t>
            </a: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100" b="0" i="0" u="none" strike="noStrike" cap="none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100" b="0" i="0" u="none" strike="noStrike" cap="none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props</a:t>
            </a: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100" b="0" i="0" u="none" strike="noStrike" cap="none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100" b="0" i="0" u="none" strike="noStrike" cap="none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100" b="0" i="0" u="none" strike="noStrike" cap="none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r>
              <a:rPr lang="ko" sz="1100" b="0" i="0" u="none" strike="noStrike" cap="none">
                <a:solidFill>
                  <a:srgbClr val="0070C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100" b="0" i="0" u="none" strike="noStrike" cap="none">
                <a:solidFill>
                  <a:srgbClr val="0070C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children</a:t>
            </a: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lang="ko" sz="1100" b="0" i="0" u="none" strike="noStrike" cap="none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100" b="0" i="0" u="none" strike="noStrike" cap="none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props</a:t>
            </a: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 b="0" i="0" u="none" strike="noStrike" cap="none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100" b="0" i="0" u="none" strike="noStrike" cap="none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sz="1100" b="0" i="0" u="none" strike="noStrike" cap="none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100" b="0" i="0" u="none" strike="noStrike" cap="none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&lt;&gt;</a:t>
            </a:r>
            <a:endParaRPr sz="1100" b="0" i="0" u="none" strike="noStrike" cap="none">
              <a:solidFill>
                <a:srgbClr val="800000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ko" sz="1100" b="0" i="0" u="none" strike="noStrike" cap="none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&lt;div&gt;</a:t>
            </a:r>
            <a:r>
              <a:rPr lang="ko" sz="1100" b="0" i="0" u="none" strike="noStrike" cap="none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 sz="1100" b="0" i="0" u="none" strike="noStrike" cap="none">
                <a:solidFill>
                  <a:srgbClr val="0070C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ko" sz="1100" b="0" i="0" u="none" strike="noStrike" cap="none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ko" sz="1100" b="0" i="0" u="none" strike="noStrike" cap="none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&lt;/div&gt;</a:t>
            </a:r>
            <a:endParaRPr sz="1100" b="0" i="0" u="none" strike="noStrike" cap="none">
              <a:solidFill>
                <a:srgbClr val="800000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ko" sz="1100" b="0" i="0" u="none" strike="noStrike" cap="none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 sz="1100" b="0" i="0" u="none" strike="noStrike" cap="none">
                <a:solidFill>
                  <a:srgbClr val="0070C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children</a:t>
            </a:r>
            <a:r>
              <a:rPr lang="ko" sz="1100" b="0" i="0" u="none" strike="noStrike" cap="none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 b="0" i="0" u="none" strike="noStrike" cap="none">
              <a:solidFill>
                <a:srgbClr val="0000FF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100" b="0" i="0" u="none" strike="noStrike" cap="none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&lt;/&gt;</a:t>
            </a:r>
            <a:endParaRPr sz="1100" b="0" i="0" u="none" strike="noStrike" cap="none">
              <a:solidFill>
                <a:srgbClr val="800000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)};</a:t>
            </a:r>
            <a:endParaRPr sz="1100" b="0" i="0" u="none" strike="noStrike" cap="none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 sz="1100" b="0" i="0" u="none" strike="noStrike" cap="none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100" b="0" i="0" u="none" strike="noStrike" cap="none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100" b="0" i="0" u="none" strike="noStrike" cap="none">
                <a:solidFill>
                  <a:srgbClr val="795E26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MyComponent</a:t>
            </a: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 b="0" i="0" u="none" strike="noStrike" cap="none">
              <a:solidFill>
                <a:srgbClr val="0033B3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F5FF"/>
        </a:solidFill>
        <a:effectLst/>
      </p:bgPr>
    </p:bg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349302027d9_0_79"/>
          <p:cNvSpPr txBox="1"/>
          <p:nvPr/>
        </p:nvSpPr>
        <p:spPr>
          <a:xfrm>
            <a:off x="667800" y="2055375"/>
            <a:ext cx="7610400" cy="7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ko" sz="3000" b="1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propsTypes, isRequired </a:t>
            </a:r>
            <a:endParaRPr sz="3000" b="1" i="0" u="none" strike="noStrike" cap="none">
              <a:solidFill>
                <a:srgbClr val="001080"/>
              </a:solidFill>
              <a:highlight>
                <a:srgbClr val="E6F5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endParaRPr sz="3000" b="1" i="0" u="none" strike="noStrike" cap="none">
              <a:solidFill>
                <a:srgbClr val="001080"/>
              </a:solidFill>
              <a:highlight>
                <a:srgbClr val="E6F5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F5FF"/>
        </a:solidFill>
        <a:effectLst/>
      </p:bgPr>
    </p:bg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8"/>
          <p:cNvSpPr txBox="1"/>
          <p:nvPr/>
        </p:nvSpPr>
        <p:spPr>
          <a:xfrm>
            <a:off x="3202325" y="704325"/>
            <a:ext cx="2540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rgbClr val="001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6" name="Google Shape;336;p38"/>
          <p:cNvSpPr txBox="1"/>
          <p:nvPr/>
        </p:nvSpPr>
        <p:spPr>
          <a:xfrm>
            <a:off x="2362200" y="1219200"/>
            <a:ext cx="4269600" cy="28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 sz="1100" b="0" i="0" u="none" strike="noStrike" cap="none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100" b="0" i="0" u="none" strike="noStrike" cap="none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React</a:t>
            </a: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100" b="0" i="0" u="none" strike="noStrike" cap="none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100" b="0" i="0" u="none" strike="noStrike" cap="none">
                <a:solidFill>
                  <a:srgbClr val="A31515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'react'</a:t>
            </a: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 b="0" i="0" u="none" strike="noStrike" cap="none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 sz="1100" b="0" i="0" u="none" strike="noStrike" cap="none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100" b="0" i="0" u="none" strike="noStrike" cap="none">
                <a:solidFill>
                  <a:srgbClr val="A31515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'./App.css'</a:t>
            </a: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 b="0" i="0" u="none" strike="noStrike" cap="none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 sz="1100" b="0" i="0" u="none" strike="noStrike" cap="none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100" b="0" i="0" u="none" strike="noStrike" cap="none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MyComponent</a:t>
            </a: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100" b="0" i="0" u="none" strike="noStrike" cap="none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100" b="0" i="0" u="none" strike="noStrike" cap="none">
                <a:solidFill>
                  <a:srgbClr val="A31515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'./MyComponent'</a:t>
            </a: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 b="0" i="0" u="none" strike="noStrike" cap="none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 sz="1100" b="0" i="0" u="none" strike="noStrike" cap="none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100" b="0" i="0" u="none" strike="noStrike" cap="none">
                <a:solidFill>
                  <a:srgbClr val="795E26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 b="0" i="0" u="none" strike="noStrike" cap="none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100" b="0" i="0" u="none" strike="noStrike" cap="none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endParaRPr sz="1100" b="0" i="0" u="none" strike="noStrike" cap="none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100" b="0" i="0" u="none" strike="noStrike" cap="none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&lt;div&gt;</a:t>
            </a:r>
            <a:endParaRPr sz="1100" b="0" i="0" u="none" strike="noStrike" cap="none">
              <a:solidFill>
                <a:srgbClr val="800000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ko" sz="1100" b="0" i="0" u="none" strike="noStrike" cap="none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ko" sz="1100" b="0" i="0" u="none" strike="noStrike" cap="none">
                <a:solidFill>
                  <a:srgbClr val="267F99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MyComponent </a:t>
            </a:r>
            <a:r>
              <a:rPr lang="ko" sz="1100" b="0" i="0" u="none" strike="noStrike" cap="none">
                <a:solidFill>
                  <a:srgbClr val="E5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ko" sz="1100" b="0" i="0" u="none" strike="noStrike" cap="none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100" b="0" i="0" u="none" strike="noStrike" cap="none">
                <a:solidFill>
                  <a:srgbClr val="A31515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"react"</a:t>
            </a: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100" b="0" i="0" u="none" strike="noStrike" cap="none">
                <a:solidFill>
                  <a:srgbClr val="E5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num</a:t>
            </a:r>
            <a:r>
              <a:rPr lang="ko" sz="1100" b="0" i="0" u="none" strike="noStrike" cap="none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100" b="0" i="0" u="none" strike="noStrike" cap="none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 sz="1100" b="0" i="0" u="none" strike="noStrike" cap="none">
                <a:solidFill>
                  <a:srgbClr val="09865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ko" sz="1100" b="0" i="0" u="none" strike="noStrike" cap="none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100" b="0" i="0" u="none" strike="noStrike" cap="none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1100" b="0" i="0" u="none" strike="noStrike" cap="none">
              <a:solidFill>
                <a:srgbClr val="800000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100" b="0" i="0" u="none" strike="noStrike" cap="none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&lt;/div&gt;</a:t>
            </a:r>
            <a:endParaRPr sz="1100" b="0" i="0" u="none" strike="noStrike" cap="none">
              <a:solidFill>
                <a:srgbClr val="800000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);</a:t>
            </a:r>
            <a:endParaRPr sz="1100" b="0" i="0" u="none" strike="noStrike" cap="none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 b="0" i="0" u="none" strike="noStrike" cap="none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 sz="1100" b="0" i="0" u="none" strike="noStrike" cap="none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100" b="0" i="0" u="none" strike="noStrike" cap="none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100" b="0" i="0" u="none" strike="noStrike" cap="none">
                <a:solidFill>
                  <a:srgbClr val="795E26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 b="0" i="0" u="none" strike="noStrike" cap="none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F5FF"/>
        </a:solidFill>
        <a:effectLst/>
      </p:bgPr>
    </p:bg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9"/>
          <p:cNvSpPr txBox="1"/>
          <p:nvPr/>
        </p:nvSpPr>
        <p:spPr>
          <a:xfrm>
            <a:off x="2257200" y="750675"/>
            <a:ext cx="4572900" cy="39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 b="0" i="0" u="none" strike="noStrike" cap="none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100" b="0" i="0" u="none" strike="noStrike" cap="none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PropsTypes</a:t>
            </a: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100" b="0" i="0" u="none" strike="noStrike" cap="none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100" b="0" i="0" u="none" strike="noStrike" cap="none">
                <a:solidFill>
                  <a:srgbClr val="A31515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'prop-types'</a:t>
            </a: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 b="0" i="0" u="none" strike="noStrike" cap="none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 b="0" i="0" u="none" strike="noStrike" cap="none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100" b="0" i="0" u="none" strike="noStrike" cap="none">
                <a:solidFill>
                  <a:srgbClr val="0070C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MyComponent</a:t>
            </a: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100" b="0" i="0" u="none" strike="noStrike" cap="none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ko" sz="1100" b="0" i="0" u="none" strike="noStrike" cap="none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props</a:t>
            </a: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ko" sz="1100" b="0" i="0" u="none" strike="noStrike" cap="none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100" b="0" i="0" u="none" strike="noStrike" cap="none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100" b="0" i="0" u="none" strike="noStrike" cap="none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lang="ko" sz="1100" b="0" i="0" u="none" strike="noStrike" cap="none">
                <a:solidFill>
                  <a:srgbClr val="0070C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100" b="0" i="0" u="none" strike="noStrike" cap="none">
                <a:solidFill>
                  <a:srgbClr val="0070C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num</a:t>
            </a: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100" b="0" i="0" u="none" strike="noStrike" cap="none">
                <a:solidFill>
                  <a:srgbClr val="0070C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children</a:t>
            </a: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lang="ko" sz="1100" b="0" i="0" u="none" strike="noStrike" cap="none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100" b="0" i="0" u="none" strike="noStrike" cap="none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props</a:t>
            </a: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 b="0" i="0" u="none" strike="noStrike" cap="none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100" b="0" i="0" u="none" strike="noStrike" cap="none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endParaRPr sz="1100" b="0" i="0" u="none" strike="noStrike" cap="none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100" b="0" i="0" u="none" strike="noStrike" cap="none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&lt;&gt;</a:t>
            </a:r>
            <a:endParaRPr sz="1100" b="0" i="0" u="none" strike="noStrike" cap="none">
              <a:solidFill>
                <a:srgbClr val="800000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ko" sz="1100" b="0" i="0" u="none" strike="noStrike" cap="none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&lt;div&gt;</a:t>
            </a:r>
            <a:r>
              <a:rPr lang="ko" sz="1100" b="0" i="0" u="none" strike="noStrike" cap="none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 sz="1100" b="0" i="0" u="none" strike="noStrike" cap="none">
                <a:solidFill>
                  <a:srgbClr val="0070C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ko" sz="1100" b="0" i="0" u="none" strike="noStrike" cap="none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ko" sz="1100" b="0" i="0" u="none" strike="noStrike" cap="none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&lt;/div&gt;</a:t>
            </a:r>
            <a:endParaRPr sz="1100" b="0" i="0" u="none" strike="noStrike" cap="none">
              <a:solidFill>
                <a:srgbClr val="800000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ko" sz="1100" b="0" i="0" u="none" strike="noStrike" cap="none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&lt;div&gt;</a:t>
            </a:r>
            <a:r>
              <a:rPr lang="ko" sz="1100" b="0" i="0" u="none" strike="noStrike" cap="none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 sz="1100" b="0" i="0" u="none" strike="noStrike" cap="none">
                <a:solidFill>
                  <a:srgbClr val="0070C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num</a:t>
            </a:r>
            <a:r>
              <a:rPr lang="ko" sz="1100" b="0" i="0" u="none" strike="noStrike" cap="none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ko" sz="1100" b="0" i="0" u="none" strike="noStrike" cap="none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&lt;/div&gt;</a:t>
            </a:r>
            <a:endParaRPr sz="1100" b="0" i="0" u="none" strike="noStrike" cap="none">
              <a:solidFill>
                <a:srgbClr val="800000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ko" sz="1100" b="0" i="0" u="none" strike="noStrike" cap="none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 sz="1100" b="0" i="0" u="none" strike="noStrike" cap="none">
                <a:solidFill>
                  <a:srgbClr val="0070C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children</a:t>
            </a:r>
            <a:r>
              <a:rPr lang="ko" sz="1100" b="0" i="0" u="none" strike="noStrike" cap="none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 b="0" i="0" u="none" strike="noStrike" cap="none">
              <a:solidFill>
                <a:srgbClr val="0000FF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100" b="0" i="0" u="none" strike="noStrike" cap="none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&lt;/&gt;</a:t>
            </a:r>
            <a:endParaRPr sz="1100" b="0" i="0" u="none" strike="noStrike" cap="none">
              <a:solidFill>
                <a:srgbClr val="800000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)};</a:t>
            </a:r>
            <a:endParaRPr sz="1100" b="0" i="0" u="none" strike="noStrike" cap="none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 b="0" i="0" u="none" strike="noStrike" cap="none">
                <a:solidFill>
                  <a:srgbClr val="0070C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MyComponent</a:t>
            </a: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" sz="1100" b="0" i="0" u="none" strike="noStrike" cap="none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propsTypes</a:t>
            </a: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100" b="0" i="0" u="none" strike="noStrike" cap="none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100" b="0" i="0" u="none" strike="noStrike" cap="none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ko" sz="1100" b="0" i="0" u="none" strike="noStrike" cap="none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name:</a:t>
            </a: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100" b="0" i="0" u="none" strike="noStrike" cap="none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PropsTypes</a:t>
            </a: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" sz="1100" b="0" i="0" u="none" strike="noStrike" cap="none">
                <a:solidFill>
                  <a:srgbClr val="0070C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100" b="0" i="0" u="none" strike="noStrike" cap="none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ko" sz="1100" b="0" i="0" u="none" strike="noStrike" cap="none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num:</a:t>
            </a: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100" b="0" i="0" u="none" strike="noStrike" cap="none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PropsTypes</a:t>
            </a: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" sz="1100" b="0" i="0" u="none" strike="noStrike" cap="none">
                <a:solidFill>
                  <a:srgbClr val="0070C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" sz="1100" b="0" i="0" u="none" strike="noStrike" cap="none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isRequired</a:t>
            </a: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100" b="0" i="0" u="none" strike="noStrike" cap="none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100" b="0" i="0" u="none" strike="noStrike" cap="none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 sz="1100" b="0" i="0" u="none" strike="noStrike" cap="none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100" b="0" i="0" u="none" strike="noStrike" cap="none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100" b="0" i="0" u="none" strike="noStrike" cap="none">
                <a:solidFill>
                  <a:srgbClr val="0070C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MyComponent</a:t>
            </a: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 b="0" i="0" u="none" strike="noStrike" cap="none">
              <a:solidFill>
                <a:srgbClr val="0033B3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F5FF"/>
        </a:solidFill>
        <a:effectLst/>
      </p:bgPr>
    </p:bg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40"/>
          <p:cNvSpPr txBox="1"/>
          <p:nvPr/>
        </p:nvSpPr>
        <p:spPr>
          <a:xfrm>
            <a:off x="1710900" y="2007725"/>
            <a:ext cx="5271300" cy="8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lang="ko" sz="3000" b="1" i="0" u="none" strike="noStrike" cap="none">
                <a:solidFill>
                  <a:srgbClr val="001080"/>
                </a:solidFill>
                <a:latin typeface="Arial"/>
                <a:ea typeface="Arial"/>
                <a:cs typeface="Arial"/>
                <a:sym typeface="Arial"/>
              </a:rPr>
              <a:t>useState</a:t>
            </a:r>
            <a:endParaRPr sz="3000" b="1" i="0" u="none" strike="noStrike" cap="none">
              <a:solidFill>
                <a:srgbClr val="00108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endParaRPr sz="3000" b="1" i="0" u="none" strike="noStrike" cap="none">
              <a:solidFill>
                <a:srgbClr val="00108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endParaRPr sz="3000" b="1" i="0" u="none" strike="noStrike" cap="none">
              <a:solidFill>
                <a:srgbClr val="00108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3000" b="1" i="0" u="none" strike="noStrike" cap="none">
              <a:solidFill>
                <a:srgbClr val="00108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endParaRPr sz="3000" b="1" i="0" u="none" strike="noStrike" cap="none">
              <a:solidFill>
                <a:srgbClr val="00108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F5FF"/>
        </a:solidFill>
        <a:effectLst/>
      </p:bgPr>
    </p:bg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34d528e0ed5_0_0"/>
          <p:cNvSpPr txBox="1"/>
          <p:nvPr/>
        </p:nvSpPr>
        <p:spPr>
          <a:xfrm>
            <a:off x="2066725" y="1371600"/>
            <a:ext cx="5632800" cy="21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.App</a:t>
            </a:r>
            <a:r>
              <a:rPr lang="ko" sz="110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lang="ko" sz="1100">
                <a:solidFill>
                  <a:srgbClr val="008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/* App 컴포넌트에 스타일을 적용하기 위한 클래스 (선택 사항) */</a:t>
            </a:r>
            <a:endParaRPr sz="1100">
              <a:solidFill>
                <a:srgbClr val="008000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ko" sz="1100">
                <a:solidFill>
                  <a:srgbClr val="E5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display</a:t>
            </a:r>
            <a:r>
              <a:rPr lang="ko" sz="110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ko" sz="1100">
                <a:solidFill>
                  <a:srgbClr val="0451A5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flex</a:t>
            </a:r>
            <a:r>
              <a:rPr lang="ko" sz="110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ko" sz="1100">
                <a:solidFill>
                  <a:srgbClr val="E5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flex-direction</a:t>
            </a:r>
            <a:r>
              <a:rPr lang="ko" sz="110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ko" sz="1100">
                <a:solidFill>
                  <a:srgbClr val="0451A5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column</a:t>
            </a:r>
            <a:r>
              <a:rPr lang="ko" sz="110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ko" sz="1100">
                <a:solidFill>
                  <a:srgbClr val="E5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align-items</a:t>
            </a:r>
            <a:r>
              <a:rPr lang="ko" sz="110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ko" sz="1100">
                <a:solidFill>
                  <a:srgbClr val="0451A5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center</a:t>
            </a:r>
            <a:r>
              <a:rPr lang="ko" sz="110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ko" sz="1100">
                <a:solidFill>
                  <a:srgbClr val="E5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justify-content</a:t>
            </a:r>
            <a:r>
              <a:rPr lang="ko" sz="110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ko" sz="1100">
                <a:solidFill>
                  <a:srgbClr val="0451A5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center</a:t>
            </a:r>
            <a:r>
              <a:rPr lang="ko" sz="110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ko" sz="1100">
                <a:solidFill>
                  <a:srgbClr val="E5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height</a:t>
            </a:r>
            <a:r>
              <a:rPr lang="ko" sz="110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ko" sz="1100">
                <a:solidFill>
                  <a:srgbClr val="09865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100vh</a:t>
            </a:r>
            <a:r>
              <a:rPr lang="ko" sz="110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ko" sz="1100">
                <a:solidFill>
                  <a:srgbClr val="008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/* root와 동일하게 설정하거나 필요에 따라 조정 */</a:t>
            </a:r>
            <a:endParaRPr sz="1100">
              <a:solidFill>
                <a:srgbClr val="008000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App.css</a:t>
            </a:r>
            <a:endParaRPr sz="1100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F5FF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49302027d9_0_6"/>
          <p:cNvSpPr txBox="1"/>
          <p:nvPr/>
        </p:nvSpPr>
        <p:spPr>
          <a:xfrm>
            <a:off x="1667050" y="2031700"/>
            <a:ext cx="5792700" cy="67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3500" b="1">
                <a:solidFill>
                  <a:srgbClr val="001080"/>
                </a:solidFill>
              </a:rPr>
              <a:t>VS code 확장 프로그램 설치</a:t>
            </a:r>
            <a:endParaRPr sz="3500" b="1">
              <a:solidFill>
                <a:srgbClr val="001080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endParaRPr sz="3500" b="1">
              <a:solidFill>
                <a:srgbClr val="1F3A93"/>
              </a:solidFill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F5FF"/>
        </a:solidFill>
        <a:effectLst/>
      </p:bgPr>
    </p:bg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1"/>
          <p:cNvSpPr txBox="1"/>
          <p:nvPr/>
        </p:nvSpPr>
        <p:spPr>
          <a:xfrm>
            <a:off x="2991225" y="1524000"/>
            <a:ext cx="3008700" cy="21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 sz="1100" b="0" i="0" u="none" strike="noStrike" cap="none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100" b="0" i="0" u="none" strike="noStrike" cap="none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React</a:t>
            </a: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100" b="0" i="0" u="none" strike="noStrike" cap="none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100" b="0" i="0" u="none" strike="noStrike" cap="none">
                <a:solidFill>
                  <a:srgbClr val="A31515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'react'</a:t>
            </a: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 b="0" i="0" u="none" strike="noStrike" cap="none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 sz="1100" b="0" i="0" u="none" strike="noStrike" cap="none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100" b="0" i="0" u="none" strike="noStrike" cap="none">
                <a:solidFill>
                  <a:srgbClr val="A31515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'./App.css'</a:t>
            </a: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 b="0" i="0" u="none" strike="noStrike" cap="none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 sz="1100" b="0" i="0" u="none" strike="noStrike" cap="none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100" b="0" i="0" u="none" strike="noStrike" cap="none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Say</a:t>
            </a: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100" b="0" i="0" u="none" strike="noStrike" cap="none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100" b="0" i="0" u="none" strike="noStrike" cap="none">
                <a:solidFill>
                  <a:srgbClr val="A31515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'./Say'</a:t>
            </a: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 b="0" i="0" u="none" strike="noStrike" cap="none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 sz="1100" b="0" i="0" u="none" strike="noStrike" cap="none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100" b="0" i="0" u="none" strike="noStrike" cap="none">
                <a:solidFill>
                  <a:srgbClr val="795E26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 b="0" i="0" u="none" strike="noStrike" cap="none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100" b="0" i="0" u="none" strike="noStrike" cap="none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100" b="0" i="0" u="none" strike="noStrike" cap="none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ko" sz="1100" b="0" i="0" u="none" strike="noStrike" cap="none">
                <a:solidFill>
                  <a:srgbClr val="267F99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Say</a:t>
            </a:r>
            <a:r>
              <a:rPr lang="ko" sz="1100" b="0" i="0" u="none" strike="noStrike" cap="none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1100" b="0" i="0" u="none" strike="noStrike" cap="none">
              <a:solidFill>
                <a:srgbClr val="800000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 b="0" i="0" u="none" strike="noStrike" cap="none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 sz="1100" b="0" i="0" u="none" strike="noStrike" cap="none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100" b="0" i="0" u="none" strike="noStrike" cap="none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100" b="0" i="0" u="none" strike="noStrike" cap="none">
                <a:solidFill>
                  <a:srgbClr val="795E26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lang="ko" sz="1100" b="0" i="0" u="none" strike="noStrike" cap="none">
                <a:solidFill>
                  <a:srgbClr val="3B3B3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 b="0" i="0" u="none" strike="noStrike" cap="none">
              <a:solidFill>
                <a:srgbClr val="3B3B3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AF00D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F5FF"/>
        </a:solidFill>
        <a:effectLst/>
      </p:bgPr>
    </p:bg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42"/>
          <p:cNvSpPr txBox="1"/>
          <p:nvPr/>
        </p:nvSpPr>
        <p:spPr>
          <a:xfrm>
            <a:off x="1238625" y="1066800"/>
            <a:ext cx="6896700" cy="29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050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React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, {</a:t>
            </a:r>
            <a:r>
              <a:rPr lang="ko" sz="1050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useState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lang="ko" sz="1050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050">
                <a:solidFill>
                  <a:srgbClr val="A31515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'react'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50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050">
                <a:solidFill>
                  <a:srgbClr val="795E26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Say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= () </a:t>
            </a: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50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lang="ko" sz="1050">
                <a:solidFill>
                  <a:srgbClr val="0070C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message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050">
                <a:solidFill>
                  <a:srgbClr val="795E26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setMessage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] = </a:t>
            </a:r>
            <a:r>
              <a:rPr lang="ko" sz="1050">
                <a:solidFill>
                  <a:srgbClr val="795E26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useState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ko" sz="1050">
                <a:solidFill>
                  <a:srgbClr val="A31515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""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lang="ko" sz="1050">
                <a:solidFill>
                  <a:srgbClr val="0070C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050">
                <a:solidFill>
                  <a:srgbClr val="795E26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setColor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] = </a:t>
            </a:r>
            <a:r>
              <a:rPr lang="ko" sz="1050">
                <a:solidFill>
                  <a:srgbClr val="795E26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useState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ko" sz="1050">
                <a:solidFill>
                  <a:srgbClr val="A31515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""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50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ko" sz="1050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endParaRPr sz="1050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ko" sz="1050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&lt;&gt;</a:t>
            </a:r>
            <a:endParaRPr sz="1050">
              <a:solidFill>
                <a:srgbClr val="800000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ko" sz="1050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&lt;div&gt;</a:t>
            </a:r>
            <a:endParaRPr sz="1050">
              <a:solidFill>
                <a:srgbClr val="800000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lang="ko" sz="1050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&lt;button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050">
                <a:solidFill>
                  <a:srgbClr val="E5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onClick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ko" sz="1050">
                <a:solidFill>
                  <a:srgbClr val="795E26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setMessage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ko" sz="1050">
                <a:solidFill>
                  <a:srgbClr val="A31515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"어서오세요. 반갑습니다."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ko" sz="1050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입장</a:t>
            </a:r>
            <a:r>
              <a:rPr lang="ko" sz="1050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&lt;/button&gt;</a:t>
            </a:r>
            <a:endParaRPr sz="1050">
              <a:solidFill>
                <a:srgbClr val="800000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lang="ko" sz="1050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&lt;button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050">
                <a:solidFill>
                  <a:srgbClr val="E5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onClick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ko" sz="1050">
                <a:solidFill>
                  <a:srgbClr val="795E26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setMessage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ko" sz="1050">
                <a:solidFill>
                  <a:srgbClr val="A31515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"안녕히 가세요. 또 오세요."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ko" sz="1050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퇴장</a:t>
            </a:r>
            <a:r>
              <a:rPr lang="ko" sz="1050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&lt;/button&gt;</a:t>
            </a:r>
            <a:endParaRPr sz="1050">
              <a:solidFill>
                <a:srgbClr val="800000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ko" sz="1050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&lt;/div&gt;</a:t>
            </a:r>
            <a:endParaRPr sz="1050">
              <a:solidFill>
                <a:srgbClr val="800000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ko" sz="1050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&lt;h1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050">
                <a:solidFill>
                  <a:srgbClr val="E5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style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 sz="1050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color: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050">
                <a:solidFill>
                  <a:srgbClr val="0070C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ko" sz="1050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 sz="1050">
                <a:solidFill>
                  <a:srgbClr val="0070C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message</a:t>
            </a: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ko" sz="1050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&lt;/h1&gt;</a:t>
            </a:r>
            <a:endParaRPr sz="1100">
              <a:solidFill>
                <a:srgbClr val="AF00D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F5FF"/>
        </a:solidFill>
        <a:effectLst/>
      </p:bgPr>
    </p:bg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34d528e0ed5_0_46"/>
          <p:cNvSpPr txBox="1"/>
          <p:nvPr/>
        </p:nvSpPr>
        <p:spPr>
          <a:xfrm>
            <a:off x="840625" y="1219200"/>
            <a:ext cx="7575600" cy="25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45720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&lt;div&gt;</a:t>
            </a:r>
            <a:endParaRPr sz="1050">
              <a:solidFill>
                <a:srgbClr val="800000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lang="ko" sz="1050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&lt;button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050">
                <a:solidFill>
                  <a:srgbClr val="E5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style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 sz="1050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color: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050">
                <a:solidFill>
                  <a:srgbClr val="A31515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'red'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050">
                <a:solidFill>
                  <a:srgbClr val="E5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onClick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ko" sz="1050">
                <a:solidFill>
                  <a:srgbClr val="795E26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setColor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ko" sz="1050">
                <a:solidFill>
                  <a:srgbClr val="A31515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'red'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ko" sz="1050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빨간색</a:t>
            </a:r>
            <a:r>
              <a:rPr lang="ko" sz="1050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&lt;/button&gt;</a:t>
            </a:r>
            <a:endParaRPr sz="1050">
              <a:solidFill>
                <a:srgbClr val="800000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lang="ko" sz="1050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&lt;button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050">
                <a:solidFill>
                  <a:srgbClr val="E5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style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 sz="1050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color: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050">
                <a:solidFill>
                  <a:srgbClr val="A31515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'blue'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050">
                <a:solidFill>
                  <a:srgbClr val="E5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onClick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ko" sz="1050">
                <a:solidFill>
                  <a:srgbClr val="795E26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setColor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ko" sz="1050">
                <a:solidFill>
                  <a:srgbClr val="A31515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'blue'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ko" sz="1050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파란색</a:t>
            </a:r>
            <a:r>
              <a:rPr lang="ko" sz="1050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&lt;/button&gt;</a:t>
            </a:r>
            <a:endParaRPr sz="1050">
              <a:solidFill>
                <a:srgbClr val="800000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lang="ko" sz="1050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&lt;button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050">
                <a:solidFill>
                  <a:srgbClr val="E5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style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 sz="1050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color: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050">
                <a:solidFill>
                  <a:srgbClr val="A31515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'yellow'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050">
                <a:solidFill>
                  <a:srgbClr val="E5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onClick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ko" sz="1050">
                <a:solidFill>
                  <a:srgbClr val="795E26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setColor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ko" sz="1050">
                <a:solidFill>
                  <a:srgbClr val="A31515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'yellow'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ko" sz="1050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노랑색</a:t>
            </a:r>
            <a:r>
              <a:rPr lang="ko" sz="1050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&lt;/button&gt;</a:t>
            </a:r>
            <a:endParaRPr sz="1050">
              <a:solidFill>
                <a:srgbClr val="800000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ko" sz="1050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&lt;/div&gt;</a:t>
            </a:r>
            <a:endParaRPr sz="1050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ko" sz="1050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&lt;/&gt;</a:t>
            </a:r>
            <a:endParaRPr sz="1050">
              <a:solidFill>
                <a:srgbClr val="800000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);</a:t>
            </a:r>
            <a:endParaRPr sz="1050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050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50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050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050">
                <a:solidFill>
                  <a:srgbClr val="795E26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Say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>
              <a:solidFill>
                <a:srgbClr val="AF00D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F5FF"/>
        </a:solidFill>
        <a:effectLst/>
      </p:bgPr>
    </p:bg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44"/>
          <p:cNvSpPr txBox="1"/>
          <p:nvPr/>
        </p:nvSpPr>
        <p:spPr>
          <a:xfrm>
            <a:off x="1710900" y="2007725"/>
            <a:ext cx="5271300" cy="6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3500" b="1" i="0" u="none" strike="noStrike" cap="none">
                <a:solidFill>
                  <a:srgbClr val="001080"/>
                </a:solidFill>
                <a:latin typeface="Arial"/>
                <a:ea typeface="Arial"/>
                <a:cs typeface="Arial"/>
                <a:sym typeface="Arial"/>
              </a:rPr>
              <a:t>Counter </a:t>
            </a:r>
            <a:r>
              <a:rPr lang="ko" sz="3500" b="1">
                <a:solidFill>
                  <a:srgbClr val="001080"/>
                </a:solidFill>
              </a:rPr>
              <a:t>실습</a:t>
            </a:r>
            <a:endParaRPr sz="3500" b="1" i="0" u="none" strike="noStrike" cap="none">
              <a:solidFill>
                <a:srgbClr val="00108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endParaRPr sz="3500" b="1" i="0" u="none" strike="noStrike" cap="none">
              <a:solidFill>
                <a:srgbClr val="00108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endParaRPr sz="3500" b="1" i="0" u="none" strike="noStrike" cap="none">
              <a:solidFill>
                <a:srgbClr val="00108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endParaRPr sz="3500" b="1" i="0" u="none" strike="noStrike" cap="none">
              <a:solidFill>
                <a:srgbClr val="00108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endParaRPr sz="3500" b="1" i="0" u="none" strike="noStrike" cap="none">
              <a:solidFill>
                <a:srgbClr val="00108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F5FF"/>
        </a:solidFill>
        <a:effectLst/>
      </p:bgPr>
    </p:bg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5"/>
          <p:cNvSpPr txBox="1"/>
          <p:nvPr/>
        </p:nvSpPr>
        <p:spPr>
          <a:xfrm>
            <a:off x="1394325" y="762000"/>
            <a:ext cx="6695700" cy="38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ko" sz="110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100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React</a:t>
            </a:r>
            <a:r>
              <a:rPr lang="ko" sz="110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, {</a:t>
            </a:r>
            <a:r>
              <a:rPr lang="ko" sz="1100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useState</a:t>
            </a:r>
            <a:r>
              <a:rPr lang="ko" sz="110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lang="ko" sz="1100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ko" sz="110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100">
                <a:solidFill>
                  <a:srgbClr val="A31515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'react'</a:t>
            </a:r>
            <a:endParaRPr sz="1100">
              <a:solidFill>
                <a:srgbClr val="A31515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ko" sz="110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100">
                <a:solidFill>
                  <a:srgbClr val="795E26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lang="ko" sz="110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= () </a:t>
            </a:r>
            <a:r>
              <a:rPr lang="ko" sz="110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ko" sz="110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100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ko" sz="110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ko" sz="110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lang="ko" sz="1100">
                <a:solidFill>
                  <a:srgbClr val="0070C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ko" sz="110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100">
                <a:solidFill>
                  <a:srgbClr val="795E26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setValue</a:t>
            </a:r>
            <a:r>
              <a:rPr lang="ko" sz="110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] = </a:t>
            </a:r>
            <a:r>
              <a:rPr lang="ko" sz="1100">
                <a:solidFill>
                  <a:srgbClr val="795E26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useState</a:t>
            </a:r>
            <a:r>
              <a:rPr lang="ko" sz="110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ko" sz="1100">
                <a:solidFill>
                  <a:srgbClr val="09865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ko" sz="110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ko" sz="1100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ko" sz="110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endParaRPr sz="1100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ko" sz="1100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&lt;&gt;</a:t>
            </a:r>
            <a:endParaRPr sz="1100">
              <a:solidFill>
                <a:srgbClr val="800000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ko" sz="1100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&lt;div&gt;</a:t>
            </a:r>
            <a:r>
              <a:rPr lang="ko" sz="110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Count: </a:t>
            </a:r>
            <a:r>
              <a:rPr lang="ko" sz="1100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&lt;b&gt;</a:t>
            </a:r>
            <a:r>
              <a:rPr lang="ko" sz="110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 sz="1100">
                <a:solidFill>
                  <a:srgbClr val="0070C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ko" sz="110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ko" sz="1100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&lt;/b&gt;&lt;/div&gt;</a:t>
            </a:r>
            <a:endParaRPr sz="1100">
              <a:solidFill>
                <a:srgbClr val="800000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ko" sz="1100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&lt;div&gt;</a:t>
            </a:r>
            <a:endParaRPr sz="1100">
              <a:solidFill>
                <a:srgbClr val="800000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ko" sz="1100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&lt;button</a:t>
            </a:r>
            <a:r>
              <a:rPr lang="ko" sz="110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100">
                <a:solidFill>
                  <a:srgbClr val="E5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onClick</a:t>
            </a:r>
            <a:r>
              <a:rPr lang="ko" sz="110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10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 sz="110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ko" sz="110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ko" sz="1100">
                <a:solidFill>
                  <a:srgbClr val="795E26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setValue</a:t>
            </a:r>
            <a:r>
              <a:rPr lang="ko" sz="110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((</a:t>
            </a:r>
            <a:r>
              <a:rPr lang="ko" sz="1100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prev</a:t>
            </a:r>
            <a:r>
              <a:rPr lang="ko" sz="110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ko" sz="110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ko" sz="1100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prev</a:t>
            </a:r>
            <a:r>
              <a:rPr lang="ko" sz="110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ko" sz="1100">
                <a:solidFill>
                  <a:srgbClr val="09865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ko" sz="110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ko" sz="110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ko" sz="1100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&gt;&lt;b&gt;</a:t>
            </a:r>
            <a:r>
              <a:rPr lang="ko" sz="110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ko" sz="1100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&lt;/b&gt;&lt;/button&gt;</a:t>
            </a:r>
            <a:endParaRPr sz="1100">
              <a:solidFill>
                <a:srgbClr val="800000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ko" sz="1100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&lt;button</a:t>
            </a:r>
            <a:r>
              <a:rPr lang="ko" sz="110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100">
                <a:solidFill>
                  <a:srgbClr val="E5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onClick</a:t>
            </a:r>
            <a:r>
              <a:rPr lang="ko" sz="110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10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 sz="110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ko" sz="110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ko" sz="1100">
                <a:solidFill>
                  <a:srgbClr val="795E26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setValue</a:t>
            </a:r>
            <a:r>
              <a:rPr lang="ko" sz="110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ko" sz="1100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prev</a:t>
            </a:r>
            <a:r>
              <a:rPr lang="ko" sz="110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ko" sz="1100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prev</a:t>
            </a:r>
            <a:r>
              <a:rPr lang="ko" sz="110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ko" sz="1100">
                <a:solidFill>
                  <a:srgbClr val="09865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ko" sz="110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ko" sz="110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ko" sz="1100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&gt;&lt;b&gt;</a:t>
            </a:r>
            <a:r>
              <a:rPr lang="ko" sz="110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ko" sz="1100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&lt;/b&gt;&lt;/button&gt;</a:t>
            </a:r>
            <a:endParaRPr sz="1100">
              <a:solidFill>
                <a:srgbClr val="800000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ko" sz="1100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&lt;/div&gt;</a:t>
            </a:r>
            <a:endParaRPr sz="1100">
              <a:solidFill>
                <a:srgbClr val="800000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ko" sz="1100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&lt;/&gt;</a:t>
            </a:r>
            <a:endParaRPr sz="1100">
              <a:solidFill>
                <a:srgbClr val="800000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endParaRPr sz="1100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)</a:t>
            </a:r>
            <a:endParaRPr sz="1100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lang="ko" sz="110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100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lang="ko" sz="110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100">
                <a:solidFill>
                  <a:srgbClr val="795E26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endParaRPr sz="1100">
              <a:solidFill>
                <a:srgbClr val="0033B3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F5FF"/>
        </a:solidFill>
        <a:effectLst/>
      </p:bgPr>
    </p:bg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34a387be6da_0_5"/>
          <p:cNvSpPr txBox="1"/>
          <p:nvPr/>
        </p:nvSpPr>
        <p:spPr>
          <a:xfrm>
            <a:off x="1360175" y="1855325"/>
            <a:ext cx="6685800" cy="88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500" b="1">
                <a:solidFill>
                  <a:srgbClr val="001080"/>
                </a:solidFill>
              </a:rPr>
              <a:t>onChange, onKeyPress </a:t>
            </a:r>
            <a:endParaRPr sz="3500" b="1">
              <a:solidFill>
                <a:srgbClr val="00108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500" b="1">
              <a:solidFill>
                <a:srgbClr val="00108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500" b="1">
              <a:solidFill>
                <a:srgbClr val="00108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500" b="1">
              <a:solidFill>
                <a:srgbClr val="00108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500" b="1">
              <a:solidFill>
                <a:srgbClr val="00108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500" b="1">
              <a:solidFill>
                <a:srgbClr val="00108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500" b="1">
              <a:solidFill>
                <a:srgbClr val="00108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500" b="1">
              <a:solidFill>
                <a:srgbClr val="001080"/>
              </a:solidFill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F5FF"/>
        </a:solidFill>
        <a:effectLst/>
      </p:bgPr>
    </p:bg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34a387be6da_0_27"/>
          <p:cNvSpPr txBox="1"/>
          <p:nvPr/>
        </p:nvSpPr>
        <p:spPr>
          <a:xfrm>
            <a:off x="1055375" y="2007725"/>
            <a:ext cx="6685800" cy="88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500" b="1">
                <a:solidFill>
                  <a:srgbClr val="001080"/>
                </a:solidFill>
              </a:rPr>
              <a:t>실습1 </a:t>
            </a:r>
            <a:endParaRPr sz="3500" b="1">
              <a:solidFill>
                <a:srgbClr val="00108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500" b="1">
              <a:solidFill>
                <a:srgbClr val="00108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500" b="1">
              <a:solidFill>
                <a:srgbClr val="00108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500" b="1">
              <a:solidFill>
                <a:srgbClr val="00108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500" b="1">
              <a:solidFill>
                <a:srgbClr val="00108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500" b="1">
              <a:solidFill>
                <a:srgbClr val="00108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500" b="1">
              <a:solidFill>
                <a:srgbClr val="00108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500" b="1">
              <a:solidFill>
                <a:srgbClr val="001080"/>
              </a:solidFill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F5FF"/>
        </a:solidFill>
        <a:effectLst/>
      </p:bgPr>
    </p:bg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34a387be6da_0_10"/>
          <p:cNvSpPr txBox="1"/>
          <p:nvPr/>
        </p:nvSpPr>
        <p:spPr>
          <a:xfrm>
            <a:off x="2283525" y="1219200"/>
            <a:ext cx="4697400" cy="275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050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React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, { </a:t>
            </a:r>
            <a:r>
              <a:rPr lang="ko" sz="1050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useState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lang="ko" sz="1050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050">
                <a:solidFill>
                  <a:srgbClr val="A31515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'react'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50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050">
                <a:solidFill>
                  <a:srgbClr val="795E26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OnChangeEvent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= () </a:t>
            </a: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50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lang="ko" sz="1050">
                <a:solidFill>
                  <a:srgbClr val="0070C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050">
                <a:solidFill>
                  <a:srgbClr val="795E26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setName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] = </a:t>
            </a:r>
            <a:r>
              <a:rPr lang="ko" sz="1050">
                <a:solidFill>
                  <a:srgbClr val="795E26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useState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ko" sz="1050">
                <a:solidFill>
                  <a:srgbClr val="A31515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''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lang="ko" sz="1050">
                <a:solidFill>
                  <a:srgbClr val="0070C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nickname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050">
                <a:solidFill>
                  <a:srgbClr val="795E26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setNickname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] = </a:t>
            </a:r>
            <a:r>
              <a:rPr lang="ko" sz="1050">
                <a:solidFill>
                  <a:srgbClr val="795E26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useState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ko" sz="1050">
                <a:solidFill>
                  <a:srgbClr val="A31515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''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50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050">
                <a:solidFill>
                  <a:srgbClr val="795E26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handleName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= (</a:t>
            </a:r>
            <a:r>
              <a:rPr lang="ko" sz="1050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50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ko" sz="1050">
                <a:solidFill>
                  <a:srgbClr val="795E26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setName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ko" sz="1050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" sz="1050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target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" sz="1050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050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050">
                <a:solidFill>
                  <a:srgbClr val="795E26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handleNickname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= (</a:t>
            </a:r>
            <a:r>
              <a:rPr lang="ko" sz="1050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50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ko" sz="1050">
                <a:solidFill>
                  <a:srgbClr val="795E26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setNickname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ko" sz="1050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" sz="1050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target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" sz="1050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100">
              <a:solidFill>
                <a:srgbClr val="0033B3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F5FF"/>
        </a:solidFill>
        <a:effectLst/>
      </p:bgPr>
    </p:bg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34d528e0ed5_0_40"/>
          <p:cNvSpPr txBox="1"/>
          <p:nvPr/>
        </p:nvSpPr>
        <p:spPr>
          <a:xfrm>
            <a:off x="1064325" y="1295400"/>
            <a:ext cx="7309800" cy="25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return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endParaRPr sz="1050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ko" sz="1050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&lt;&gt;</a:t>
            </a:r>
            <a:endParaRPr sz="1050">
              <a:solidFill>
                <a:srgbClr val="800000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ko" sz="1050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&lt;input </a:t>
            </a:r>
            <a:r>
              <a:rPr lang="ko" sz="1050">
                <a:solidFill>
                  <a:srgbClr val="E5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050">
                <a:solidFill>
                  <a:srgbClr val="A31515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"text" </a:t>
            </a:r>
            <a:r>
              <a:rPr lang="ko" sz="1050">
                <a:solidFill>
                  <a:srgbClr val="E5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050">
                <a:solidFill>
                  <a:srgbClr val="A31515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"name" </a:t>
            </a:r>
            <a:r>
              <a:rPr lang="ko" sz="1050">
                <a:solidFill>
                  <a:srgbClr val="E5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 sz="1050">
                <a:solidFill>
                  <a:srgbClr val="0070C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lang="ko" sz="1050">
                <a:solidFill>
                  <a:srgbClr val="E5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onChange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 sz="1050">
                <a:solidFill>
                  <a:srgbClr val="795E26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handleName</a:t>
            </a: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ko" sz="1050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1050">
              <a:solidFill>
                <a:srgbClr val="800000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ko" sz="1050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&lt;input </a:t>
            </a:r>
            <a:r>
              <a:rPr lang="ko" sz="1050">
                <a:solidFill>
                  <a:srgbClr val="E5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050">
                <a:solidFill>
                  <a:srgbClr val="A31515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"text" </a:t>
            </a:r>
            <a:r>
              <a:rPr lang="ko" sz="1050">
                <a:solidFill>
                  <a:srgbClr val="E5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050">
                <a:solidFill>
                  <a:srgbClr val="A31515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"nickname" </a:t>
            </a:r>
            <a:r>
              <a:rPr lang="ko" sz="1050">
                <a:solidFill>
                  <a:srgbClr val="E5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 sz="1050">
                <a:solidFill>
                  <a:srgbClr val="0070C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nickname</a:t>
            </a: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lang="ko" sz="1050">
                <a:solidFill>
                  <a:srgbClr val="E5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onChange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 sz="1050">
                <a:solidFill>
                  <a:srgbClr val="795E26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handleNickname</a:t>
            </a: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ko" sz="1050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1050">
              <a:solidFill>
                <a:srgbClr val="800000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ko" sz="1050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&lt;div&gt;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이름: </a:t>
            </a: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 sz="1050">
                <a:solidFill>
                  <a:srgbClr val="0070C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ko" sz="1050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&lt;/div&gt;</a:t>
            </a:r>
            <a:endParaRPr sz="1050">
              <a:solidFill>
                <a:srgbClr val="800000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ko" sz="1050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&lt;div&gt;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닉네임: </a:t>
            </a: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 sz="1050">
                <a:solidFill>
                  <a:srgbClr val="0070C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nickname</a:t>
            </a: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ko" sz="1050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&lt;/div&gt;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 sz="1050">
                <a:solidFill>
                  <a:srgbClr val="008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/* 닉네임 값을 표시하도록 수정 */</a:t>
            </a: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0000FF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ko" sz="1050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&lt;/&gt;</a:t>
            </a:r>
            <a:endParaRPr sz="1050">
              <a:solidFill>
                <a:srgbClr val="800000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);</a:t>
            </a:r>
            <a:endParaRPr sz="1050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050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050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050">
                <a:solidFill>
                  <a:srgbClr val="795E26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OnChangeEvent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033B3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F5FF"/>
        </a:solidFill>
        <a:effectLst/>
      </p:bgPr>
    </p:bg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34a387be6da_0_31"/>
          <p:cNvSpPr txBox="1"/>
          <p:nvPr/>
        </p:nvSpPr>
        <p:spPr>
          <a:xfrm>
            <a:off x="902975" y="2007725"/>
            <a:ext cx="6685800" cy="88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500" b="1">
                <a:solidFill>
                  <a:srgbClr val="001080"/>
                </a:solidFill>
              </a:rPr>
              <a:t>실습2</a:t>
            </a:r>
            <a:endParaRPr sz="3500" b="1">
              <a:solidFill>
                <a:srgbClr val="00108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500" b="1">
              <a:solidFill>
                <a:srgbClr val="00108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500" b="1">
              <a:solidFill>
                <a:srgbClr val="00108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500" b="1">
              <a:solidFill>
                <a:srgbClr val="00108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500" b="1">
              <a:solidFill>
                <a:srgbClr val="00108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500" b="1">
              <a:solidFill>
                <a:srgbClr val="00108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500" b="1">
              <a:solidFill>
                <a:srgbClr val="00108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500" b="1">
              <a:solidFill>
                <a:srgbClr val="00108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F5FF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6"/>
          <p:cNvSpPr txBox="1"/>
          <p:nvPr/>
        </p:nvSpPr>
        <p:spPr>
          <a:xfrm>
            <a:off x="3409627" y="761400"/>
            <a:ext cx="2500353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1" i="0" u="none" strike="noStrike" cap="none">
              <a:solidFill>
                <a:srgbClr val="00108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6"/>
          <p:cNvSpPr txBox="1"/>
          <p:nvPr/>
        </p:nvSpPr>
        <p:spPr>
          <a:xfrm>
            <a:off x="906750" y="683775"/>
            <a:ext cx="6454800" cy="31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 b="1">
                <a:solidFill>
                  <a:schemeClr val="dk1"/>
                </a:solidFill>
              </a:rPr>
              <a:t>✅ 1. ESLint</a:t>
            </a:r>
            <a:endParaRPr sz="1100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chemeClr val="dk1"/>
                </a:solidFill>
              </a:rPr>
              <a:t>: 자바스크립트 문법 오류 및 코드 스타일을 자동으로 검사해줍니다.</a:t>
            </a:r>
            <a:endParaRPr sz="1100">
              <a:solidFill>
                <a:schemeClr val="dk1"/>
              </a:solidFill>
            </a:endParaRPr>
          </a:p>
          <a:p>
            <a:pPr marL="381000" marR="3810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chemeClr val="dk1"/>
                </a:solidFill>
              </a:rPr>
              <a:t>🔧 설치 후, 실시간으로 코드 오류와 경고를 표시해주므로 필수로 설치하는 것을 추천합니다.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 b="1">
                <a:solidFill>
                  <a:schemeClr val="dk1"/>
                </a:solidFill>
              </a:rPr>
              <a:t>✅ 2. ES7+ React/Redux/React-Native snippets </a:t>
            </a:r>
            <a:r>
              <a:rPr lang="ko" sz="1100" b="1" i="1">
                <a:solidFill>
                  <a:schemeClr val="dk1"/>
                </a:solidFill>
              </a:rPr>
              <a:t>(제작자: charalampos karypidis)</a:t>
            </a:r>
            <a:endParaRPr sz="1100" b="1" i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chemeClr val="dk1"/>
                </a:solidFill>
              </a:rPr>
              <a:t>: </a:t>
            </a:r>
            <a:r>
              <a:rPr lang="ko" sz="11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rafce</a:t>
            </a:r>
            <a:r>
              <a:rPr lang="ko" sz="1100">
                <a:solidFill>
                  <a:srgbClr val="CC0000"/>
                </a:solidFill>
              </a:rPr>
              <a:t>, </a:t>
            </a:r>
            <a:r>
              <a:rPr lang="ko" sz="11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useState</a:t>
            </a:r>
            <a:r>
              <a:rPr lang="ko" sz="1100">
                <a:solidFill>
                  <a:schemeClr val="dk1"/>
                </a:solidFill>
              </a:rPr>
              <a:t> 등 단축어를 사용하여 리액트 코드의 템플릿을 빠르게 작성할 수 있습니다.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 b="1">
                <a:solidFill>
                  <a:schemeClr val="dk1"/>
                </a:solidFill>
              </a:rPr>
              <a:t>✅ 3. Prettier - Code formatter</a:t>
            </a:r>
            <a:endParaRPr sz="1100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chemeClr val="dk1"/>
                </a:solidFill>
              </a:rPr>
              <a:t>: 저장 시 자동으로 들여쓰기, 줄 정리 등 코드 스타일을 깔끔하게 맞춰줍니다.</a:t>
            </a:r>
            <a:endParaRPr sz="1100">
              <a:solidFill>
                <a:schemeClr val="dk1"/>
              </a:solidFill>
            </a:endParaRPr>
          </a:p>
          <a:p>
            <a:pPr marL="381000" marR="38100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chemeClr val="dk1"/>
                </a:solidFill>
              </a:rPr>
              <a:t>🔍 F1 → </a:t>
            </a:r>
            <a:r>
              <a:rPr lang="ko" sz="11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format</a:t>
            </a:r>
            <a:r>
              <a:rPr lang="ko" sz="1100">
                <a:solidFill>
                  <a:schemeClr val="dk1"/>
                </a:solidFill>
              </a:rPr>
              <a:t> 입력 → </a:t>
            </a:r>
            <a:r>
              <a:rPr lang="ko" sz="1100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Format Document</a:t>
            </a:r>
            <a:r>
              <a:rPr lang="ko" sz="1100">
                <a:solidFill>
                  <a:schemeClr val="dk1"/>
                </a:solidFill>
              </a:rPr>
              <a:t> 선택 → Prettier로 설정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F5FF"/>
        </a:solidFill>
        <a:effectLst/>
      </p:bgPr>
    </p:bg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34a387be6da_0_15"/>
          <p:cNvSpPr txBox="1"/>
          <p:nvPr/>
        </p:nvSpPr>
        <p:spPr>
          <a:xfrm>
            <a:off x="2435925" y="762000"/>
            <a:ext cx="4272900" cy="38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050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React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, { </a:t>
            </a:r>
            <a:r>
              <a:rPr lang="ko" sz="1050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useState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lang="ko" sz="1050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050">
                <a:solidFill>
                  <a:srgbClr val="A31515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'react'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50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050">
                <a:solidFill>
                  <a:srgbClr val="0070C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initial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= {</a:t>
            </a:r>
            <a:endParaRPr sz="1050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ko" sz="1050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name: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050">
                <a:solidFill>
                  <a:srgbClr val="A31515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''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50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ko" sz="1050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nickname: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050">
                <a:solidFill>
                  <a:srgbClr val="A31515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''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50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050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50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050">
                <a:solidFill>
                  <a:srgbClr val="795E26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OnChangeEvent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= () </a:t>
            </a: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50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lang="ko" sz="1050">
                <a:solidFill>
                  <a:srgbClr val="0070C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info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050">
                <a:solidFill>
                  <a:srgbClr val="795E26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setInfo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] = </a:t>
            </a:r>
            <a:r>
              <a:rPr lang="ko" sz="1050">
                <a:solidFill>
                  <a:srgbClr val="795E26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useState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ko" sz="1050">
                <a:solidFill>
                  <a:srgbClr val="0070C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initial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50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050">
                <a:solidFill>
                  <a:srgbClr val="795E26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handleChange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= (</a:t>
            </a:r>
            <a:r>
              <a:rPr lang="ko" sz="1050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50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lang="ko" sz="1050">
                <a:solidFill>
                  <a:srgbClr val="0070C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050">
                <a:solidFill>
                  <a:srgbClr val="0070C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} = </a:t>
            </a:r>
            <a:r>
              <a:rPr lang="ko" sz="1050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" sz="1050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target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ko" sz="1050">
                <a:solidFill>
                  <a:srgbClr val="795E26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setInfo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((</a:t>
            </a:r>
            <a:r>
              <a:rPr lang="ko" sz="1050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prev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({</a:t>
            </a:r>
            <a:endParaRPr sz="1050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...</a:t>
            </a:r>
            <a:r>
              <a:rPr lang="ko" sz="1050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prev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50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ko" sz="1050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ko" sz="1050">
                <a:solidFill>
                  <a:srgbClr val="0070C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ko" sz="1050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]: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050">
                <a:solidFill>
                  <a:srgbClr val="0070C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50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}));</a:t>
            </a:r>
            <a:endParaRPr sz="1050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};</a:t>
            </a:r>
            <a:endParaRPr sz="1100">
              <a:solidFill>
                <a:srgbClr val="0033B3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F5FF"/>
        </a:solidFill>
        <a:effectLst/>
      </p:bgPr>
    </p:bg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34d528e0ed5_0_23"/>
          <p:cNvSpPr txBox="1"/>
          <p:nvPr/>
        </p:nvSpPr>
        <p:spPr>
          <a:xfrm>
            <a:off x="3045525" y="1219200"/>
            <a:ext cx="2939400" cy="275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050">
                <a:solidFill>
                  <a:srgbClr val="795E26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handleClick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=()</a:t>
            </a: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50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ko" sz="1050">
                <a:solidFill>
                  <a:srgbClr val="795E26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setInfo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ko" sz="1050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prev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({</a:t>
            </a:r>
            <a:endParaRPr sz="1050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...</a:t>
            </a:r>
            <a:r>
              <a:rPr lang="ko" sz="1050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prev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50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ko" sz="1050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name: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050">
                <a:solidFill>
                  <a:srgbClr val="A31515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''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50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ko" sz="1050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nickname: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050">
                <a:solidFill>
                  <a:srgbClr val="A31515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''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50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})</a:t>
            </a:r>
            <a:endParaRPr sz="1050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)</a:t>
            </a:r>
            <a:endParaRPr sz="1050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050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50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050">
                <a:solidFill>
                  <a:srgbClr val="795E26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handleEnter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=()</a:t>
            </a: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50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ko" sz="1050">
                <a:solidFill>
                  <a:srgbClr val="795E26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handleClick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050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100">
              <a:solidFill>
                <a:srgbClr val="0033B3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F5FF"/>
        </a:solidFill>
        <a:effectLst/>
      </p:bgPr>
    </p:bg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34d528e0ed5_0_27"/>
          <p:cNvSpPr txBox="1"/>
          <p:nvPr/>
        </p:nvSpPr>
        <p:spPr>
          <a:xfrm>
            <a:off x="2512125" y="1143000"/>
            <a:ext cx="4536900" cy="275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return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endParaRPr sz="1050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ko" sz="1050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&lt;&gt;</a:t>
            </a:r>
            <a:endParaRPr sz="1050">
              <a:solidFill>
                <a:srgbClr val="800000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ko" sz="1050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&lt;div&gt;</a:t>
            </a:r>
            <a:endParaRPr sz="1050">
              <a:solidFill>
                <a:srgbClr val="800000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ko" sz="1050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&lt;label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050">
                <a:solidFill>
                  <a:srgbClr val="E5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htmlFor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050">
                <a:solidFill>
                  <a:srgbClr val="A31515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"name"</a:t>
            </a:r>
            <a:r>
              <a:rPr lang="ko" sz="1050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이름:</a:t>
            </a:r>
            <a:r>
              <a:rPr lang="ko" sz="1050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&lt;/label&gt;</a:t>
            </a:r>
            <a:endParaRPr sz="1050">
              <a:solidFill>
                <a:srgbClr val="800000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ko" sz="1050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&lt;input</a:t>
            </a:r>
            <a:endParaRPr sz="1050">
              <a:solidFill>
                <a:srgbClr val="800000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lang="ko" sz="1050">
                <a:solidFill>
                  <a:srgbClr val="E5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050">
                <a:solidFill>
                  <a:srgbClr val="A31515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"text"</a:t>
            </a:r>
            <a:endParaRPr sz="1050">
              <a:solidFill>
                <a:srgbClr val="A31515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lang="ko" sz="1050">
                <a:solidFill>
                  <a:srgbClr val="E5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050">
                <a:solidFill>
                  <a:srgbClr val="A31515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"name"</a:t>
            </a:r>
            <a:endParaRPr sz="1050">
              <a:solidFill>
                <a:srgbClr val="A31515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lang="ko" sz="1050">
                <a:solidFill>
                  <a:srgbClr val="E5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050">
                <a:solidFill>
                  <a:srgbClr val="A31515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"name"</a:t>
            </a:r>
            <a:endParaRPr sz="1050">
              <a:solidFill>
                <a:srgbClr val="A31515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lang="ko" sz="1050">
                <a:solidFill>
                  <a:srgbClr val="E5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 sz="1050">
                <a:solidFill>
                  <a:srgbClr val="0070C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info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" sz="1050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0000FF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lang="ko" sz="1050">
                <a:solidFill>
                  <a:srgbClr val="E5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onChange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 sz="1050">
                <a:solidFill>
                  <a:srgbClr val="795E26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handleChange</a:t>
            </a: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0000FF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ko" sz="1050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1050">
              <a:solidFill>
                <a:srgbClr val="800000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ko" sz="1050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&lt;/div&gt;</a:t>
            </a:r>
            <a:endParaRPr sz="1100">
              <a:solidFill>
                <a:srgbClr val="0033B3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F5FF"/>
        </a:solidFill>
        <a:effectLst/>
      </p:bgPr>
    </p:bg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34d528e0ed5_0_31"/>
          <p:cNvSpPr txBox="1"/>
          <p:nvPr/>
        </p:nvSpPr>
        <p:spPr>
          <a:xfrm>
            <a:off x="2131125" y="1219200"/>
            <a:ext cx="4762200" cy="25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45720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&lt;div&gt;</a:t>
            </a:r>
            <a:endParaRPr sz="1050">
              <a:solidFill>
                <a:srgbClr val="800000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ko" sz="1050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&lt;label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050">
                <a:solidFill>
                  <a:srgbClr val="E5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htmlFor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050">
                <a:solidFill>
                  <a:srgbClr val="A31515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"nickname"</a:t>
            </a:r>
            <a:r>
              <a:rPr lang="ko" sz="1050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닉네임:</a:t>
            </a:r>
            <a:r>
              <a:rPr lang="ko" sz="1050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&lt;/label&gt;</a:t>
            </a:r>
            <a:endParaRPr sz="1050">
              <a:solidFill>
                <a:srgbClr val="800000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ko" sz="1050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&lt;input</a:t>
            </a:r>
            <a:endParaRPr sz="1050">
              <a:solidFill>
                <a:srgbClr val="800000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lang="ko" sz="1050">
                <a:solidFill>
                  <a:srgbClr val="E5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050">
                <a:solidFill>
                  <a:srgbClr val="A31515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"text"</a:t>
            </a:r>
            <a:endParaRPr sz="1050">
              <a:solidFill>
                <a:srgbClr val="A31515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lang="ko" sz="1050">
                <a:solidFill>
                  <a:srgbClr val="E5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050">
                <a:solidFill>
                  <a:srgbClr val="A31515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"nickname"</a:t>
            </a:r>
            <a:endParaRPr sz="1050">
              <a:solidFill>
                <a:srgbClr val="A31515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lang="ko" sz="1050">
                <a:solidFill>
                  <a:srgbClr val="E5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050">
                <a:solidFill>
                  <a:srgbClr val="A31515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"nickname"</a:t>
            </a:r>
            <a:endParaRPr sz="1050">
              <a:solidFill>
                <a:srgbClr val="A31515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lang="ko" sz="1050">
                <a:solidFill>
                  <a:srgbClr val="E5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 sz="1050">
                <a:solidFill>
                  <a:srgbClr val="0070C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info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" sz="1050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nickname</a:t>
            </a: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0000FF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lang="ko" sz="1050">
                <a:solidFill>
                  <a:srgbClr val="E5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onChange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 sz="1050">
                <a:solidFill>
                  <a:srgbClr val="795E26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handleChange</a:t>
            </a: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0000FF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lang="ko" sz="1050">
                <a:solidFill>
                  <a:srgbClr val="E5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onKeyPress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 sz="1050">
                <a:solidFill>
                  <a:srgbClr val="795E26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handleEnter</a:t>
            </a: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0000FF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ko" sz="1050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1050">
              <a:solidFill>
                <a:srgbClr val="800000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ko" sz="1050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&lt;/div&gt;</a:t>
            </a:r>
            <a:endParaRPr sz="1100">
              <a:solidFill>
                <a:srgbClr val="0033B3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F5FF"/>
        </a:solidFill>
        <a:effectLst/>
      </p:bgPr>
    </p:bg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34d528e0ed5_0_35"/>
          <p:cNvSpPr txBox="1"/>
          <p:nvPr/>
        </p:nvSpPr>
        <p:spPr>
          <a:xfrm>
            <a:off x="2054925" y="1219200"/>
            <a:ext cx="4824600" cy="25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45720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&lt;button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050">
                <a:solidFill>
                  <a:srgbClr val="E5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onClick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 sz="1050">
                <a:solidFill>
                  <a:srgbClr val="795E26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handleClick</a:t>
            </a: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ko" sz="1050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확인</a:t>
            </a:r>
            <a:r>
              <a:rPr lang="ko" sz="1050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&lt;/button&gt;</a:t>
            </a:r>
            <a:endParaRPr sz="1050">
              <a:solidFill>
                <a:srgbClr val="800000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ko" sz="1050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&lt;div&gt;</a:t>
            </a:r>
            <a:endParaRPr sz="1050">
              <a:solidFill>
                <a:srgbClr val="800000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ko" sz="1050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&lt;div&gt;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이름: </a:t>
            </a: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 sz="1050">
                <a:solidFill>
                  <a:srgbClr val="0070C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info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" sz="1050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ko" sz="1050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&lt;/div&gt;</a:t>
            </a:r>
            <a:endParaRPr sz="1050">
              <a:solidFill>
                <a:srgbClr val="800000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ko" sz="1050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&lt;div&gt;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닉네임: </a:t>
            </a: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 sz="1050">
                <a:solidFill>
                  <a:srgbClr val="0070C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info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" sz="1050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nickname</a:t>
            </a: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ko" sz="1050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&lt;/div&gt;</a:t>
            </a:r>
            <a:endParaRPr sz="1050">
              <a:solidFill>
                <a:srgbClr val="800000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ko" sz="1050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&lt;/div&gt;</a:t>
            </a:r>
            <a:endParaRPr sz="1050">
              <a:solidFill>
                <a:srgbClr val="800000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ko" sz="1050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&lt;/&gt;</a:t>
            </a:r>
            <a:endParaRPr sz="1050">
              <a:solidFill>
                <a:srgbClr val="800000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);</a:t>
            </a:r>
            <a:endParaRPr sz="1050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050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50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050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050">
                <a:solidFill>
                  <a:srgbClr val="795E26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OnChangeEvent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>
              <a:solidFill>
                <a:srgbClr val="0033B3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F5FF"/>
        </a:solidFill>
        <a:effectLst/>
      </p:bgPr>
    </p:bg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34a387be6da_0_35"/>
          <p:cNvSpPr txBox="1"/>
          <p:nvPr/>
        </p:nvSpPr>
        <p:spPr>
          <a:xfrm>
            <a:off x="902975" y="2007725"/>
            <a:ext cx="6685800" cy="88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3500" b="1">
                <a:solidFill>
                  <a:srgbClr val="001080"/>
                </a:solidFill>
              </a:rPr>
              <a:t>map function </a:t>
            </a:r>
            <a:endParaRPr sz="3500" b="1">
              <a:solidFill>
                <a:srgbClr val="00108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500" b="1">
              <a:solidFill>
                <a:srgbClr val="00108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500" b="1">
              <a:solidFill>
                <a:srgbClr val="00108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500" b="1">
              <a:solidFill>
                <a:srgbClr val="00108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500" b="1">
              <a:solidFill>
                <a:srgbClr val="00108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500" b="1">
              <a:solidFill>
                <a:srgbClr val="00108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500" b="1">
              <a:solidFill>
                <a:srgbClr val="00108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500" b="1">
              <a:solidFill>
                <a:srgbClr val="001080"/>
              </a:solidFill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F5FF"/>
        </a:solidFill>
        <a:effectLst/>
      </p:bgPr>
    </p:bg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34a387be6da_0_39"/>
          <p:cNvSpPr txBox="1"/>
          <p:nvPr/>
        </p:nvSpPr>
        <p:spPr>
          <a:xfrm>
            <a:off x="1978725" y="1676400"/>
            <a:ext cx="5211900" cy="152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rgbClr val="0033B3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ko" sz="110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React </a:t>
            </a:r>
            <a:r>
              <a:rPr lang="ko" sz="1100">
                <a:solidFill>
                  <a:srgbClr val="0033B3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ko" sz="1100">
                <a:solidFill>
                  <a:srgbClr val="067D17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'react'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rgbClr val="0033B3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ko" sz="1100" i="1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IterationSample 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 () =&gt; {</a:t>
            </a:r>
            <a:endParaRPr sz="1100">
              <a:solidFill>
                <a:srgbClr val="080808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100">
                <a:solidFill>
                  <a:srgbClr val="0033B3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ko" sz="1100">
                <a:solidFill>
                  <a:srgbClr val="248F8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names 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 [</a:t>
            </a:r>
            <a:r>
              <a:rPr lang="ko" sz="1100">
                <a:solidFill>
                  <a:srgbClr val="067D17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'눈사람'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100">
                <a:solidFill>
                  <a:srgbClr val="067D17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'얼음'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100">
                <a:solidFill>
                  <a:srgbClr val="067D17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'눈'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100">
                <a:solidFill>
                  <a:srgbClr val="067D17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'바람'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 sz="1100">
              <a:solidFill>
                <a:srgbClr val="080808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100">
                <a:solidFill>
                  <a:srgbClr val="0033B3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ko" sz="1100">
                <a:solidFill>
                  <a:srgbClr val="248F8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nameList 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ko" sz="1100">
                <a:solidFill>
                  <a:srgbClr val="248F8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names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" sz="1100">
                <a:solidFill>
                  <a:srgbClr val="7A7A43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map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(name =&gt; &lt;</a:t>
            </a:r>
            <a:r>
              <a:rPr lang="ko" sz="1100">
                <a:solidFill>
                  <a:srgbClr val="0033B3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&gt;{name}&lt;/</a:t>
            </a:r>
            <a:r>
              <a:rPr lang="ko" sz="1100">
                <a:solidFill>
                  <a:srgbClr val="0033B3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&gt;);</a:t>
            </a:r>
            <a:endParaRPr sz="1100">
              <a:solidFill>
                <a:srgbClr val="080808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100">
                <a:solidFill>
                  <a:srgbClr val="0033B3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ko" sz="1100">
                <a:solidFill>
                  <a:srgbClr val="0033B3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ul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&gt;{</a:t>
            </a:r>
            <a:r>
              <a:rPr lang="ko" sz="1100">
                <a:solidFill>
                  <a:srgbClr val="248F8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nameList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}&lt;/</a:t>
            </a:r>
            <a:r>
              <a:rPr lang="ko" sz="1100">
                <a:solidFill>
                  <a:srgbClr val="0033B3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ul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&gt;;</a:t>
            </a:r>
            <a:endParaRPr sz="1100">
              <a:solidFill>
                <a:srgbClr val="080808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100">
              <a:solidFill>
                <a:srgbClr val="080808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rgbClr val="0033B3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export default </a:t>
            </a:r>
            <a:r>
              <a:rPr lang="ko" sz="1100" i="1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IterationSample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F5FF"/>
        </a:solidFill>
        <a:effectLst/>
      </p:bgPr>
    </p:bg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34a387be6da_0_43"/>
          <p:cNvSpPr txBox="1"/>
          <p:nvPr/>
        </p:nvSpPr>
        <p:spPr>
          <a:xfrm>
            <a:off x="1445325" y="1143000"/>
            <a:ext cx="6700200" cy="275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050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React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, { </a:t>
            </a:r>
            <a:r>
              <a:rPr lang="ko" sz="1050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useState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lang="ko" sz="1050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050">
                <a:solidFill>
                  <a:srgbClr val="A31515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'react'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50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050">
                <a:solidFill>
                  <a:srgbClr val="0070C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= [</a:t>
            </a:r>
            <a:endParaRPr sz="1050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{ </a:t>
            </a:r>
            <a:r>
              <a:rPr lang="ko" sz="1050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id: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050">
                <a:solidFill>
                  <a:srgbClr val="09865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050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name: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050">
                <a:solidFill>
                  <a:srgbClr val="A31515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'이순신'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},</a:t>
            </a:r>
            <a:endParaRPr sz="1050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{ </a:t>
            </a:r>
            <a:r>
              <a:rPr lang="ko" sz="1050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id: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050">
                <a:solidFill>
                  <a:srgbClr val="09865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050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name: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050">
                <a:solidFill>
                  <a:srgbClr val="A31515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'강감찬'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},</a:t>
            </a:r>
            <a:endParaRPr sz="1050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 sz="1050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50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050">
                <a:solidFill>
                  <a:srgbClr val="795E26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PushAndDelete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= () </a:t>
            </a: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50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lang="ko" sz="1050">
                <a:solidFill>
                  <a:srgbClr val="0070C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customers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050">
                <a:solidFill>
                  <a:srgbClr val="795E26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setCustomers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] = </a:t>
            </a:r>
            <a:r>
              <a:rPr lang="ko" sz="1050">
                <a:solidFill>
                  <a:srgbClr val="795E26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useState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ko" sz="1050">
                <a:solidFill>
                  <a:srgbClr val="0070C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lang="ko" sz="1050">
                <a:solidFill>
                  <a:srgbClr val="0070C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050">
                <a:solidFill>
                  <a:srgbClr val="795E26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setName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] = </a:t>
            </a:r>
            <a:r>
              <a:rPr lang="ko" sz="1050">
                <a:solidFill>
                  <a:srgbClr val="795E26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useState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ko" sz="1050">
                <a:solidFill>
                  <a:srgbClr val="A31515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''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lang="ko" sz="1050">
                <a:solidFill>
                  <a:srgbClr val="0070C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nextId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050">
                <a:solidFill>
                  <a:srgbClr val="795E26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setNextId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] = </a:t>
            </a:r>
            <a:r>
              <a:rPr lang="ko" sz="1050">
                <a:solidFill>
                  <a:srgbClr val="795E26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useState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ko" sz="1050">
                <a:solidFill>
                  <a:srgbClr val="0070C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" sz="1050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lang="ko" sz="1050">
                <a:solidFill>
                  <a:srgbClr val="09865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lang="ko" sz="1050">
                <a:solidFill>
                  <a:srgbClr val="008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// 다음 id 관리를 위한 state 추가</a:t>
            </a:r>
            <a:endParaRPr sz="1100">
              <a:solidFill>
                <a:srgbClr val="0033B3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F5FF"/>
        </a:solidFill>
        <a:effectLst/>
      </p:bgPr>
    </p:bg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34d528e0ed5_0_10"/>
          <p:cNvSpPr txBox="1"/>
          <p:nvPr/>
        </p:nvSpPr>
        <p:spPr>
          <a:xfrm>
            <a:off x="1750125" y="1066800"/>
            <a:ext cx="5592600" cy="29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050">
                <a:solidFill>
                  <a:srgbClr val="795E26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handleOnClick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= () </a:t>
            </a: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50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ko" sz="1050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ko" sz="1050">
                <a:solidFill>
                  <a:srgbClr val="0070C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" sz="1050">
                <a:solidFill>
                  <a:srgbClr val="795E26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trim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() !== </a:t>
            </a:r>
            <a:r>
              <a:rPr lang="ko" sz="1050">
                <a:solidFill>
                  <a:srgbClr val="A31515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''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050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ko" sz="1050">
                <a:solidFill>
                  <a:srgbClr val="795E26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setCustomers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((</a:t>
            </a:r>
            <a:r>
              <a:rPr lang="ko" sz="1050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prev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[...</a:t>
            </a:r>
            <a:r>
              <a:rPr lang="ko" sz="1050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prev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, { </a:t>
            </a:r>
            <a:r>
              <a:rPr lang="ko" sz="1050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id: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050">
                <a:solidFill>
                  <a:srgbClr val="0070C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nextId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050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}]);</a:t>
            </a:r>
            <a:endParaRPr sz="1050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ko" sz="1050">
                <a:solidFill>
                  <a:srgbClr val="795E26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setNextId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((</a:t>
            </a:r>
            <a:r>
              <a:rPr lang="ko" sz="1050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prevId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050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prevId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lang="ko" sz="1050">
                <a:solidFill>
                  <a:srgbClr val="09865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lang="ko" sz="1050">
                <a:solidFill>
                  <a:srgbClr val="008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// 추가 후 nextId 증가</a:t>
            </a:r>
            <a:endParaRPr sz="1050">
              <a:solidFill>
                <a:srgbClr val="008000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ko" sz="1050">
                <a:solidFill>
                  <a:srgbClr val="795E26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setName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ko" sz="1050">
                <a:solidFill>
                  <a:srgbClr val="A31515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''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050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};</a:t>
            </a:r>
            <a:endParaRPr sz="1050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050">
                <a:solidFill>
                  <a:srgbClr val="795E26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handleDelete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= (</a:t>
            </a:r>
            <a:r>
              <a:rPr lang="ko" sz="1050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50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ko" sz="1050">
                <a:solidFill>
                  <a:srgbClr val="795E26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setCustomers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((</a:t>
            </a:r>
            <a:r>
              <a:rPr lang="ko" sz="1050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prevCustomers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endParaRPr sz="1050">
              <a:solidFill>
                <a:srgbClr val="0000FF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ko" sz="1050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prevCustomers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" sz="1050">
                <a:solidFill>
                  <a:srgbClr val="795E26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filter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((</a:t>
            </a:r>
            <a:r>
              <a:rPr lang="ko" sz="1050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customer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050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customer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" sz="1050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!== </a:t>
            </a:r>
            <a:r>
              <a:rPr lang="ko" sz="1050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);</a:t>
            </a:r>
            <a:endParaRPr sz="1050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};</a:t>
            </a:r>
            <a:endParaRPr sz="1100">
              <a:solidFill>
                <a:srgbClr val="0033B3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F5FF"/>
        </a:solidFill>
        <a:effectLst/>
      </p:bgPr>
    </p:bg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34d528e0ed5_0_14"/>
          <p:cNvSpPr txBox="1"/>
          <p:nvPr/>
        </p:nvSpPr>
        <p:spPr>
          <a:xfrm>
            <a:off x="2207325" y="838200"/>
            <a:ext cx="4947600" cy="341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050">
                <a:solidFill>
                  <a:srgbClr val="795E26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handleEnter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=(</a:t>
            </a:r>
            <a:r>
              <a:rPr lang="ko" sz="1050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50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ko" sz="1050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ko" sz="1050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" sz="1050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key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=== </a:t>
            </a:r>
            <a:r>
              <a:rPr lang="ko" sz="1050">
                <a:solidFill>
                  <a:srgbClr val="A31515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'Enter'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){</a:t>
            </a:r>
            <a:endParaRPr sz="1050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ko" sz="1050">
                <a:solidFill>
                  <a:srgbClr val="795E26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handleOnClick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050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050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050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ko" sz="1050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endParaRPr sz="1050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ko" sz="1050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&lt;&gt;</a:t>
            </a:r>
            <a:endParaRPr sz="1050">
              <a:solidFill>
                <a:srgbClr val="800000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ko" sz="1050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&lt;input</a:t>
            </a:r>
            <a:endParaRPr sz="1050">
              <a:solidFill>
                <a:srgbClr val="800000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ko" sz="1050">
                <a:solidFill>
                  <a:srgbClr val="E5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050">
                <a:solidFill>
                  <a:srgbClr val="A31515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"text"</a:t>
            </a:r>
            <a:endParaRPr sz="1050">
              <a:solidFill>
                <a:srgbClr val="A31515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ko" sz="1050">
                <a:solidFill>
                  <a:srgbClr val="E5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050">
                <a:solidFill>
                  <a:srgbClr val="A31515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"name"</a:t>
            </a:r>
            <a:endParaRPr sz="1050">
              <a:solidFill>
                <a:srgbClr val="A31515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ko" sz="1050">
                <a:solidFill>
                  <a:srgbClr val="E5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 sz="1050">
                <a:solidFill>
                  <a:srgbClr val="0070C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0000FF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ko" sz="1050">
                <a:solidFill>
                  <a:srgbClr val="E5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onChange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ko" sz="1050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050">
                <a:solidFill>
                  <a:srgbClr val="795E26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setName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ko" sz="1050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" sz="1050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target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" sz="1050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0000FF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ko" sz="1050">
                <a:solidFill>
                  <a:srgbClr val="E5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onKeyPress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ko" sz="1050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050">
                <a:solidFill>
                  <a:srgbClr val="795E26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handleEnter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ko" sz="1050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0000FF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ko" sz="1050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1100">
              <a:solidFill>
                <a:srgbClr val="0033B3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F5FF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49302027d9_0_1"/>
          <p:cNvSpPr txBox="1"/>
          <p:nvPr/>
        </p:nvSpPr>
        <p:spPr>
          <a:xfrm>
            <a:off x="906750" y="683774"/>
            <a:ext cx="6343500" cy="28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 b="1">
                <a:solidFill>
                  <a:schemeClr val="dk1"/>
                </a:solidFill>
              </a:rPr>
              <a:t>✅ 4. Korean Language Pack for Visual Studio Code</a:t>
            </a:r>
            <a:endParaRPr sz="1100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chemeClr val="dk1"/>
                </a:solidFill>
              </a:rPr>
              <a:t>: VS Code 전체를 한국어로 변경할 수 있는 확장팩입니다.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 b="1">
                <a:solidFill>
                  <a:schemeClr val="dk1"/>
                </a:solidFill>
              </a:rPr>
              <a:t>설정 방법:</a:t>
            </a:r>
            <a:endParaRPr sz="1100" b="1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ko" sz="1100">
                <a:solidFill>
                  <a:schemeClr val="dk1"/>
                </a:solidFill>
              </a:rPr>
              <a:t>F1 키를 누릅니다.</a:t>
            </a:r>
            <a:br>
              <a:rPr lang="ko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configure Display Language</a:t>
            </a:r>
            <a:r>
              <a:rPr lang="ko" sz="1100">
                <a:solidFill>
                  <a:schemeClr val="dk1"/>
                </a:solidFill>
              </a:rPr>
              <a:t> 입력 후 실행합니다.</a:t>
            </a:r>
            <a:br>
              <a:rPr lang="ko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ko" sz="1100">
                <a:solidFill>
                  <a:schemeClr val="dk1"/>
                </a:solidFill>
              </a:rPr>
              <a:t>언어 코드로 </a:t>
            </a: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ko</a:t>
            </a:r>
            <a:r>
              <a:rPr lang="ko" sz="1100">
                <a:solidFill>
                  <a:schemeClr val="dk1"/>
                </a:solidFill>
              </a:rPr>
              <a:t>를 입력한 뒤 Enter</a:t>
            </a:r>
            <a:br>
              <a:rPr lang="ko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ko" sz="1100">
                <a:solidFill>
                  <a:schemeClr val="dk1"/>
                </a:solidFill>
              </a:rPr>
              <a:t>VS Code를 재시작하면 한국어로 설정됩니다.</a:t>
            </a:r>
            <a:endParaRPr sz="1100">
              <a:solidFill>
                <a:schemeClr val="dk1"/>
              </a:solidFill>
            </a:endParaRPr>
          </a:p>
          <a:p>
            <a:pPr marL="457200" marR="0" lvl="0" indent="0" algn="l" rtl="0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1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F5FF"/>
        </a:solidFill>
        <a:effectLst/>
      </p:bgPr>
    </p:bg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34d528e0ed5_0_18"/>
          <p:cNvSpPr txBox="1"/>
          <p:nvPr/>
        </p:nvSpPr>
        <p:spPr>
          <a:xfrm>
            <a:off x="2207325" y="762000"/>
            <a:ext cx="5351700" cy="38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&lt;button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050">
                <a:solidFill>
                  <a:srgbClr val="E5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onClick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 sz="1050">
                <a:solidFill>
                  <a:srgbClr val="795E26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handleOnClick</a:t>
            </a: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ko" sz="1050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추가</a:t>
            </a:r>
            <a:r>
              <a:rPr lang="ko" sz="1050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&lt;/button&gt;</a:t>
            </a:r>
            <a:endParaRPr sz="1050">
              <a:solidFill>
                <a:srgbClr val="800000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ko" sz="1050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&lt;ul&gt;</a:t>
            </a:r>
            <a:endParaRPr sz="1050">
              <a:solidFill>
                <a:srgbClr val="800000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 sz="1050">
                <a:solidFill>
                  <a:srgbClr val="0070C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customers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?.</a:t>
            </a:r>
            <a:r>
              <a:rPr lang="ko" sz="1050">
                <a:solidFill>
                  <a:srgbClr val="795E26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map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((</a:t>
            </a:r>
            <a:r>
              <a:rPr lang="ko" sz="1050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customer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endParaRPr sz="1050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lang="ko" sz="1050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&lt;li</a:t>
            </a:r>
            <a:endParaRPr sz="1050">
              <a:solidFill>
                <a:srgbClr val="800000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ko" sz="1050">
                <a:solidFill>
                  <a:srgbClr val="E5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key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 sz="1050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customer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" sz="1050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0000FF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ko" sz="1050">
                <a:solidFill>
                  <a:srgbClr val="E5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onDoubleClick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() </a:t>
            </a: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050">
                <a:solidFill>
                  <a:srgbClr val="795E26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handleDelete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ko" sz="1050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customer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" sz="1050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0000FF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lang="ko" sz="1050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0000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 sz="1050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customer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" sz="1050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0000FF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lang="ko" sz="1050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&lt;/li&gt;</a:t>
            </a:r>
            <a:endParaRPr sz="1050">
              <a:solidFill>
                <a:srgbClr val="800000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  ))</a:t>
            </a: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0000FF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ko" sz="1050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&lt;/ul&gt;</a:t>
            </a:r>
            <a:endParaRPr sz="1050">
              <a:solidFill>
                <a:srgbClr val="800000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ko" sz="1050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&lt;/&gt;</a:t>
            </a:r>
            <a:endParaRPr sz="1050">
              <a:solidFill>
                <a:srgbClr val="800000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);</a:t>
            </a:r>
            <a:endParaRPr sz="1050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050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050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050">
                <a:solidFill>
                  <a:srgbClr val="795E26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PushAndDelete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033B3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F5FF"/>
        </a:solidFill>
        <a:effectLst/>
      </p:bgPr>
    </p:bg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34d528e0ed5_0_50"/>
          <p:cNvSpPr txBox="1"/>
          <p:nvPr/>
        </p:nvSpPr>
        <p:spPr>
          <a:xfrm>
            <a:off x="902975" y="2007725"/>
            <a:ext cx="6685800" cy="88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3500" b="1">
                <a:solidFill>
                  <a:srgbClr val="001080"/>
                </a:solidFill>
              </a:rPr>
              <a:t>Parent, Child components </a:t>
            </a:r>
            <a:endParaRPr sz="3500" b="1">
              <a:solidFill>
                <a:srgbClr val="00108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500" b="1">
              <a:solidFill>
                <a:srgbClr val="00108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500" b="1">
              <a:solidFill>
                <a:srgbClr val="00108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500" b="1">
              <a:solidFill>
                <a:srgbClr val="00108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500" b="1">
              <a:solidFill>
                <a:srgbClr val="00108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500" b="1">
              <a:solidFill>
                <a:srgbClr val="00108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500" b="1">
              <a:solidFill>
                <a:srgbClr val="00108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500" b="1">
              <a:solidFill>
                <a:srgbClr val="001080"/>
              </a:solidFill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F5FF"/>
        </a:solidFill>
        <a:effectLst/>
      </p:bgPr>
    </p:bg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34d528e0ed5_0_54"/>
          <p:cNvSpPr txBox="1"/>
          <p:nvPr/>
        </p:nvSpPr>
        <p:spPr>
          <a:xfrm>
            <a:off x="1010050" y="609600"/>
            <a:ext cx="7396500" cy="40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050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React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, {</a:t>
            </a:r>
            <a:r>
              <a:rPr lang="ko" sz="1050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useState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lang="ko" sz="1050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050">
                <a:solidFill>
                  <a:srgbClr val="A31515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'react'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050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PushAndDelete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050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050">
                <a:solidFill>
                  <a:srgbClr val="A31515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'./PushAndDelete'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50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050">
                <a:solidFill>
                  <a:srgbClr val="0070C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= [</a:t>
            </a:r>
            <a:endParaRPr sz="1050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{ </a:t>
            </a:r>
            <a:r>
              <a:rPr lang="ko" sz="1050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id: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050">
                <a:solidFill>
                  <a:srgbClr val="09865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050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name: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050">
                <a:solidFill>
                  <a:srgbClr val="A31515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'이순신'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},</a:t>
            </a:r>
            <a:endParaRPr sz="1050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{ </a:t>
            </a:r>
            <a:r>
              <a:rPr lang="ko" sz="1050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id: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050">
                <a:solidFill>
                  <a:srgbClr val="09865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050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name: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050">
                <a:solidFill>
                  <a:srgbClr val="A31515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'강감찬'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},</a:t>
            </a:r>
            <a:endParaRPr sz="1050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 sz="1050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50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050">
                <a:solidFill>
                  <a:srgbClr val="795E26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Parent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= () </a:t>
            </a: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50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lang="ko" sz="1050">
                <a:solidFill>
                  <a:srgbClr val="0070C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customers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050">
                <a:solidFill>
                  <a:srgbClr val="795E26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setCustomers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] = </a:t>
            </a:r>
            <a:r>
              <a:rPr lang="ko" sz="1050">
                <a:solidFill>
                  <a:srgbClr val="795E26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useState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ko" sz="1050">
                <a:solidFill>
                  <a:srgbClr val="0070C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lang="ko" sz="1050">
                <a:solidFill>
                  <a:srgbClr val="0070C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nextId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050">
                <a:solidFill>
                  <a:srgbClr val="795E26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setNextId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] = </a:t>
            </a:r>
            <a:r>
              <a:rPr lang="ko" sz="1050">
                <a:solidFill>
                  <a:srgbClr val="795E26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useState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ko" sz="1050">
                <a:solidFill>
                  <a:srgbClr val="0070C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" sz="1050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lang="ko" sz="1050">
                <a:solidFill>
                  <a:srgbClr val="09865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lang="ko" sz="1050">
                <a:solidFill>
                  <a:srgbClr val="008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// 다음 id 관리를 위한 state 추가</a:t>
            </a:r>
            <a:endParaRPr sz="1050">
              <a:solidFill>
                <a:srgbClr val="008000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lang="ko" sz="1050">
                <a:solidFill>
                  <a:srgbClr val="0070C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050">
                <a:solidFill>
                  <a:srgbClr val="795E26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setName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] = </a:t>
            </a:r>
            <a:r>
              <a:rPr lang="ko" sz="1050">
                <a:solidFill>
                  <a:srgbClr val="795E26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useState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ko" sz="1050">
                <a:solidFill>
                  <a:srgbClr val="A31515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''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50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050">
                <a:solidFill>
                  <a:srgbClr val="795E26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handleDelete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= (</a:t>
            </a:r>
            <a:r>
              <a:rPr lang="ko" sz="1050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50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ko" sz="1050">
                <a:solidFill>
                  <a:srgbClr val="795E26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setCustomers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((</a:t>
            </a:r>
            <a:r>
              <a:rPr lang="ko" sz="1050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prevCustomers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endParaRPr sz="1050">
              <a:solidFill>
                <a:srgbClr val="0000FF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ko" sz="1050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prevCustomers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" sz="1050">
                <a:solidFill>
                  <a:srgbClr val="795E26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filter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((</a:t>
            </a:r>
            <a:r>
              <a:rPr lang="ko" sz="1050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customer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050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customer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" sz="1050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!== </a:t>
            </a:r>
            <a:r>
              <a:rPr lang="ko" sz="1050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);</a:t>
            </a:r>
            <a:endParaRPr sz="1050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};</a:t>
            </a:r>
            <a:endParaRPr sz="1050">
              <a:solidFill>
                <a:srgbClr val="800000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F5FF"/>
        </a:solidFill>
        <a:effectLst/>
      </p:bgPr>
    </p:bg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34d528e0ed5_0_64"/>
          <p:cNvSpPr txBox="1"/>
          <p:nvPr/>
        </p:nvSpPr>
        <p:spPr>
          <a:xfrm>
            <a:off x="2207325" y="533400"/>
            <a:ext cx="5351700" cy="40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050">
                <a:solidFill>
                  <a:srgbClr val="795E26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handleEnter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=(</a:t>
            </a:r>
            <a:r>
              <a:rPr lang="ko" sz="1050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50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ko" sz="1050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ko" sz="1050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" sz="1050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key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=== </a:t>
            </a:r>
            <a:r>
              <a:rPr lang="ko" sz="1050">
                <a:solidFill>
                  <a:srgbClr val="A31515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'Enter'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){</a:t>
            </a:r>
            <a:endParaRPr sz="1050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ko" sz="1050">
                <a:solidFill>
                  <a:srgbClr val="795E26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handleOnClick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050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050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050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050">
                <a:solidFill>
                  <a:srgbClr val="795E26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handleOnClick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= () </a:t>
            </a: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50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ko" sz="1050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ko" sz="1050">
                <a:solidFill>
                  <a:srgbClr val="0070C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" sz="1050">
                <a:solidFill>
                  <a:srgbClr val="795E26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trim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() !== </a:t>
            </a:r>
            <a:r>
              <a:rPr lang="ko" sz="1050">
                <a:solidFill>
                  <a:srgbClr val="A31515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''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050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ko" sz="1050">
                <a:solidFill>
                  <a:srgbClr val="795E26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setCustomers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((</a:t>
            </a:r>
            <a:r>
              <a:rPr lang="ko" sz="1050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prev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[...</a:t>
            </a:r>
            <a:r>
              <a:rPr lang="ko" sz="1050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prev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, { </a:t>
            </a:r>
            <a:r>
              <a:rPr lang="ko" sz="1050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id: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050">
                <a:solidFill>
                  <a:srgbClr val="0070C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nextId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050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}]);</a:t>
            </a:r>
            <a:endParaRPr sz="1050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ko" sz="1050">
                <a:solidFill>
                  <a:srgbClr val="795E26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setNextId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((</a:t>
            </a:r>
            <a:r>
              <a:rPr lang="ko" sz="1050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prevId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050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prevId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lang="ko" sz="1050">
                <a:solidFill>
                  <a:srgbClr val="09865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lang="ko" sz="1050">
                <a:solidFill>
                  <a:srgbClr val="008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// 추가 후 nextId 증가</a:t>
            </a:r>
            <a:endParaRPr sz="1050">
              <a:solidFill>
                <a:srgbClr val="008000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ko" sz="1050">
                <a:solidFill>
                  <a:srgbClr val="795E26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setName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ko" sz="1050">
                <a:solidFill>
                  <a:srgbClr val="A31515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''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050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};</a:t>
            </a:r>
            <a:endParaRPr sz="1050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ko" sz="1050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endParaRPr sz="1050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ko" sz="1050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&lt;&gt;</a:t>
            </a:r>
            <a:endParaRPr sz="1050">
              <a:solidFill>
                <a:srgbClr val="800000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ko" sz="1050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ko" sz="1050">
                <a:solidFill>
                  <a:srgbClr val="267F99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PushAndDelete  </a:t>
            </a:r>
            <a:r>
              <a:rPr lang="ko" sz="1050">
                <a:solidFill>
                  <a:srgbClr val="E5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 sz="1050">
                <a:solidFill>
                  <a:srgbClr val="0070C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lang="ko" sz="1050">
                <a:solidFill>
                  <a:srgbClr val="E5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setName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 sz="1050">
                <a:solidFill>
                  <a:srgbClr val="795E26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setName</a:t>
            </a: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0000FF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ko" sz="1050">
                <a:solidFill>
                  <a:srgbClr val="E5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handleEnter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 sz="1050">
                <a:solidFill>
                  <a:srgbClr val="795E26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handleEnter</a:t>
            </a: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0000FF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ko" sz="1050">
                <a:solidFill>
                  <a:srgbClr val="E5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handleOnClick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 sz="1050">
                <a:solidFill>
                  <a:srgbClr val="795E26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handleOnClick</a:t>
            </a: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0000FF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ko" sz="1050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1050">
              <a:solidFill>
                <a:srgbClr val="800000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F5FF"/>
        </a:solidFill>
        <a:effectLst/>
      </p:bgPr>
    </p:bg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34d528e0ed5_0_68"/>
          <p:cNvSpPr txBox="1"/>
          <p:nvPr/>
        </p:nvSpPr>
        <p:spPr>
          <a:xfrm>
            <a:off x="2207325" y="762000"/>
            <a:ext cx="5351700" cy="36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45720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&lt;ul&gt;</a:t>
            </a:r>
            <a:endParaRPr sz="1050">
              <a:solidFill>
                <a:srgbClr val="800000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 sz="1050">
                <a:solidFill>
                  <a:srgbClr val="0070C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customers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?.</a:t>
            </a:r>
            <a:r>
              <a:rPr lang="ko" sz="1050">
                <a:solidFill>
                  <a:srgbClr val="795E26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map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((</a:t>
            </a:r>
            <a:r>
              <a:rPr lang="ko" sz="1050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customer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endParaRPr sz="1050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lang="ko" sz="1050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&lt;li</a:t>
            </a:r>
            <a:endParaRPr sz="1050">
              <a:solidFill>
                <a:srgbClr val="800000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ko" sz="1050">
                <a:solidFill>
                  <a:srgbClr val="E5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key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 sz="1050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customer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" sz="1050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0000FF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ko" sz="1050">
                <a:solidFill>
                  <a:srgbClr val="E5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onDoubleClick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() </a:t>
            </a: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050">
                <a:solidFill>
                  <a:srgbClr val="795E26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handleDelete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ko" sz="1050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customer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" sz="1050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0000FF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lang="ko" sz="1050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800000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 sz="1050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customer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" sz="1050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0000FF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lang="ko" sz="1050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&lt;/li&gt;</a:t>
            </a:r>
            <a:endParaRPr sz="1050">
              <a:solidFill>
                <a:srgbClr val="800000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  ))</a:t>
            </a: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0000FF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ko" sz="1050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&lt;/ul&gt;</a:t>
            </a:r>
            <a:endParaRPr sz="1050" baseline="30000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ko" sz="1050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&lt;/&gt;</a:t>
            </a:r>
            <a:endParaRPr sz="1050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)</a:t>
            </a:r>
            <a:endParaRPr sz="1050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050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050">
                <a:solidFill>
                  <a:srgbClr val="795E26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Parent</a:t>
            </a:r>
            <a:endParaRPr sz="1050">
              <a:solidFill>
                <a:srgbClr val="795E26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rgbClr val="800000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F5FF"/>
        </a:solidFill>
        <a:effectLst/>
      </p:bgPr>
    </p:bg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34d528e0ed5_0_59"/>
          <p:cNvSpPr txBox="1"/>
          <p:nvPr/>
        </p:nvSpPr>
        <p:spPr>
          <a:xfrm>
            <a:off x="2207325" y="609600"/>
            <a:ext cx="5351700" cy="40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050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React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, { </a:t>
            </a:r>
            <a:r>
              <a:rPr lang="ko" sz="1050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useState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lang="ko" sz="1050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050">
                <a:solidFill>
                  <a:srgbClr val="A31515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'react'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50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050">
                <a:solidFill>
                  <a:srgbClr val="795E26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PushAndDelete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= (</a:t>
            </a:r>
            <a:r>
              <a:rPr lang="ko" sz="1050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props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50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r>
              <a:rPr lang="ko" sz="1050">
                <a:solidFill>
                  <a:srgbClr val="0070C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050">
                <a:solidFill>
                  <a:srgbClr val="0070C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setName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050">
                <a:solidFill>
                  <a:srgbClr val="0070C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handleEnter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050">
                <a:solidFill>
                  <a:srgbClr val="0070C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handleOnClick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} = </a:t>
            </a:r>
            <a:r>
              <a:rPr lang="ko" sz="1050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props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50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ko" sz="1050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endParaRPr sz="1050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ko" sz="1050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&lt;&gt;</a:t>
            </a:r>
            <a:endParaRPr sz="1050">
              <a:solidFill>
                <a:srgbClr val="800000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ko" sz="1050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&lt;input </a:t>
            </a:r>
            <a:r>
              <a:rPr lang="ko" sz="1050">
                <a:solidFill>
                  <a:srgbClr val="E5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050">
                <a:solidFill>
                  <a:srgbClr val="A31515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"text" </a:t>
            </a:r>
            <a:r>
              <a:rPr lang="ko" sz="1050">
                <a:solidFill>
                  <a:srgbClr val="E5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050">
                <a:solidFill>
                  <a:srgbClr val="A31515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"name" </a:t>
            </a:r>
            <a:r>
              <a:rPr lang="ko" sz="1050">
                <a:solidFill>
                  <a:srgbClr val="E5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 sz="1050">
                <a:solidFill>
                  <a:srgbClr val="0070C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0000FF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ko" sz="1050">
                <a:solidFill>
                  <a:srgbClr val="E5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onChange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ko" sz="1050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050">
                <a:solidFill>
                  <a:srgbClr val="795E26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setName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ko" sz="1050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" sz="1050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target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" sz="1050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0000FF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ko" sz="1050">
                <a:solidFill>
                  <a:srgbClr val="E5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onKeyPress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ko" sz="1050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050">
                <a:solidFill>
                  <a:srgbClr val="795E26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handleEnter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ko" sz="1050">
                <a:solidFill>
                  <a:srgbClr val="00108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0000FF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ko" sz="1050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1050">
              <a:solidFill>
                <a:srgbClr val="800000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ko" sz="1050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&lt;button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050">
                <a:solidFill>
                  <a:srgbClr val="E5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onClick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 sz="1050">
                <a:solidFill>
                  <a:srgbClr val="0070C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handleOnClick</a:t>
            </a:r>
            <a:r>
              <a:rPr lang="ko" sz="1050">
                <a:solidFill>
                  <a:srgbClr val="0000F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ko" sz="1050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추가</a:t>
            </a:r>
            <a:r>
              <a:rPr lang="ko" sz="1050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&lt;/button&gt;</a:t>
            </a:r>
            <a:endParaRPr sz="1050">
              <a:solidFill>
                <a:srgbClr val="800000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endParaRPr sz="1050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ko" sz="1050">
                <a:solidFill>
                  <a:srgbClr val="800000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&lt;/&gt;</a:t>
            </a:r>
            <a:endParaRPr sz="1050">
              <a:solidFill>
                <a:srgbClr val="800000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);</a:t>
            </a:r>
            <a:endParaRPr sz="1050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050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50">
              <a:solidFill>
                <a:schemeClr val="dk1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050">
                <a:solidFill>
                  <a:srgbClr val="AF00D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050">
                <a:solidFill>
                  <a:srgbClr val="795E26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PushAndDelete</a:t>
            </a:r>
            <a:r>
              <a:rPr lang="ko" sz="105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AF00DB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F5FF"/>
        </a:solidFill>
        <a:effectLst/>
      </p:bgPr>
    </p:bg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34a387be6da_0_55"/>
          <p:cNvSpPr txBox="1"/>
          <p:nvPr/>
        </p:nvSpPr>
        <p:spPr>
          <a:xfrm>
            <a:off x="979175" y="2007725"/>
            <a:ext cx="6685800" cy="88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3500" b="1">
                <a:solidFill>
                  <a:srgbClr val="001080"/>
                </a:solidFill>
              </a:rPr>
              <a:t>form textarea </a:t>
            </a:r>
            <a:endParaRPr sz="3500" b="1">
              <a:solidFill>
                <a:srgbClr val="00108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500" b="1">
              <a:solidFill>
                <a:srgbClr val="00108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500" b="1">
              <a:solidFill>
                <a:srgbClr val="00108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500" b="1">
              <a:solidFill>
                <a:srgbClr val="00108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500" b="1">
              <a:solidFill>
                <a:srgbClr val="00108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500" b="1">
              <a:solidFill>
                <a:srgbClr val="00108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500" b="1">
              <a:solidFill>
                <a:srgbClr val="00108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500" b="1">
              <a:solidFill>
                <a:srgbClr val="001080"/>
              </a:solidFill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F5FF"/>
        </a:solidFill>
        <a:effectLst/>
      </p:bgPr>
    </p:bg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34a387be6da_0_59"/>
          <p:cNvSpPr txBox="1"/>
          <p:nvPr/>
        </p:nvSpPr>
        <p:spPr>
          <a:xfrm>
            <a:off x="1292925" y="533400"/>
            <a:ext cx="6700200" cy="40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rgbClr val="0033B3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ko" sz="110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React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, {</a:t>
            </a:r>
            <a:r>
              <a:rPr lang="ko" sz="1100" i="1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useState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lang="ko" sz="1100">
                <a:solidFill>
                  <a:srgbClr val="0033B3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ko" sz="1100">
                <a:solidFill>
                  <a:srgbClr val="067D17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"react"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rgbClr val="0033B3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export default function </a:t>
            </a:r>
            <a:r>
              <a:rPr lang="ko" sz="1100" i="1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TextArea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>
              <a:solidFill>
                <a:srgbClr val="080808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100">
                <a:solidFill>
                  <a:srgbClr val="0033B3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ko" sz="1100">
                <a:solidFill>
                  <a:srgbClr val="248F8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100">
                <a:solidFill>
                  <a:srgbClr val="248F8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setValue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] = </a:t>
            </a:r>
            <a:r>
              <a:rPr lang="ko" sz="1100" i="1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useState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ko" sz="1100">
                <a:solidFill>
                  <a:srgbClr val="067D17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'요청사항을 입력하시오.'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100">
                <a:solidFill>
                  <a:srgbClr val="0033B3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ko" sz="1100">
                <a:solidFill>
                  <a:srgbClr val="00627A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handleChange 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 (event) =&gt;{</a:t>
            </a:r>
            <a:endParaRPr sz="1100">
              <a:solidFill>
                <a:srgbClr val="080808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ko" sz="1100">
                <a:solidFill>
                  <a:srgbClr val="248F8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setValue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(event.</a:t>
            </a:r>
            <a:r>
              <a:rPr lang="ko" sz="1100">
                <a:solidFill>
                  <a:srgbClr val="871094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target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" sz="1100">
                <a:solidFill>
                  <a:srgbClr val="871094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100">
                <a:solidFill>
                  <a:srgbClr val="0033B3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ko" sz="1100">
                <a:solidFill>
                  <a:srgbClr val="00627A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handleSubmit 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 (event) =&gt;{</a:t>
            </a:r>
            <a:endParaRPr sz="1100">
              <a:solidFill>
                <a:srgbClr val="080808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ko" sz="1100" i="1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alert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ko" sz="1100">
                <a:solidFill>
                  <a:srgbClr val="067D17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`입력한 요구사항: 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${</a:t>
            </a:r>
            <a:r>
              <a:rPr lang="ko" sz="1100">
                <a:solidFill>
                  <a:srgbClr val="248F8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ko" sz="1100">
                <a:solidFill>
                  <a:srgbClr val="067D17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`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 event.</a:t>
            </a:r>
            <a:r>
              <a:rPr lang="ko" sz="1100">
                <a:solidFill>
                  <a:srgbClr val="7A7A43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preventDefault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100">
              <a:solidFill>
                <a:srgbClr val="080808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100">
                <a:solidFill>
                  <a:srgbClr val="0033B3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endParaRPr sz="1100">
              <a:solidFill>
                <a:srgbClr val="080808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 &lt;</a:t>
            </a:r>
            <a:r>
              <a:rPr lang="ko" sz="1100">
                <a:solidFill>
                  <a:srgbClr val="0033B3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form </a:t>
            </a:r>
            <a:r>
              <a:rPr lang="ko" sz="1100">
                <a:solidFill>
                  <a:srgbClr val="174AD4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onSubmit</a:t>
            </a:r>
            <a:r>
              <a:rPr lang="ko" sz="1100">
                <a:solidFill>
                  <a:srgbClr val="067D17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 sz="1100">
                <a:solidFill>
                  <a:srgbClr val="00627A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handleSubmit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}&gt;</a:t>
            </a:r>
            <a:endParaRPr sz="1100">
              <a:solidFill>
                <a:srgbClr val="080808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&lt;</a:t>
            </a:r>
            <a:r>
              <a:rPr lang="ko" sz="1100">
                <a:solidFill>
                  <a:srgbClr val="0033B3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label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00">
              <a:solidFill>
                <a:srgbClr val="080808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요청사항&lt;</a:t>
            </a:r>
            <a:r>
              <a:rPr lang="ko" sz="1100">
                <a:solidFill>
                  <a:srgbClr val="0033B3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br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1100">
              <a:solidFill>
                <a:srgbClr val="080808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&lt;</a:t>
            </a:r>
            <a:r>
              <a:rPr lang="ko" sz="1100">
                <a:solidFill>
                  <a:srgbClr val="0033B3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textarea </a:t>
            </a:r>
            <a:r>
              <a:rPr lang="ko" sz="1100">
                <a:solidFill>
                  <a:srgbClr val="174AD4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ko" sz="1100">
                <a:solidFill>
                  <a:srgbClr val="067D17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 sz="1100">
                <a:solidFill>
                  <a:srgbClr val="248F8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lang="ko" sz="1100">
                <a:solidFill>
                  <a:srgbClr val="174AD4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onChange</a:t>
            </a:r>
            <a:r>
              <a:rPr lang="ko" sz="1100">
                <a:solidFill>
                  <a:srgbClr val="067D17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 sz="1100">
                <a:solidFill>
                  <a:srgbClr val="00627A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handleChange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}/&gt;</a:t>
            </a:r>
            <a:endParaRPr sz="1100">
              <a:solidFill>
                <a:srgbClr val="080808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&lt;/</a:t>
            </a:r>
            <a:r>
              <a:rPr lang="ko" sz="1100">
                <a:solidFill>
                  <a:srgbClr val="0033B3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label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00">
              <a:solidFill>
                <a:srgbClr val="080808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&lt;</a:t>
            </a:r>
            <a:r>
              <a:rPr lang="ko" sz="1100">
                <a:solidFill>
                  <a:srgbClr val="0033B3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button </a:t>
            </a:r>
            <a:r>
              <a:rPr lang="ko" sz="1100">
                <a:solidFill>
                  <a:srgbClr val="174AD4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ko" sz="1100">
                <a:solidFill>
                  <a:srgbClr val="067D17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='submit'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&gt;제출&lt;/</a:t>
            </a:r>
            <a:r>
              <a:rPr lang="ko" sz="1100">
                <a:solidFill>
                  <a:srgbClr val="0033B3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00">
              <a:solidFill>
                <a:srgbClr val="080808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 &lt;/</a:t>
            </a:r>
            <a:r>
              <a:rPr lang="ko" sz="1100">
                <a:solidFill>
                  <a:srgbClr val="0033B3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form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00">
              <a:solidFill>
                <a:srgbClr val="080808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];</a:t>
            </a:r>
            <a:endParaRPr sz="1100">
              <a:solidFill>
                <a:srgbClr val="080808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080808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F5FF"/>
        </a:solidFill>
        <a:effectLst/>
      </p:bgPr>
    </p:bg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34a387be6da_0_63"/>
          <p:cNvSpPr txBox="1"/>
          <p:nvPr/>
        </p:nvSpPr>
        <p:spPr>
          <a:xfrm>
            <a:off x="979175" y="2007725"/>
            <a:ext cx="6685800" cy="88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3500" b="1">
                <a:solidFill>
                  <a:srgbClr val="001080"/>
                </a:solidFill>
              </a:rPr>
              <a:t>form select </a:t>
            </a:r>
            <a:endParaRPr sz="3500" b="1">
              <a:solidFill>
                <a:srgbClr val="00108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500" b="1">
              <a:solidFill>
                <a:srgbClr val="00108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500" b="1">
              <a:solidFill>
                <a:srgbClr val="00108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500" b="1">
              <a:solidFill>
                <a:srgbClr val="00108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500" b="1">
              <a:solidFill>
                <a:srgbClr val="00108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500" b="1">
              <a:solidFill>
                <a:srgbClr val="00108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500" b="1">
              <a:solidFill>
                <a:srgbClr val="00108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500" b="1">
              <a:solidFill>
                <a:srgbClr val="00108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500" b="1">
              <a:solidFill>
                <a:srgbClr val="001080"/>
              </a:solidFill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F5FF"/>
        </a:solidFill>
        <a:effectLst/>
      </p:bgPr>
    </p:bg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34a387be6da_0_67"/>
          <p:cNvSpPr txBox="1"/>
          <p:nvPr/>
        </p:nvSpPr>
        <p:spPr>
          <a:xfrm>
            <a:off x="1292925" y="76200"/>
            <a:ext cx="6700200" cy="50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rgbClr val="0033B3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ko" sz="110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React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, {</a:t>
            </a:r>
            <a:r>
              <a:rPr lang="ko" sz="1100" i="1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useState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lang="ko" sz="1100">
                <a:solidFill>
                  <a:srgbClr val="0033B3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ko" sz="1100">
                <a:solidFill>
                  <a:srgbClr val="067D17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"react"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rgbClr val="0033B3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export default function </a:t>
            </a:r>
            <a:r>
              <a:rPr lang="ko" sz="1100" i="1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>
              <a:solidFill>
                <a:srgbClr val="080808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100">
                <a:solidFill>
                  <a:srgbClr val="0033B3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ko" sz="1100">
                <a:solidFill>
                  <a:srgbClr val="248F8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100">
                <a:solidFill>
                  <a:srgbClr val="248F8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setValue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] = </a:t>
            </a:r>
            <a:r>
              <a:rPr lang="ko" sz="1100" i="1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useState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ko" sz="1100">
                <a:solidFill>
                  <a:srgbClr val="067D17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'grape'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100">
                <a:solidFill>
                  <a:srgbClr val="0033B3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ko" sz="1100">
                <a:solidFill>
                  <a:srgbClr val="00627A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handleChange 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 (event) =&gt;{</a:t>
            </a:r>
            <a:endParaRPr sz="1100">
              <a:solidFill>
                <a:srgbClr val="080808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ko" sz="1100">
                <a:solidFill>
                  <a:srgbClr val="248F8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setValue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(event.</a:t>
            </a:r>
            <a:r>
              <a:rPr lang="ko" sz="1100">
                <a:solidFill>
                  <a:srgbClr val="871094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target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" sz="1100">
                <a:solidFill>
                  <a:srgbClr val="871094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100">
                <a:solidFill>
                  <a:srgbClr val="0033B3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ko" sz="1100">
                <a:solidFill>
                  <a:srgbClr val="00627A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handleSubmit 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 (event) =&gt;{</a:t>
            </a:r>
            <a:endParaRPr sz="1100">
              <a:solidFill>
                <a:srgbClr val="080808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ko" sz="1100" i="1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alert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ko" sz="1100">
                <a:solidFill>
                  <a:srgbClr val="067D17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`선택한 과일: 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${</a:t>
            </a:r>
            <a:r>
              <a:rPr lang="ko" sz="1100">
                <a:solidFill>
                  <a:srgbClr val="248F8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ko" sz="1100">
                <a:solidFill>
                  <a:srgbClr val="067D17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`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 event.</a:t>
            </a:r>
            <a:r>
              <a:rPr lang="ko" sz="1100">
                <a:solidFill>
                  <a:srgbClr val="7A7A43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preventDefault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100">
              <a:solidFill>
                <a:srgbClr val="080808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100">
                <a:solidFill>
                  <a:srgbClr val="0033B3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endParaRPr sz="1100">
              <a:solidFill>
                <a:srgbClr val="080808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 &lt;</a:t>
            </a:r>
            <a:r>
              <a:rPr lang="ko" sz="1100">
                <a:solidFill>
                  <a:srgbClr val="0033B3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form </a:t>
            </a:r>
            <a:r>
              <a:rPr lang="ko" sz="1100">
                <a:solidFill>
                  <a:srgbClr val="174AD4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onSubmit</a:t>
            </a:r>
            <a:r>
              <a:rPr lang="ko" sz="1100">
                <a:solidFill>
                  <a:srgbClr val="067D17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 sz="1100">
                <a:solidFill>
                  <a:srgbClr val="00627A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handleSubmit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}&gt;</a:t>
            </a:r>
            <a:endParaRPr sz="1100">
              <a:solidFill>
                <a:srgbClr val="080808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&lt;</a:t>
            </a:r>
            <a:r>
              <a:rPr lang="ko" sz="1100">
                <a:solidFill>
                  <a:srgbClr val="0033B3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label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00">
              <a:solidFill>
                <a:srgbClr val="080808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과일을 선택하세요.&lt;</a:t>
            </a:r>
            <a:r>
              <a:rPr lang="ko" sz="1100">
                <a:solidFill>
                  <a:srgbClr val="0033B3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br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1100">
              <a:solidFill>
                <a:srgbClr val="080808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&lt;</a:t>
            </a:r>
            <a:r>
              <a:rPr lang="ko" sz="1100">
                <a:solidFill>
                  <a:srgbClr val="0033B3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select </a:t>
            </a:r>
            <a:r>
              <a:rPr lang="ko" sz="1100">
                <a:solidFill>
                  <a:srgbClr val="174AD4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ko" sz="1100">
                <a:solidFill>
                  <a:srgbClr val="067D17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 sz="1100">
                <a:solidFill>
                  <a:srgbClr val="248F8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lang="ko" sz="1100">
                <a:solidFill>
                  <a:srgbClr val="174AD4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onChange</a:t>
            </a:r>
            <a:r>
              <a:rPr lang="ko" sz="1100">
                <a:solidFill>
                  <a:srgbClr val="067D17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 sz="1100">
                <a:solidFill>
                  <a:srgbClr val="00627A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handleChange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}&gt;</a:t>
            </a:r>
            <a:endParaRPr sz="1100">
              <a:solidFill>
                <a:srgbClr val="080808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&lt;</a:t>
            </a:r>
            <a:r>
              <a:rPr lang="ko" sz="1100">
                <a:solidFill>
                  <a:srgbClr val="0033B3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option </a:t>
            </a:r>
            <a:r>
              <a:rPr lang="ko" sz="1100">
                <a:solidFill>
                  <a:srgbClr val="174AD4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ko" sz="1100">
                <a:solidFill>
                  <a:srgbClr val="067D17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="apple"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&gt;apple&lt;/</a:t>
            </a:r>
            <a:r>
              <a:rPr lang="ko" sz="1100">
                <a:solidFill>
                  <a:srgbClr val="0033B3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option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00">
              <a:solidFill>
                <a:srgbClr val="080808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&lt;</a:t>
            </a:r>
            <a:r>
              <a:rPr lang="ko" sz="1100">
                <a:solidFill>
                  <a:srgbClr val="0033B3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option </a:t>
            </a:r>
            <a:r>
              <a:rPr lang="ko" sz="1100">
                <a:solidFill>
                  <a:srgbClr val="174AD4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ko" sz="1100">
                <a:solidFill>
                  <a:srgbClr val="067D17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="banana"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&gt;banana&lt;/</a:t>
            </a:r>
            <a:r>
              <a:rPr lang="ko" sz="1100">
                <a:solidFill>
                  <a:srgbClr val="0033B3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option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00">
              <a:solidFill>
                <a:srgbClr val="080808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&lt;</a:t>
            </a:r>
            <a:r>
              <a:rPr lang="ko" sz="1100">
                <a:solidFill>
                  <a:srgbClr val="0033B3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option </a:t>
            </a:r>
            <a:r>
              <a:rPr lang="ko" sz="1100">
                <a:solidFill>
                  <a:srgbClr val="174AD4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ko" sz="1100">
                <a:solidFill>
                  <a:srgbClr val="067D17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="grape"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&gt;grape&lt;/</a:t>
            </a:r>
            <a:r>
              <a:rPr lang="ko" sz="1100">
                <a:solidFill>
                  <a:srgbClr val="0033B3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option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00">
              <a:solidFill>
                <a:srgbClr val="080808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&lt;</a:t>
            </a:r>
            <a:r>
              <a:rPr lang="ko" sz="1100">
                <a:solidFill>
                  <a:srgbClr val="0033B3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option </a:t>
            </a:r>
            <a:r>
              <a:rPr lang="ko" sz="1100">
                <a:solidFill>
                  <a:srgbClr val="174AD4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ko" sz="1100">
                <a:solidFill>
                  <a:srgbClr val="067D17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="watermelon"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&gt;watermelon&lt;/</a:t>
            </a:r>
            <a:r>
              <a:rPr lang="ko" sz="1100">
                <a:solidFill>
                  <a:srgbClr val="0033B3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option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00">
              <a:solidFill>
                <a:srgbClr val="080808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&lt;/</a:t>
            </a:r>
            <a:r>
              <a:rPr lang="ko" sz="1100">
                <a:solidFill>
                  <a:srgbClr val="0033B3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00">
              <a:solidFill>
                <a:srgbClr val="080808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&lt;/</a:t>
            </a:r>
            <a:r>
              <a:rPr lang="ko" sz="1100">
                <a:solidFill>
                  <a:srgbClr val="0033B3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label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00">
              <a:solidFill>
                <a:srgbClr val="080808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&lt;</a:t>
            </a:r>
            <a:r>
              <a:rPr lang="ko" sz="1100">
                <a:solidFill>
                  <a:srgbClr val="0033B3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button </a:t>
            </a:r>
            <a:r>
              <a:rPr lang="ko" sz="1100">
                <a:solidFill>
                  <a:srgbClr val="174AD4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ko" sz="1100">
                <a:solidFill>
                  <a:srgbClr val="067D17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='submit'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&gt;제출&lt;/</a:t>
            </a:r>
            <a:r>
              <a:rPr lang="ko" sz="1100">
                <a:solidFill>
                  <a:srgbClr val="0033B3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00">
              <a:solidFill>
                <a:srgbClr val="080808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 &lt;/</a:t>
            </a:r>
            <a:r>
              <a:rPr lang="ko" sz="1100">
                <a:solidFill>
                  <a:srgbClr val="0033B3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form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00">
              <a:solidFill>
                <a:srgbClr val="080808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];</a:t>
            </a:r>
            <a:endParaRPr sz="1100">
              <a:solidFill>
                <a:srgbClr val="080808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080808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F5FF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49302027d9_0_10"/>
          <p:cNvSpPr txBox="1"/>
          <p:nvPr/>
        </p:nvSpPr>
        <p:spPr>
          <a:xfrm>
            <a:off x="1667050" y="2031700"/>
            <a:ext cx="5792700" cy="67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ko" sz="3500" b="1">
                <a:solidFill>
                  <a:srgbClr val="001080"/>
                </a:solidFill>
              </a:rPr>
              <a:t>저장시 자동 코드 정리</a:t>
            </a:r>
            <a:endParaRPr sz="3500" b="1">
              <a:solidFill>
                <a:srgbClr val="001080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endParaRPr sz="3500" b="1">
              <a:solidFill>
                <a:srgbClr val="001080"/>
              </a:solidFill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F5FF"/>
        </a:solidFill>
        <a:effectLst/>
      </p:bgPr>
    </p:bg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34a387be6da_0_71"/>
          <p:cNvSpPr txBox="1"/>
          <p:nvPr/>
        </p:nvSpPr>
        <p:spPr>
          <a:xfrm>
            <a:off x="979175" y="2007725"/>
            <a:ext cx="6685800" cy="88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3500" b="1">
                <a:solidFill>
                  <a:srgbClr val="001080"/>
                </a:solidFill>
              </a:rPr>
              <a:t>form input </a:t>
            </a:r>
            <a:endParaRPr sz="3500" b="1">
              <a:solidFill>
                <a:srgbClr val="00108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500" b="1">
              <a:solidFill>
                <a:srgbClr val="00108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500" b="1">
              <a:solidFill>
                <a:srgbClr val="00108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500" b="1">
              <a:solidFill>
                <a:srgbClr val="00108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500" b="1">
              <a:solidFill>
                <a:srgbClr val="00108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500" b="1">
              <a:solidFill>
                <a:srgbClr val="00108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500" b="1">
              <a:solidFill>
                <a:srgbClr val="00108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500" b="1">
              <a:solidFill>
                <a:srgbClr val="00108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500" b="1">
              <a:solidFill>
                <a:srgbClr val="00108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500" b="1">
              <a:solidFill>
                <a:srgbClr val="001080"/>
              </a:solidFill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F5FF"/>
        </a:solidFill>
        <a:effectLst/>
      </p:bgPr>
    </p:bg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34a387be6da_0_75"/>
          <p:cNvSpPr txBox="1"/>
          <p:nvPr/>
        </p:nvSpPr>
        <p:spPr>
          <a:xfrm>
            <a:off x="1292925" y="152400"/>
            <a:ext cx="6700200" cy="48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rgbClr val="0033B3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ko" sz="110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React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, {</a:t>
            </a:r>
            <a:r>
              <a:rPr lang="ko" sz="1100" i="1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useState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lang="ko" sz="1100">
                <a:solidFill>
                  <a:srgbClr val="0033B3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ko" sz="1100">
                <a:solidFill>
                  <a:srgbClr val="067D17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"react"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rgbClr val="0033B3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export default function </a:t>
            </a:r>
            <a:r>
              <a:rPr lang="ko" sz="1100" i="1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Booking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>
              <a:solidFill>
                <a:srgbClr val="080808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100">
                <a:solidFill>
                  <a:srgbClr val="0033B3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ko" sz="1100">
                <a:solidFill>
                  <a:srgbClr val="248F8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haveBreakfast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100">
                <a:solidFill>
                  <a:srgbClr val="248F8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setHaveBreakfast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] = </a:t>
            </a:r>
            <a:r>
              <a:rPr lang="ko" sz="1100" i="1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useState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ko" sz="1100">
                <a:solidFill>
                  <a:srgbClr val="0033B3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100">
                <a:solidFill>
                  <a:srgbClr val="0033B3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ko" sz="1100">
                <a:solidFill>
                  <a:srgbClr val="248F8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numberOfGuest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100">
                <a:solidFill>
                  <a:srgbClr val="248F8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setNumberOfGuest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] = </a:t>
            </a:r>
            <a:r>
              <a:rPr lang="ko" sz="1100" i="1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useState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ko" sz="1100">
                <a:solidFill>
                  <a:srgbClr val="1750EB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100">
                <a:solidFill>
                  <a:srgbClr val="0033B3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ko" sz="1100">
                <a:solidFill>
                  <a:srgbClr val="00627A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handleSubmit 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 (event) =&gt;{</a:t>
            </a:r>
            <a:endParaRPr sz="1100">
              <a:solidFill>
                <a:srgbClr val="080808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ko" sz="1100" i="1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alert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ko" sz="1100">
                <a:solidFill>
                  <a:srgbClr val="067D17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`아침식사 여부: 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${</a:t>
            </a:r>
            <a:r>
              <a:rPr lang="ko" sz="1100">
                <a:solidFill>
                  <a:srgbClr val="248F8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haveBreakfast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ko" sz="1100">
                <a:solidFill>
                  <a:srgbClr val="067D17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, 방문객 수: 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${</a:t>
            </a:r>
            <a:r>
              <a:rPr lang="ko" sz="1100">
                <a:solidFill>
                  <a:srgbClr val="248F8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numberOfGuest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ko" sz="1100">
                <a:solidFill>
                  <a:srgbClr val="067D17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`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 event.</a:t>
            </a:r>
            <a:r>
              <a:rPr lang="ko" sz="1100">
                <a:solidFill>
                  <a:srgbClr val="7A7A43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preventDefault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100">
              <a:solidFill>
                <a:srgbClr val="080808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100">
                <a:solidFill>
                  <a:srgbClr val="0033B3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sz="1100">
              <a:solidFill>
                <a:srgbClr val="080808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 &lt;</a:t>
            </a:r>
            <a:r>
              <a:rPr lang="ko" sz="1100">
                <a:solidFill>
                  <a:srgbClr val="0033B3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form </a:t>
            </a:r>
            <a:r>
              <a:rPr lang="ko" sz="1100">
                <a:solidFill>
                  <a:srgbClr val="174AD4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onSubmit</a:t>
            </a:r>
            <a:r>
              <a:rPr lang="ko" sz="1100">
                <a:solidFill>
                  <a:srgbClr val="067D17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 sz="1100">
                <a:solidFill>
                  <a:srgbClr val="00627A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handleSubmit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}&gt;</a:t>
            </a:r>
            <a:endParaRPr sz="1100">
              <a:solidFill>
                <a:srgbClr val="080808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&lt;</a:t>
            </a:r>
            <a:r>
              <a:rPr lang="ko" sz="1100">
                <a:solidFill>
                  <a:srgbClr val="0033B3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label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&gt; 아침식사 여부&lt;</a:t>
            </a:r>
            <a:r>
              <a:rPr lang="ko" sz="1100">
                <a:solidFill>
                  <a:srgbClr val="0033B3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br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1100">
              <a:solidFill>
                <a:srgbClr val="080808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&lt;</a:t>
            </a:r>
            <a:r>
              <a:rPr lang="ko" sz="1100">
                <a:solidFill>
                  <a:srgbClr val="0033B3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input </a:t>
            </a:r>
            <a:r>
              <a:rPr lang="ko" sz="1100">
                <a:solidFill>
                  <a:srgbClr val="174AD4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ko" sz="1100">
                <a:solidFill>
                  <a:srgbClr val="067D17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='checkbox' </a:t>
            </a:r>
            <a:r>
              <a:rPr lang="ko" sz="1100">
                <a:solidFill>
                  <a:srgbClr val="174AD4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checked</a:t>
            </a:r>
            <a:r>
              <a:rPr lang="ko" sz="1100">
                <a:solidFill>
                  <a:srgbClr val="067D17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 sz="1100">
                <a:solidFill>
                  <a:srgbClr val="248F8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haveBreakfast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}                     </a:t>
            </a:r>
            <a:endParaRPr sz="1100">
              <a:solidFill>
                <a:srgbClr val="080808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74AD4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onChange</a:t>
            </a:r>
            <a:r>
              <a:rPr lang="ko" sz="1100">
                <a:solidFill>
                  <a:srgbClr val="067D17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{e=&gt;</a:t>
            </a:r>
            <a:r>
              <a:rPr lang="ko" sz="1100">
                <a:solidFill>
                  <a:srgbClr val="248F8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setHaveBreakfast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(e.</a:t>
            </a:r>
            <a:r>
              <a:rPr lang="ko" sz="1100">
                <a:solidFill>
                  <a:srgbClr val="871094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target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" sz="1100">
                <a:solidFill>
                  <a:srgbClr val="871094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checked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)}</a:t>
            </a:r>
            <a:endParaRPr sz="1100">
              <a:solidFill>
                <a:srgbClr val="080808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/&gt;</a:t>
            </a:r>
            <a:endParaRPr sz="1100">
              <a:solidFill>
                <a:srgbClr val="080808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&lt;/</a:t>
            </a:r>
            <a:r>
              <a:rPr lang="ko" sz="1100">
                <a:solidFill>
                  <a:srgbClr val="0033B3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label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00">
              <a:solidFill>
                <a:srgbClr val="080808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&lt;</a:t>
            </a:r>
            <a:r>
              <a:rPr lang="ko" sz="1100">
                <a:solidFill>
                  <a:srgbClr val="0033B3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label&gt;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방문객 수&lt;</a:t>
            </a:r>
            <a:r>
              <a:rPr lang="ko" sz="1100">
                <a:solidFill>
                  <a:srgbClr val="0033B3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br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1100">
              <a:solidFill>
                <a:srgbClr val="080808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&lt;</a:t>
            </a:r>
            <a:r>
              <a:rPr lang="ko" sz="1100">
                <a:solidFill>
                  <a:srgbClr val="0033B3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input </a:t>
            </a:r>
            <a:r>
              <a:rPr lang="ko" sz="1100">
                <a:solidFill>
                  <a:srgbClr val="174AD4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ko" sz="1100">
                <a:solidFill>
                  <a:srgbClr val="067D17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='number' </a:t>
            </a:r>
            <a:r>
              <a:rPr lang="ko" sz="1100">
                <a:solidFill>
                  <a:srgbClr val="174AD4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checked</a:t>
            </a:r>
            <a:r>
              <a:rPr lang="ko" sz="1100">
                <a:solidFill>
                  <a:srgbClr val="067D17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 sz="1100">
                <a:solidFill>
                  <a:srgbClr val="248F8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numberOfGuest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}              </a:t>
            </a:r>
            <a:endParaRPr sz="1100">
              <a:solidFill>
                <a:srgbClr val="080808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74AD4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onChange</a:t>
            </a:r>
            <a:r>
              <a:rPr lang="ko" sz="1100">
                <a:solidFill>
                  <a:srgbClr val="067D17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{e=&gt;</a:t>
            </a:r>
            <a:r>
              <a:rPr lang="ko" sz="1100">
                <a:solidFill>
                  <a:srgbClr val="248F8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setNumberOfGuest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(e.</a:t>
            </a:r>
            <a:r>
              <a:rPr lang="ko" sz="1100">
                <a:solidFill>
                  <a:srgbClr val="871094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target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" sz="1100">
                <a:solidFill>
                  <a:srgbClr val="871094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)}</a:t>
            </a:r>
            <a:endParaRPr sz="1100">
              <a:solidFill>
                <a:srgbClr val="080808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/&gt;</a:t>
            </a:r>
            <a:endParaRPr sz="1100">
              <a:solidFill>
                <a:srgbClr val="080808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&lt;/</a:t>
            </a:r>
            <a:r>
              <a:rPr lang="ko" sz="1100">
                <a:solidFill>
                  <a:srgbClr val="0033B3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label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00">
              <a:solidFill>
                <a:srgbClr val="080808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&lt;</a:t>
            </a:r>
            <a:r>
              <a:rPr lang="ko" sz="1100">
                <a:solidFill>
                  <a:srgbClr val="0033B3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button </a:t>
            </a:r>
            <a:r>
              <a:rPr lang="ko" sz="1100">
                <a:solidFill>
                  <a:srgbClr val="174AD4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ko" sz="1100">
                <a:solidFill>
                  <a:srgbClr val="067D17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="submit"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&gt;제출&lt;/</a:t>
            </a:r>
            <a:r>
              <a:rPr lang="ko" sz="1100">
                <a:solidFill>
                  <a:srgbClr val="0033B3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00">
              <a:solidFill>
                <a:srgbClr val="080808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 &lt;/</a:t>
            </a:r>
            <a:r>
              <a:rPr lang="ko" sz="1100">
                <a:solidFill>
                  <a:srgbClr val="0033B3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form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00">
              <a:solidFill>
                <a:srgbClr val="080808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)</a:t>
            </a:r>
            <a:endParaRPr sz="1100">
              <a:solidFill>
                <a:srgbClr val="080808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080808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F5FF"/>
        </a:solidFill>
        <a:effectLst/>
      </p:bgPr>
    </p:bg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34a387be6da_0_79"/>
          <p:cNvSpPr txBox="1"/>
          <p:nvPr/>
        </p:nvSpPr>
        <p:spPr>
          <a:xfrm>
            <a:off x="1131575" y="1855325"/>
            <a:ext cx="6685800" cy="88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3500" b="1">
                <a:solidFill>
                  <a:srgbClr val="001080"/>
                </a:solidFill>
              </a:rPr>
              <a:t>form SignUp </a:t>
            </a:r>
            <a:endParaRPr sz="3500" b="1">
              <a:solidFill>
                <a:srgbClr val="00108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500" b="1">
              <a:solidFill>
                <a:srgbClr val="00108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500" b="1">
              <a:solidFill>
                <a:srgbClr val="00108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500" b="1">
              <a:solidFill>
                <a:srgbClr val="00108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500" b="1">
              <a:solidFill>
                <a:srgbClr val="00108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500" b="1">
              <a:solidFill>
                <a:srgbClr val="00108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500" b="1">
              <a:solidFill>
                <a:srgbClr val="00108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500" b="1">
              <a:solidFill>
                <a:srgbClr val="00108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500" b="1">
              <a:solidFill>
                <a:srgbClr val="00108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500" b="1">
              <a:solidFill>
                <a:srgbClr val="001080"/>
              </a:solidFill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F5FF"/>
        </a:solidFill>
        <a:effectLst/>
      </p:bgPr>
    </p:bg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34a387be6da_0_83"/>
          <p:cNvSpPr txBox="1"/>
          <p:nvPr/>
        </p:nvSpPr>
        <p:spPr>
          <a:xfrm>
            <a:off x="1292925" y="76200"/>
            <a:ext cx="6700200" cy="50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rgbClr val="0033B3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ko" sz="1100">
                <a:solidFill>
                  <a:schemeClr val="dk1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React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, {</a:t>
            </a:r>
            <a:r>
              <a:rPr lang="ko" sz="1100" i="1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useState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lang="ko" sz="1100">
                <a:solidFill>
                  <a:srgbClr val="0033B3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ko" sz="1100">
                <a:solidFill>
                  <a:srgbClr val="067D17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"react"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080808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rgbClr val="0033B3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export default function </a:t>
            </a:r>
            <a:r>
              <a:rPr lang="ko" sz="1100" i="1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SignUp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(){</a:t>
            </a:r>
            <a:endParaRPr sz="1100">
              <a:solidFill>
                <a:srgbClr val="080808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100">
                <a:solidFill>
                  <a:srgbClr val="0033B3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ko" sz="1100">
                <a:solidFill>
                  <a:srgbClr val="248F8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100">
                <a:solidFill>
                  <a:srgbClr val="248F8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setName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] = </a:t>
            </a:r>
            <a:r>
              <a:rPr lang="ko" sz="1100" i="1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useState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ko" sz="1100">
                <a:solidFill>
                  <a:srgbClr val="067D17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''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100">
                <a:solidFill>
                  <a:srgbClr val="0033B3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ko" sz="1100">
                <a:solidFill>
                  <a:srgbClr val="248F8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gender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100">
                <a:solidFill>
                  <a:srgbClr val="248F8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setGender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] = </a:t>
            </a:r>
            <a:r>
              <a:rPr lang="ko" sz="1100" i="1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useState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ko" sz="1100">
                <a:solidFill>
                  <a:srgbClr val="067D17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'male'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00">
              <a:solidFill>
                <a:srgbClr val="080808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100">
                <a:solidFill>
                  <a:srgbClr val="0033B3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ko" sz="1100">
                <a:solidFill>
                  <a:srgbClr val="00627A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handleChangeName 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 (event) =&gt;{</a:t>
            </a:r>
            <a:endParaRPr sz="1100">
              <a:solidFill>
                <a:srgbClr val="080808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ko" sz="1100">
                <a:solidFill>
                  <a:srgbClr val="248F8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setName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(event.</a:t>
            </a:r>
            <a:r>
              <a:rPr lang="ko" sz="1100">
                <a:solidFill>
                  <a:srgbClr val="871094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target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" sz="1100">
                <a:solidFill>
                  <a:srgbClr val="871094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00">
              <a:solidFill>
                <a:srgbClr val="080808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};</a:t>
            </a:r>
            <a:endParaRPr sz="1100">
              <a:solidFill>
                <a:srgbClr val="080808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100">
                <a:solidFill>
                  <a:srgbClr val="0033B3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ko" sz="1100">
                <a:solidFill>
                  <a:srgbClr val="00627A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handleChangeGender 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 (event) =&gt; {</a:t>
            </a:r>
            <a:endParaRPr sz="1100">
              <a:solidFill>
                <a:srgbClr val="080808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ko" sz="1100">
                <a:solidFill>
                  <a:srgbClr val="248F8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setGender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(event.</a:t>
            </a:r>
            <a:r>
              <a:rPr lang="ko" sz="1100">
                <a:solidFill>
                  <a:srgbClr val="871094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target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" sz="1100">
                <a:solidFill>
                  <a:srgbClr val="871094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rgbClr val="080808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100">
                <a:solidFill>
                  <a:srgbClr val="0033B3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ko" sz="1100">
                <a:solidFill>
                  <a:srgbClr val="00627A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handleSubmit 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 (event) =&gt; {</a:t>
            </a:r>
            <a:endParaRPr sz="1100">
              <a:solidFill>
                <a:srgbClr val="080808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ko" sz="1100" i="1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alert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ko" sz="1100">
                <a:solidFill>
                  <a:srgbClr val="067D17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`이름: 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${</a:t>
            </a:r>
            <a:r>
              <a:rPr lang="ko" sz="1100">
                <a:solidFill>
                  <a:srgbClr val="248F8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lang="ko" sz="1100">
                <a:solidFill>
                  <a:srgbClr val="067D17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성별: 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${</a:t>
            </a:r>
            <a:r>
              <a:rPr lang="ko" sz="1100">
                <a:solidFill>
                  <a:srgbClr val="248F8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gender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ko" sz="1100">
                <a:solidFill>
                  <a:srgbClr val="067D17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`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080808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 event.</a:t>
            </a:r>
            <a:r>
              <a:rPr lang="ko" sz="1100">
                <a:solidFill>
                  <a:srgbClr val="7A7A43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preventDefault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100">
              <a:solidFill>
                <a:srgbClr val="080808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};</a:t>
            </a:r>
            <a:endParaRPr sz="1100">
              <a:solidFill>
                <a:srgbClr val="080808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100">
                <a:solidFill>
                  <a:srgbClr val="0033B3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endParaRPr sz="1100">
              <a:solidFill>
                <a:srgbClr val="080808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 &lt;</a:t>
            </a:r>
            <a:r>
              <a:rPr lang="ko" sz="1100">
                <a:solidFill>
                  <a:srgbClr val="0033B3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form </a:t>
            </a:r>
            <a:r>
              <a:rPr lang="ko" sz="1100">
                <a:solidFill>
                  <a:srgbClr val="174AD4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onSubmit</a:t>
            </a:r>
            <a:r>
              <a:rPr lang="ko" sz="1100">
                <a:solidFill>
                  <a:srgbClr val="067D17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 sz="1100">
                <a:solidFill>
                  <a:srgbClr val="00627A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handleSubmit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}&gt;</a:t>
            </a:r>
            <a:endParaRPr sz="1100">
              <a:solidFill>
                <a:srgbClr val="080808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&lt;</a:t>
            </a:r>
            <a:r>
              <a:rPr lang="ko" sz="1100">
                <a:solidFill>
                  <a:srgbClr val="0033B3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label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&gt; 이름&lt;</a:t>
            </a:r>
            <a:r>
              <a:rPr lang="ko" sz="1100">
                <a:solidFill>
                  <a:srgbClr val="0033B3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br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1100">
              <a:solidFill>
                <a:srgbClr val="080808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&lt;</a:t>
            </a:r>
            <a:r>
              <a:rPr lang="ko" sz="1100">
                <a:solidFill>
                  <a:srgbClr val="0033B3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input </a:t>
            </a:r>
            <a:r>
              <a:rPr lang="ko" sz="1100">
                <a:solidFill>
                  <a:srgbClr val="174AD4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ko" sz="1100">
                <a:solidFill>
                  <a:srgbClr val="067D17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="text" </a:t>
            </a:r>
            <a:r>
              <a:rPr lang="ko" sz="1100">
                <a:solidFill>
                  <a:srgbClr val="174AD4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ko" sz="1100">
                <a:solidFill>
                  <a:srgbClr val="067D17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 sz="1100">
                <a:solidFill>
                  <a:srgbClr val="248F8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}  </a:t>
            </a:r>
            <a:r>
              <a:rPr lang="ko" sz="1100">
                <a:solidFill>
                  <a:srgbClr val="174AD4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onChange</a:t>
            </a:r>
            <a:r>
              <a:rPr lang="ko" sz="1100">
                <a:solidFill>
                  <a:srgbClr val="067D17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 sz="1100">
                <a:solidFill>
                  <a:srgbClr val="00627A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handleChangeName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}/&gt;</a:t>
            </a:r>
            <a:endParaRPr sz="1100">
              <a:solidFill>
                <a:srgbClr val="080808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&lt;/</a:t>
            </a:r>
            <a:r>
              <a:rPr lang="ko" sz="1100">
                <a:solidFill>
                  <a:srgbClr val="0033B3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label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&gt;&lt;</a:t>
            </a:r>
            <a:r>
              <a:rPr lang="ko" sz="1100">
                <a:solidFill>
                  <a:srgbClr val="0033B3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br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1100">
              <a:solidFill>
                <a:srgbClr val="080808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&lt;</a:t>
            </a:r>
            <a:r>
              <a:rPr lang="ko" sz="1100">
                <a:solidFill>
                  <a:srgbClr val="0033B3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label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&gt; 성별&lt;</a:t>
            </a:r>
            <a:r>
              <a:rPr lang="ko" sz="1100">
                <a:solidFill>
                  <a:srgbClr val="0033B3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br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1100">
              <a:solidFill>
                <a:srgbClr val="080808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&lt;</a:t>
            </a:r>
            <a:r>
              <a:rPr lang="ko" sz="1100">
                <a:solidFill>
                  <a:srgbClr val="0033B3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select </a:t>
            </a:r>
            <a:r>
              <a:rPr lang="ko" sz="1100">
                <a:solidFill>
                  <a:srgbClr val="174AD4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ko" sz="1100">
                <a:solidFill>
                  <a:srgbClr val="067D17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 sz="1100">
                <a:solidFill>
                  <a:srgbClr val="248F8F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gender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lang="ko" sz="1100">
                <a:solidFill>
                  <a:srgbClr val="174AD4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onChange</a:t>
            </a:r>
            <a:r>
              <a:rPr lang="ko" sz="1100">
                <a:solidFill>
                  <a:srgbClr val="067D17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 sz="1100">
                <a:solidFill>
                  <a:srgbClr val="00627A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handleChangeGender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}&gt;</a:t>
            </a:r>
            <a:endParaRPr sz="1100">
              <a:solidFill>
                <a:srgbClr val="080808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&lt;</a:t>
            </a:r>
            <a:r>
              <a:rPr lang="ko" sz="1100">
                <a:solidFill>
                  <a:srgbClr val="0033B3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option </a:t>
            </a:r>
            <a:r>
              <a:rPr lang="ko" sz="1100">
                <a:solidFill>
                  <a:srgbClr val="174AD4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ko" sz="1100">
                <a:solidFill>
                  <a:srgbClr val="067D17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="male"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&gt;남자&lt;/</a:t>
            </a:r>
            <a:r>
              <a:rPr lang="ko" sz="1100">
                <a:solidFill>
                  <a:srgbClr val="0033B3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option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00">
              <a:solidFill>
                <a:srgbClr val="080808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&lt;</a:t>
            </a:r>
            <a:r>
              <a:rPr lang="ko" sz="1100">
                <a:solidFill>
                  <a:srgbClr val="0033B3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option </a:t>
            </a:r>
            <a:r>
              <a:rPr lang="ko" sz="1100">
                <a:solidFill>
                  <a:srgbClr val="174AD4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ko" sz="1100">
                <a:solidFill>
                  <a:srgbClr val="067D17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="female"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&gt;여자&lt;/</a:t>
            </a:r>
            <a:r>
              <a:rPr lang="ko" sz="1100">
                <a:solidFill>
                  <a:srgbClr val="0033B3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option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00">
              <a:solidFill>
                <a:srgbClr val="080808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&lt;/</a:t>
            </a:r>
            <a:r>
              <a:rPr lang="ko" sz="1100">
                <a:solidFill>
                  <a:srgbClr val="0033B3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00">
              <a:solidFill>
                <a:srgbClr val="080808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&lt;/</a:t>
            </a:r>
            <a:r>
              <a:rPr lang="ko" sz="1100">
                <a:solidFill>
                  <a:srgbClr val="0033B3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label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&gt;&lt;</a:t>
            </a:r>
            <a:r>
              <a:rPr lang="ko" sz="1100">
                <a:solidFill>
                  <a:srgbClr val="0033B3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br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1100">
              <a:solidFill>
                <a:srgbClr val="080808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&lt;</a:t>
            </a:r>
            <a:r>
              <a:rPr lang="ko" sz="1100">
                <a:solidFill>
                  <a:srgbClr val="0033B3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button </a:t>
            </a:r>
            <a:r>
              <a:rPr lang="ko" sz="1100">
                <a:solidFill>
                  <a:srgbClr val="174AD4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ko" sz="1100">
                <a:solidFill>
                  <a:srgbClr val="067D17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='submit'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&gt;제출&lt;/</a:t>
            </a:r>
            <a:r>
              <a:rPr lang="ko" sz="1100">
                <a:solidFill>
                  <a:srgbClr val="0033B3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00">
              <a:solidFill>
                <a:srgbClr val="080808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    &lt;/</a:t>
            </a:r>
            <a:r>
              <a:rPr lang="ko" sz="1100">
                <a:solidFill>
                  <a:srgbClr val="0033B3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form</a:t>
            </a: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00">
              <a:solidFill>
                <a:srgbClr val="080808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   ]</a:t>
            </a:r>
            <a:endParaRPr sz="1100">
              <a:solidFill>
                <a:srgbClr val="080808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rgbClr val="080808"/>
                </a:solidFill>
                <a:highlight>
                  <a:srgbClr val="E6F5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080808"/>
              </a:solidFill>
              <a:highlight>
                <a:srgbClr val="E6F5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4376</Words>
  <Application>Microsoft Office PowerPoint</Application>
  <PresentationFormat>화면 슬라이드 쇼(16:9)</PresentationFormat>
  <Paragraphs>825</Paragraphs>
  <Slides>93</Slides>
  <Notes>93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93</vt:i4>
      </vt:variant>
    </vt:vector>
  </HeadingPairs>
  <TitlesOfParts>
    <vt:vector size="97" baseType="lpstr">
      <vt:lpstr>Courier New</vt:lpstr>
      <vt:lpstr>Roboto Mono</vt:lpstr>
      <vt:lpstr>Arial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TJ</cp:lastModifiedBy>
  <cp:revision>1</cp:revision>
  <dcterms:modified xsi:type="dcterms:W3CDTF">2025-07-05T05:25:02Z</dcterms:modified>
</cp:coreProperties>
</file>