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1.xml"/>
  <Override ContentType="application/vnd.openxmlformats-officedocument.presentationml.notesSlide+xml" PartName="/ppt/notesSlides/notesSlide109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07.xml"/>
  <Override ContentType="application/vnd.openxmlformats-officedocument.presentationml.notesSlide+xml" PartName="/ppt/notesSlides/notesSlide100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10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93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103.xml"/>
  <Override ContentType="application/vnd.openxmlformats-officedocument.presentationml.notesSlide+xml" PartName="/ppt/notesSlides/notesSlide97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9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101.xml"/>
  <Override ContentType="application/vnd.openxmlformats-officedocument.presentationml.notesSlide+xml" PartName="/ppt/notesSlides/notesSlide95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9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9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108.xml"/>
  <Override ContentType="application/vnd.openxmlformats-officedocument.presentationml.notesSlide+xml" PartName="/ppt/notesSlides/notesSlide90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06.xml"/>
  <Override ContentType="application/vnd.openxmlformats-officedocument.presentationml.notesSlide+xml" PartName="/ppt/notesSlides/notesSlide99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98.xml"/>
  <Override ContentType="application/vnd.openxmlformats-officedocument.presentationml.notesSlide+xml" PartName="/ppt/notesSlides/notesSlide104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96.xml"/>
  <Override ContentType="application/vnd.openxmlformats-officedocument.presentationml.notesSlide+xml" PartName="/ppt/notesSlides/notesSlide102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105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68.xml"/>
  <Override ContentType="application/vnd.openxmlformats-officedocument.presentationml.slide+xml" PartName="/ppt/slides/slide94.xml"/>
  <Override ContentType="application/vnd.openxmlformats-officedocument.presentationml.slide+xml" PartName="/ppt/slides/slide84.xml"/>
  <Override ContentType="application/vnd.openxmlformats-officedocument.presentationml.slide+xml" PartName="/ppt/slides/slide107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53.xml"/>
  <Override ContentType="application/vnd.openxmlformats-officedocument.presentationml.slide+xml" PartName="/ppt/slides/slide96.xml"/>
  <Override ContentType="application/vnd.openxmlformats-officedocument.presentationml.slide+xml" PartName="/ppt/slides/slide48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2.xml"/>
  <Override ContentType="application/vnd.openxmlformats-officedocument.presentationml.slide+xml" PartName="/ppt/slides/slide108.xml"/>
  <Override ContentType="application/vnd.openxmlformats-officedocument.presentationml.slide+xml" PartName="/ppt/slides/slide98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89.xml"/>
  <Override ContentType="application/vnd.openxmlformats-officedocument.presentationml.slide+xml" PartName="/ppt/slides/slide76.xml"/>
  <Override ContentType="application/vnd.openxmlformats-officedocument.presentationml.slide+xml" PartName="/ppt/slides/slide63.xml"/>
  <Override ContentType="application/vnd.openxmlformats-officedocument.presentationml.slide+xml" PartName="/ppt/slides/slide93.xml"/>
  <Override ContentType="application/vnd.openxmlformats-officedocument.presentationml.slide+xml" PartName="/ppt/slides/slide101.xml"/>
  <Override ContentType="application/vnd.openxmlformats-officedocument.presentationml.slide+xml" PartName="/ppt/slides/slide80.xml"/>
  <Override ContentType="application/vnd.openxmlformats-officedocument.presentationml.slide+xml" PartName="/ppt/slides/slide103.xml"/>
  <Override ContentType="application/vnd.openxmlformats-officedocument.presentationml.slide+xml" PartName="/ppt/slides/slide61.xml"/>
  <Override ContentType="application/vnd.openxmlformats-officedocument.presentationml.slide+xml" PartName="/ppt/slides/slide91.xml"/>
  <Override ContentType="application/vnd.openxmlformats-officedocument.presentationml.slide+xml" PartName="/ppt/slides/slide31.xml"/>
  <Override ContentType="application/vnd.openxmlformats-officedocument.presentationml.slide+xml" PartName="/ppt/slides/slide87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9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42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16.xml"/>
  <Override ContentType="application/vnd.openxmlformats-officedocument.presentationml.slide+xml" PartName="/ppt/slides/slide104.xml"/>
  <Override ContentType="application/vnd.openxmlformats-officedocument.presentationml.slide+xml" PartName="/ppt/slides/slide24.xml"/>
  <Override ContentType="application/vnd.openxmlformats-officedocument.presentationml.slide+xml" PartName="/ppt/slides/slide97.xml"/>
  <Override ContentType="application/vnd.openxmlformats-officedocument.presentationml.slide+xml" PartName="/ppt/slides/slide11.xml"/>
  <Override ContentType="application/vnd.openxmlformats-officedocument.presentationml.slide+xml" PartName="/ppt/slides/slide6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79.xml"/>
  <Override ContentType="application/vnd.openxmlformats-officedocument.presentationml.slide+xml" PartName="/ppt/slides/slide49.xml"/>
  <Override ContentType="application/vnd.openxmlformats-officedocument.presentationml.slide+xml" PartName="/ppt/slides/slide83.xml"/>
  <Override ContentType="application/vnd.openxmlformats-officedocument.presentationml.slide+xml" PartName="/ppt/slides/slide106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109.xml"/>
  <Override ContentType="application/vnd.openxmlformats-officedocument.presentationml.slide+xml" PartName="/ppt/slides/slide99.xml"/>
  <Override ContentType="application/vnd.openxmlformats-officedocument.presentationml.slide+xml" PartName="/ppt/slides/slide3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47.xml"/>
  <Override ContentType="application/vnd.openxmlformats-officedocument.presentationml.slide+xml" PartName="/ppt/slides/slide21.xml"/>
  <Override ContentType="application/vnd.openxmlformats-officedocument.presentationml.slide+xml" PartName="/ppt/slides/slide100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90.xml"/>
  <Override ContentType="application/vnd.openxmlformats-officedocument.presentationml.slide+xml" PartName="/ppt/slides/slide8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88.xml"/>
  <Override ContentType="application/vnd.openxmlformats-officedocument.presentationml.slide+xml" PartName="/ppt/slides/slide92.xml"/>
  <Override ContentType="application/vnd.openxmlformats-officedocument.presentationml.slide+xml" PartName="/ppt/slides/slide10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07" Type="http://schemas.openxmlformats.org/officeDocument/2006/relationships/slide" Target="slides/slide102.xml"/><Relationship Id="rId106" Type="http://schemas.openxmlformats.org/officeDocument/2006/relationships/slide" Target="slides/slide101.xml"/><Relationship Id="rId105" Type="http://schemas.openxmlformats.org/officeDocument/2006/relationships/slide" Target="slides/slide100.xml"/><Relationship Id="rId104" Type="http://schemas.openxmlformats.org/officeDocument/2006/relationships/slide" Target="slides/slide99.xml"/><Relationship Id="rId109" Type="http://schemas.openxmlformats.org/officeDocument/2006/relationships/slide" Target="slides/slide104.xml"/><Relationship Id="rId108" Type="http://schemas.openxmlformats.org/officeDocument/2006/relationships/slide" Target="slides/slide103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103" Type="http://schemas.openxmlformats.org/officeDocument/2006/relationships/slide" Target="slides/slide98.xml"/><Relationship Id="rId102" Type="http://schemas.openxmlformats.org/officeDocument/2006/relationships/slide" Target="slides/slide97.xml"/><Relationship Id="rId101" Type="http://schemas.openxmlformats.org/officeDocument/2006/relationships/slide" Target="slides/slide96.xml"/><Relationship Id="rId100" Type="http://schemas.openxmlformats.org/officeDocument/2006/relationships/slide" Target="slides/slide95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11" Type="http://schemas.openxmlformats.org/officeDocument/2006/relationships/slide" Target="slides/slide6.xml"/><Relationship Id="rId99" Type="http://schemas.openxmlformats.org/officeDocument/2006/relationships/slide" Target="slides/slide94.xml"/><Relationship Id="rId10" Type="http://schemas.openxmlformats.org/officeDocument/2006/relationships/slide" Target="slides/slide5.xml"/><Relationship Id="rId98" Type="http://schemas.openxmlformats.org/officeDocument/2006/relationships/slide" Target="slides/slide9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15" Type="http://schemas.openxmlformats.org/officeDocument/2006/relationships/slide" Target="slides/slide10.xml"/><Relationship Id="rId110" Type="http://schemas.openxmlformats.org/officeDocument/2006/relationships/slide" Target="slides/slide105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14" Type="http://schemas.openxmlformats.org/officeDocument/2006/relationships/slide" Target="slides/slide109.xml"/><Relationship Id="rId18" Type="http://schemas.openxmlformats.org/officeDocument/2006/relationships/slide" Target="slides/slide13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111" Type="http://schemas.openxmlformats.org/officeDocument/2006/relationships/slide" Target="slides/slide106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86" Type="http://schemas.openxmlformats.org/officeDocument/2006/relationships/slide" Target="slides/slide81.xml"/><Relationship Id="rId85" Type="http://schemas.openxmlformats.org/officeDocument/2006/relationships/slide" Target="slides/slide80.xml"/><Relationship Id="rId88" Type="http://schemas.openxmlformats.org/officeDocument/2006/relationships/slide" Target="slides/slide83.xml"/><Relationship Id="rId87" Type="http://schemas.openxmlformats.org/officeDocument/2006/relationships/slide" Target="slides/slide82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69" Type="http://schemas.openxmlformats.org/officeDocument/2006/relationships/slide" Target="slides/slide6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9" Type="http://schemas.openxmlformats.org/officeDocument/2006/relationships/slide" Target="slides/slide54.xml"/><Relationship Id="rId58" Type="http://schemas.openxmlformats.org/officeDocument/2006/relationships/slide" Target="slides/slide5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60795e8f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60795e8f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544734a06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544734a06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544734a06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544734a06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544734a066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544734a066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544734a066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544734a066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3544734a06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3544734a06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g3544734a06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3" name="Google Shape;573;g3544734a06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544734a066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544734a066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544734a066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544734a066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3544734a06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3544734a06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44734a066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44734a066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fca87ca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fca87ca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fca87ca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fca87ca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560795e8f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560795e8f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60795e8f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60795e8f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60795e8f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60795e8f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019598f1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019598f1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019598f1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019598f1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019598f1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019598f1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019598f1e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5019598f1e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019598f1e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019598f1e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019598f1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019598f1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019598f1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019598f1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019598f1e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019598f1e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019598f1e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019598f1e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019598f1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019598f1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4efb0984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04efb0984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4efb0984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4efb0984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019598f1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019598f1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019598f1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019598f1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8b373d07de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8b373d07d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4efb0984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4efb0984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4efb0984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4efb0984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019598f1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019598f1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019598f1e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019598f1e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019598f1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019598f1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019598f1e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019598f1e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04efb0984d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04efb0984d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5347f12a2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5347f12a2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347f12a2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5347f12a2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4efb0984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04efb0984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01454043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01454043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4efb0984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4efb0984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efb0984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efb0984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04efb0984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04efb0984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04efb0984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04efb0984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04efb0984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04efb0984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04efb0984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04efb0984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04efb0984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04efb0984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347f12a2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347f12a2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347f12a2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5347f12a2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347f12a2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347f12a2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8b373d07de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8b373d07de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347f12a2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347f12a2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347f12a2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5347f12a2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347f12a27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347f12a27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347f12a2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347f12a2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347f12a2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5347f12a2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347f12a27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5347f12a27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5347f12a27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5347f12a27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347f12a27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347f12a27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347f12a2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5347f12a2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347f12a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347f12a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8b373d07d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8b373d07d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5347f12a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5347f12a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347f12a2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347f12a2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347f12a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347f12a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347f12a27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5347f12a27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5347f12a2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5347f12a2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5347f12a27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5347f12a27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347f12a2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5347f12a2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5347f12a27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5347f12a27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60795e8f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60795e8f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560795e8f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560795e8f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8b373d07de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8b373d07de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60795e8f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560795e8f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560795e8f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560795e8f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44734a06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44734a06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544734a0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544734a0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544734a06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544734a06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544734a06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544734a06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544734a06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544734a06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544734a0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544734a0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44734a066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44734a066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544734a066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544734a066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b373d07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b373d07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544734a066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544734a066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544734a066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544734a066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44734a06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3544734a06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3544734a06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3544734a06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44734a0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544734a0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44734a06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44734a06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44734a066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3544734a066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019598f1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019598f1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019598f1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019598f1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8b373d07d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8b373d07d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019598f1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019598f1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44734a06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3544734a06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44734a06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3544734a0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019598f1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35019598f1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35019598f1e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35019598f1e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544734a066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544734a066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44734a066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44734a066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g3544734a06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8" name="Google Shape;528;g3544734a06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44734a06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" name="Google Shape;533;g3544734a06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44734a06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3544734a06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544734a066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544734a066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0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0.xml"/></Relationships>
</file>

<file path=ppt/slides/_rels/slide10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1.xml"/></Relationships>
</file>

<file path=ppt/slides/_rels/slide10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2.xml"/></Relationships>
</file>

<file path=ppt/slides/_rels/slide10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3.xml"/></Relationships>
</file>

<file path=ppt/slides/_rels/slide10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4.xml"/></Relationships>
</file>

<file path=ppt/slides/_rels/slide10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5.xml"/></Relationships>
</file>

<file path=ppt/slides/_rels/slide10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6.xml"/></Relationships>
</file>

<file path=ppt/slides/_rels/slide10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7.xml"/></Relationships>
</file>

<file path=ppt/slides/_rels/slide10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8.xml"/></Relationships>
</file>

<file path=ppt/slides/_rels/slide10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mitripavlutin.com/react-useeffect-explanation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8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7.xml"/></Relationships>
</file>

<file path=ppt/slides/_rels/slide8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8.xml"/></Relationships>
</file>

<file path=ppt/slides/_rels/slide8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9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_rels/slide9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0.xml"/></Relationships>
</file>

<file path=ppt/slides/_rels/slide9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1.xml"/></Relationships>
</file>

<file path=ppt/slides/_rels/slide9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2.xml"/></Relationships>
</file>

<file path=ppt/slides/_rels/slide9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3.xml"/></Relationships>
</file>

<file path=ppt/slides/_rels/slide9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4.xml"/></Relationships>
</file>

<file path=ppt/slides/_rels/slide9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5.xml"/></Relationships>
</file>

<file path=ppt/slides/_rels/slide9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6.xml"/></Relationships>
</file>

<file path=ppt/slides/_rels/slide9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7.xml"/></Relationships>
</file>

<file path=ppt/slides/_rels/slide9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8.xml"/></Relationships>
</file>

<file path=ppt/slides/_rels/slide9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Info.jsx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112"/>
          <p:cNvSpPr txBox="1"/>
          <p:nvPr/>
        </p:nvSpPr>
        <p:spPr>
          <a:xfrm>
            <a:off x="2398500" y="914400"/>
            <a:ext cx="5648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"./reducers"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1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114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1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116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117"/>
          <p:cNvSpPr txBox="1"/>
          <p:nvPr/>
        </p:nvSpPr>
        <p:spPr>
          <a:xfrm>
            <a:off x="1431400" y="1855325"/>
            <a:ext cx="6042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components/Nickname.jsx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18"/>
          <p:cNvSpPr txBox="1"/>
          <p:nvPr/>
        </p:nvSpPr>
        <p:spPr>
          <a:xfrm>
            <a:off x="1599875" y="304800"/>
            <a:ext cx="6326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components/Nickname.js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119"/>
          <p:cNvSpPr txBox="1"/>
          <p:nvPr/>
        </p:nvSpPr>
        <p:spPr>
          <a:xfrm>
            <a:off x="454275" y="228600"/>
            <a:ext cx="8476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12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121"/>
          <p:cNvSpPr txBox="1"/>
          <p:nvPr/>
        </p:nvSpPr>
        <p:spPr>
          <a:xfrm>
            <a:off x="2035075" y="228600"/>
            <a:ext cx="5931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1900300" y="911025"/>
            <a:ext cx="54444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'effect'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'cleanup'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},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913350" y="702500"/>
            <a:ext cx="5549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setNickname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2675350" y="702500"/>
            <a:ext cx="3889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08080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989550" y="473900"/>
            <a:ext cx="54513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'./Info'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"숨기기"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"보이기"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visible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1113000" y="2007725"/>
            <a:ext cx="71361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Effect 실습2(api </a:t>
            </a:r>
            <a:r>
              <a:rPr b="1" lang="ko" sz="4500">
                <a:solidFill>
                  <a:srgbClr val="4A86E8"/>
                </a:solidFill>
              </a:rPr>
              <a:t>받기</a:t>
            </a:r>
            <a:r>
              <a:rPr b="1" lang="ko" sz="4500">
                <a:solidFill>
                  <a:srgbClr val="4A86E8"/>
                </a:solidFill>
              </a:rPr>
              <a:t>)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91600" y="838200"/>
            <a:ext cx="85536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863300" y="1321925"/>
            <a:ext cx="5271300" cy="23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useEffect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>
                <a:solidFill>
                  <a:srgbClr val="4A86E8"/>
                </a:solidFill>
              </a:rPr>
              <a:t>참고링크: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500" u="sng">
                <a:solidFill>
                  <a:schemeClr val="hlink"/>
                </a:solidFill>
                <a:hlinkClick r:id="rId3"/>
              </a:rPr>
              <a:t>https://dmitripavlutin.com/react-useeffect-explanation/</a:t>
            </a:r>
            <a:endParaRPr b="1" sz="1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</a:t>
            </a:r>
            <a:r>
              <a:rPr b="1" lang="ko" sz="3500">
                <a:solidFill>
                  <a:srgbClr val="4A86E8"/>
                </a:solidFill>
              </a:rPr>
              <a:t>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1863300" y="18553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1085700" y="538375"/>
            <a:ext cx="7025100" cy="39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161900" y="919375"/>
            <a:ext cx="69585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데이터를 불러오는 중 오류 발생했습니다.'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627300" y="233575"/>
            <a:ext cx="8107800" cy="4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isArray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데이터가 없습니다.'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'상품 데이터를 불러오는 중 ...'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1863300" y="18553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1238100" y="995575"/>
            <a:ext cx="6767400" cy="29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빈 배열로 초기화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prev 불필요</a:t>
            </a:r>
            <a:endParaRPr b="1" sz="11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23600" y="990600"/>
            <a:ext cx="5369100" cy="29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컴포넌트 렌더링 (Mount):</a:t>
            </a:r>
            <a:r>
              <a:rPr lang="ko" sz="1200">
                <a:solidFill>
                  <a:schemeClr val="dk1"/>
                </a:solidFill>
              </a:rPr>
              <a:t> 컴포넌트가 처음으로 브라우저에 그려집니다.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useEffect 실행?:</a:t>
            </a:r>
            <a:endParaRPr b="1"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처음 마운트될 때는 무조건 Yes로 진행됩니다.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리렌더링될 때는 의존성 배열을 확인합니다.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콜백 함수 (Side Effect) 실행:</a:t>
            </a:r>
            <a:r>
              <a:rPr lang="ko" sz="1200">
                <a:solidFill>
                  <a:schemeClr val="dk1"/>
                </a:solidFill>
              </a:rPr>
              <a:t> useEffect의 첫 번째 인자로 전달된 함수가 실행됩니다.</a:t>
            </a:r>
            <a:endParaRPr sz="12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State/Props 변경?:</a:t>
            </a:r>
            <a:r>
              <a:rPr lang="ko" sz="1200">
                <a:solidFill>
                  <a:schemeClr val="dk1"/>
                </a:solidFill>
              </a:rPr>
              <a:t> 콜백 함수 내에서 상태나 props를 변경했을 수 있습니다.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Yes라면 다시 컴포넌트가 리렌더링됩니다 (A로 돌아감).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ko" sz="1200">
                <a:solidFill>
                  <a:schemeClr val="dk1"/>
                </a:solidFill>
              </a:rPr>
              <a:t>No라면 컴포넌트 업데이트 단계로 넘어갑니다.</a:t>
            </a:r>
            <a:endParaRPr sz="14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314300" y="919375"/>
            <a:ext cx="6824700" cy="3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데이터를 불러오는 중 오류가 발생했습니다:'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setUsers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([]);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apiUrl은 상수이므로 의존성 제외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612750" y="682425"/>
            <a:ext cx="8057400" cy="35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?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데이터가 없습니다.'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'사용자 데이터를 불러오는 중 ...'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/>
        </p:nvSpPr>
        <p:spPr>
          <a:xfrm>
            <a:off x="1863300" y="1245725"/>
            <a:ext cx="5271300" cy="2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br>
              <a:rPr b="1" lang="ko" sz="3500">
                <a:solidFill>
                  <a:srgbClr val="4A86E8"/>
                </a:solidFill>
              </a:rPr>
            </a:b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react-router-dom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add react-router-dom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939100" y="897700"/>
            <a:ext cx="7516800" cy="27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BrowserRouter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"./pages/UserList"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UserList 컴포넌트 import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"./pages/ProductList"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ProductList 컴포넌트 import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우리 쇼핑몰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1896300" y="1295400"/>
            <a:ext cx="5249100" cy="21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1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to</a:t>
            </a:r>
            <a:r>
              <a:rPr b="1" lang="ko" sz="11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1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"/products"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1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1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1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7"/>
          <p:cNvSpPr txBox="1"/>
          <p:nvPr/>
        </p:nvSpPr>
        <p:spPr>
          <a:xfrm>
            <a:off x="1515300" y="762000"/>
            <a:ext cx="64599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"/"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element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메인 페이지입니다.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기본 경로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2025 우리 쇼핑몰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Router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8"/>
          <p:cNvSpPr txBox="1"/>
          <p:nvPr/>
        </p:nvSpPr>
        <p:spPr>
          <a:xfrm>
            <a:off x="18633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useReducer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9"/>
          <p:cNvSpPr txBox="1"/>
          <p:nvPr/>
        </p:nvSpPr>
        <p:spPr>
          <a:xfrm>
            <a:off x="1939500" y="21601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dataReducer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0"/>
          <p:cNvSpPr txBox="1"/>
          <p:nvPr/>
        </p:nvSpPr>
        <p:spPr>
          <a:xfrm>
            <a:off x="1205350" y="233575"/>
            <a:ext cx="6959700" cy="47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51"/>
          <p:cNvSpPr txBox="1"/>
          <p:nvPr/>
        </p:nvSpPr>
        <p:spPr>
          <a:xfrm>
            <a:off x="19395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1033800" y="685800"/>
            <a:ext cx="75675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컴포넌트 업데이트:</a:t>
            </a:r>
            <a:r>
              <a:rPr lang="ko" sz="1100">
                <a:solidFill>
                  <a:schemeClr val="dk1"/>
                </a:solidFill>
              </a:rPr>
              <a:t> 변경된 내용이 있다면 브라우저에 반영됩니다.</a:t>
            </a:r>
            <a:endParaRPr sz="11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100">
                <a:solidFill>
                  <a:schemeClr val="dk1"/>
                </a:solidFill>
              </a:rPr>
              <a:t>리렌더링?:</a:t>
            </a:r>
            <a:r>
              <a:rPr lang="ko" sz="1100">
                <a:solidFill>
                  <a:schemeClr val="dk1"/>
                </a:solidFill>
              </a:rPr>
              <a:t> 상태나 props 변경 등으로 인해 컴포넌트가 다시 렌더링될 필요가 있는지 확인합니다.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Yes라면 </a:t>
            </a:r>
            <a:r>
              <a:rPr b="1" lang="ko" sz="1100">
                <a:solidFill>
                  <a:schemeClr val="dk1"/>
                </a:solidFill>
              </a:rPr>
              <a:t>의존성 배열 확인</a:t>
            </a:r>
            <a:r>
              <a:rPr lang="ko" sz="1100">
                <a:solidFill>
                  <a:schemeClr val="dk1"/>
                </a:solidFill>
              </a:rPr>
              <a:t> 단계로 넘어갑니다.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ko" sz="1100">
                <a:solidFill>
                  <a:schemeClr val="dk1"/>
                </a:solidFill>
              </a:rPr>
              <a:t>No (Unmount)라면 컴포넌트가 화면에서 사라지는 </a:t>
            </a:r>
            <a:r>
              <a:rPr b="1" lang="ko" sz="1100">
                <a:solidFill>
                  <a:schemeClr val="dk1"/>
                </a:solidFill>
              </a:rPr>
              <a:t>언마운트</a:t>
            </a:r>
            <a:r>
              <a:rPr lang="ko" sz="1100">
                <a:solidFill>
                  <a:schemeClr val="dk1"/>
                </a:solidFill>
              </a:rPr>
              <a:t> 단계로 넘어갑니다.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의존성 배열 확인:</a:t>
            </a:r>
            <a:r>
              <a:rPr lang="ko" sz="1100">
                <a:solidFill>
                  <a:schemeClr val="dk1"/>
                </a:solidFill>
              </a:rPr>
              <a:t> useEffect의 두 번째 인자인 의존성 배열을 이전 렌더링 값과 비교합니다.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변경됨:</a:t>
            </a:r>
            <a:r>
              <a:rPr lang="ko" sz="1100">
                <a:solidFill>
                  <a:schemeClr val="dk1"/>
                </a:solidFill>
              </a:rPr>
              <a:t> 배열 내의 값 중 하나라도 변경되었다면 콜백 함수를 다시 실행합니다 (C로 돌아감).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ko" sz="1100">
                <a:solidFill>
                  <a:schemeClr val="dk1"/>
                </a:solidFill>
              </a:rPr>
              <a:t>변경 없음:</a:t>
            </a:r>
            <a:r>
              <a:rPr lang="ko" sz="1100">
                <a:solidFill>
                  <a:schemeClr val="dk1"/>
                </a:solidFill>
              </a:rPr>
              <a:t> 콜백 함수를 실행하지 않고 컴포넌트 업데이트 단계로 넘어갑니다 (E로 이동).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정리(Cleanup) 함수 실행 (반환된 경우):</a:t>
            </a:r>
            <a:r>
              <a:rPr lang="ko" sz="1100">
                <a:solidFill>
                  <a:schemeClr val="dk1"/>
                </a:solidFill>
              </a:rPr>
              <a:t> 컴포넌트가 언마운트되기 직전이나 다음 Effect 실행 전에 정리 함수가 있다면 실행됩니다.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컴포넌트 언마운트:</a:t>
            </a:r>
            <a:r>
              <a:rPr lang="ko" sz="1100">
                <a:solidFill>
                  <a:schemeClr val="dk1"/>
                </a:solidFill>
              </a:rPr>
              <a:t> 컴포넌트가 브라우저 화면에서 제거됩니다.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" sz="1100">
                <a:solidFill>
                  <a:schemeClr val="dk1"/>
                </a:solidFill>
              </a:rPr>
              <a:t>종료:</a:t>
            </a:r>
            <a:r>
              <a:rPr lang="ko" sz="1100">
                <a:solidFill>
                  <a:schemeClr val="dk1"/>
                </a:solidFill>
              </a:rPr>
              <a:t> 컴포넌트의 생명 주기가 종료됩니다.</a:t>
            </a:r>
            <a:endParaRPr sz="135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52"/>
          <p:cNvSpPr txBox="1"/>
          <p:nvPr/>
        </p:nvSpPr>
        <p:spPr>
          <a:xfrm>
            <a:off x="519550" y="614575"/>
            <a:ext cx="80898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'../reducers/dataReducer'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3"/>
          <p:cNvSpPr txBox="1"/>
          <p:nvPr/>
        </p:nvSpPr>
        <p:spPr>
          <a:xfrm>
            <a:off x="1232100" y="782725"/>
            <a:ext cx="6871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4"/>
          <p:cNvSpPr txBox="1"/>
          <p:nvPr/>
        </p:nvSpPr>
        <p:spPr>
          <a:xfrm>
            <a:off x="519550" y="919375"/>
            <a:ext cx="824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5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6"/>
          <p:cNvSpPr txBox="1"/>
          <p:nvPr/>
        </p:nvSpPr>
        <p:spPr>
          <a:xfrm>
            <a:off x="427600" y="614575"/>
            <a:ext cx="83049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'../reducers/dataReducer'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'FETCH_INIT'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"http://localhost:3001/users"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"/>
          <p:cNvSpPr txBox="1"/>
          <p:nvPr/>
        </p:nvSpPr>
        <p:spPr>
          <a:xfrm>
            <a:off x="427600" y="919375"/>
            <a:ext cx="83049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'FETCH_ERROR'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8"/>
          <p:cNvSpPr txBox="1"/>
          <p:nvPr/>
        </p:nvSpPr>
        <p:spPr>
          <a:xfrm>
            <a:off x="503800" y="919375"/>
            <a:ext cx="830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9"/>
          <p:cNvSpPr txBox="1"/>
          <p:nvPr/>
        </p:nvSpPr>
        <p:spPr>
          <a:xfrm>
            <a:off x="1787100" y="1474325"/>
            <a:ext cx="52713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redux thunk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redux react-redux redux-thunk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r</a:t>
            </a:r>
            <a:r>
              <a:rPr b="1" lang="ko" sz="1800">
                <a:solidFill>
                  <a:schemeClr val="dk1"/>
                </a:solidFill>
              </a:rPr>
              <a:t>edux react-redux redux-thunk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0"/>
          <p:cNvSpPr txBox="1"/>
          <p:nvPr/>
        </p:nvSpPr>
        <p:spPr>
          <a:xfrm>
            <a:off x="13276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redux/actions/userActions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1"/>
          <p:cNvSpPr txBox="1"/>
          <p:nvPr/>
        </p:nvSpPr>
        <p:spPr>
          <a:xfrm>
            <a:off x="1205350" y="766975"/>
            <a:ext cx="695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1128425" y="1267425"/>
            <a:ext cx="7224900" cy="18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rendering 된 후 실행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(()=&gt;{}, [Dependancy Array])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(()=&gt;{}, []): 처음 렌더링될 때만 실행, 업데이트될 때에는 실행되지 않음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컴포넌트가 마운트 된 이후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의존성 배열에 있는 변수들 중 하나라도 값이 변경되었을 때 실행됨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의존성 배열 생략 시 컴포넌트 업데이트 시마다 실행됨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1200"/>
              <a:buFont typeface="Courier New"/>
              <a:buAutoNum type="arabicPeriod"/>
            </a:pPr>
            <a:r>
              <a:rPr b="1"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b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=&gt; {}: 컴포넌트가 언마운트되기 전이나 업데인트되기 직전에 작업을 수행, 언마운트될 때만 뒷정리 함수를 호출하고 싶으면 두 번째 파라미터에 빈배열을 넣는다.</a:t>
            </a:r>
            <a:endParaRPr b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62"/>
          <p:cNvSpPr txBox="1"/>
          <p:nvPr/>
        </p:nvSpPr>
        <p:spPr>
          <a:xfrm>
            <a:off x="13276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redux/actions/productActions.js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63"/>
          <p:cNvSpPr txBox="1"/>
          <p:nvPr/>
        </p:nvSpPr>
        <p:spPr>
          <a:xfrm>
            <a:off x="1205350" y="766975"/>
            <a:ext cx="6959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'http://localhost:3001/products'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ok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`HTTP error! status: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json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4"/>
          <p:cNvSpPr txBox="1"/>
          <p:nvPr/>
        </p:nvSpPr>
        <p:spPr>
          <a:xfrm>
            <a:off x="1022825" y="1931525"/>
            <a:ext cx="72642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redux/reducers/userReducer.js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5"/>
          <p:cNvSpPr txBox="1"/>
          <p:nvPr/>
        </p:nvSpPr>
        <p:spPr>
          <a:xfrm>
            <a:off x="1205350" y="157375"/>
            <a:ext cx="69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'FETCH_USERS_FAILURE'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66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redux/reducers/productReducer.js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7"/>
          <p:cNvSpPr txBox="1"/>
          <p:nvPr/>
        </p:nvSpPr>
        <p:spPr>
          <a:xfrm>
            <a:off x="1205350" y="157375"/>
            <a:ext cx="6959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'FETCH_PRODUCTS_REQUEST'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'FETCH_PRODUCTS_SUCCESS'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'FETCH_PRODUCTS_FAILURE'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8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69"/>
          <p:cNvSpPr txBox="1"/>
          <p:nvPr/>
        </p:nvSpPr>
        <p:spPr>
          <a:xfrm>
            <a:off x="1205350" y="1147975"/>
            <a:ext cx="69597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'./productReducer'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'./userReducer'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0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1"/>
          <p:cNvSpPr txBox="1"/>
          <p:nvPr/>
        </p:nvSpPr>
        <p:spPr>
          <a:xfrm>
            <a:off x="1205350" y="1147975"/>
            <a:ext cx="69597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'redux-thunk'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'./reducers'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index.js는 자동으로 인식됨</a:t>
            </a:r>
            <a:endParaRPr b="1" sz="12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2061475" y="1828800"/>
            <a:ext cx="5259600" cy="13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배열(Dependancy Array)에 따라 콜백함수가 실행되는 경우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배열이 주어지지 않았을 때: 매 렌더링마다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배열이 빈 배열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일 때: 최초 렌더링 이후 1번만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배열에 값이 있을 때: 값이 변경되면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12529"/>
              </a:buClr>
              <a:buSzPts val="1200"/>
              <a:buFont typeface="Malgun Gothic"/>
              <a:buAutoNum type="arabicPeriod"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의존성 배열에 값이 2개 이상 있을 때: 어느 하나의 값이라도 변경되면 실행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72"/>
          <p:cNvSpPr txBox="1"/>
          <p:nvPr/>
        </p:nvSpPr>
        <p:spPr>
          <a:xfrm>
            <a:off x="784875" y="1931525"/>
            <a:ext cx="75021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73"/>
          <p:cNvSpPr txBox="1"/>
          <p:nvPr/>
        </p:nvSpPr>
        <p:spPr>
          <a:xfrm>
            <a:off x="1205350" y="766975"/>
            <a:ext cx="69597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74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UserList.jsx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75"/>
          <p:cNvSpPr txBox="1"/>
          <p:nvPr/>
        </p:nvSpPr>
        <p:spPr>
          <a:xfrm>
            <a:off x="427600" y="614575"/>
            <a:ext cx="8304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'../redux/actions/userActions'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6"/>
          <p:cNvSpPr txBox="1"/>
          <p:nvPr/>
        </p:nvSpPr>
        <p:spPr>
          <a:xfrm>
            <a:off x="503800" y="157375"/>
            <a:ext cx="83049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7"/>
          <p:cNvSpPr txBox="1"/>
          <p:nvPr/>
        </p:nvSpPr>
        <p:spPr>
          <a:xfrm>
            <a:off x="1863300" y="1931525"/>
            <a:ext cx="5271300" cy="77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Product</a:t>
            </a:r>
            <a:r>
              <a:rPr b="1" lang="ko" sz="3500">
                <a:solidFill>
                  <a:srgbClr val="4A86E8"/>
                </a:solidFill>
              </a:rPr>
              <a:t>List.jsx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78"/>
          <p:cNvSpPr txBox="1"/>
          <p:nvPr/>
        </p:nvSpPr>
        <p:spPr>
          <a:xfrm>
            <a:off x="427600" y="614575"/>
            <a:ext cx="8304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'../redux/actions/productActions'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fetchProducts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79"/>
          <p:cNvSpPr txBox="1"/>
          <p:nvPr/>
        </p:nvSpPr>
        <p:spPr>
          <a:xfrm>
            <a:off x="503800" y="4975"/>
            <a:ext cx="83049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목록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상품 데이터가 없습니다.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products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- $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price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category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inStock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?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있음)'</a:t>
            </a: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 (재고 없음)'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ProductList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useReducer 실습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8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실습1(Count)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939500" y="20077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clean up Effect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82"/>
          <p:cNvSpPr txBox="1"/>
          <p:nvPr/>
        </p:nvSpPr>
        <p:spPr>
          <a:xfrm>
            <a:off x="15998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83"/>
          <p:cNvSpPr txBox="1"/>
          <p:nvPr/>
        </p:nvSpPr>
        <p:spPr>
          <a:xfrm>
            <a:off x="1371275" y="381000"/>
            <a:ext cx="653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+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-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1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8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</a:t>
            </a:r>
            <a:r>
              <a:rPr b="1" lang="ko" sz="3500">
                <a:solidFill>
                  <a:srgbClr val="4A86E8"/>
                </a:solidFill>
              </a:rPr>
              <a:t>(Count)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900">
                <a:solidFill>
                  <a:srgbClr val="080808"/>
                </a:solidFill>
              </a:rPr>
              <a:t>npm install redux react-redux redux-thunk</a:t>
            </a:r>
            <a:endParaRPr b="1" sz="1900">
              <a:solidFill>
                <a:srgbClr val="08080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8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r>
              <a:rPr b="1" lang="ko" sz="3500">
                <a:solidFill>
                  <a:srgbClr val="4A86E8"/>
                </a:solidFill>
              </a:rPr>
              <a:t>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86"/>
          <p:cNvSpPr txBox="1"/>
          <p:nvPr/>
        </p:nvSpPr>
        <p:spPr>
          <a:xfrm>
            <a:off x="1523675" y="1752600"/>
            <a:ext cx="6326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8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88"/>
          <p:cNvSpPr txBox="1"/>
          <p:nvPr/>
        </p:nvSpPr>
        <p:spPr>
          <a:xfrm>
            <a:off x="1676075" y="609600"/>
            <a:ext cx="63264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endParaRPr b="1" sz="1200">
              <a:solidFill>
                <a:srgbClr val="B5CEA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"DECREASE"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8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90"/>
          <p:cNvSpPr txBox="1"/>
          <p:nvPr/>
        </p:nvSpPr>
        <p:spPr>
          <a:xfrm>
            <a:off x="2514275" y="1143000"/>
            <a:ext cx="4353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"./reducers"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combineReducers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9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redux/store.js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3078000" y="1371375"/>
            <a:ext cx="2822100" cy="1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useEffect(() =&gt;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() =&gt; {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// Clean up Effect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};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9700" marR="13970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b="1" lang="ko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}, []);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20"/>
          <p:cNvSpPr txBox="1"/>
          <p:nvPr/>
        </p:nvSpPr>
        <p:spPr>
          <a:xfrm>
            <a:off x="1937775" y="3102775"/>
            <a:ext cx="58146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1400"/>
              </a:spcAft>
              <a:buNone/>
            </a:pPr>
            <a:r>
              <a:rPr b="1" lang="ko" sz="1200">
                <a:solidFill>
                  <a:srgbClr val="212529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모든 useEffect 함수는 mount(마운트)될 때 실행되고, unmount(언마운트)될 때 모든 clean up 함수가 실행된다.</a:t>
            </a:r>
            <a:endParaRPr b="1" sz="1200">
              <a:solidFill>
                <a:srgbClr val="212529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92"/>
          <p:cNvSpPr txBox="1"/>
          <p:nvPr/>
        </p:nvSpPr>
        <p:spPr>
          <a:xfrm>
            <a:off x="1341975" y="1219200"/>
            <a:ext cx="67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"."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"redux-thunk"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legacy_createStore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rootReducers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applyMiddleware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93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index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94"/>
          <p:cNvSpPr txBox="1"/>
          <p:nvPr/>
        </p:nvSpPr>
        <p:spPr>
          <a:xfrm>
            <a:off x="1341975" y="762000"/>
            <a:ext cx="6378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'react-dom/client'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'./index.css'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ReactDOM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document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getElementById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'root'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render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9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components/</a:t>
            </a:r>
            <a:r>
              <a:rPr b="1" lang="ko" sz="3500">
                <a:solidFill>
                  <a:srgbClr val="4A86E8"/>
                </a:solidFill>
              </a:rPr>
              <a:t>Count.jsx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96"/>
          <p:cNvSpPr txBox="1"/>
          <p:nvPr/>
        </p:nvSpPr>
        <p:spPr>
          <a:xfrm>
            <a:off x="1599875" y="304800"/>
            <a:ext cx="63264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'../redux/actions'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97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</a:t>
            </a:r>
            <a:r>
              <a:rPr b="1" lang="ko" sz="3500">
                <a:solidFill>
                  <a:srgbClr val="4A86E8"/>
                </a:solidFill>
              </a:rPr>
              <a:t>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98"/>
          <p:cNvSpPr txBox="1"/>
          <p:nvPr/>
        </p:nvSpPr>
        <p:spPr>
          <a:xfrm>
            <a:off x="2361875" y="152400"/>
            <a:ext cx="438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9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실습2(name,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00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Nickname</a:t>
            </a:r>
            <a:r>
              <a:rPr b="1" lang="ko" sz="3500">
                <a:solidFill>
                  <a:srgbClr val="4A86E8"/>
                </a:solidFill>
              </a:rPr>
              <a:t>.jsx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01"/>
          <p:cNvSpPr txBox="1"/>
          <p:nvPr/>
        </p:nvSpPr>
        <p:spPr>
          <a:xfrm>
            <a:off x="1878325" y="228600"/>
            <a:ext cx="5088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"CHANGE_INPUT"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8633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Effect </a:t>
            </a:r>
            <a:r>
              <a:rPr b="1" lang="ko" sz="4500">
                <a:solidFill>
                  <a:srgbClr val="4A86E8"/>
                </a:solidFill>
              </a:rPr>
              <a:t>실습1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102"/>
          <p:cNvSpPr txBox="1"/>
          <p:nvPr/>
        </p:nvSpPr>
        <p:spPr>
          <a:xfrm>
            <a:off x="100875" y="457200"/>
            <a:ext cx="8993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"CHANGE_INPUT"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103"/>
          <p:cNvSpPr txBox="1"/>
          <p:nvPr/>
        </p:nvSpPr>
        <p:spPr>
          <a:xfrm>
            <a:off x="2310675" y="762000"/>
            <a:ext cx="4564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endParaRPr b="1" sz="1200">
              <a:solidFill>
                <a:srgbClr val="DCDCAA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10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App.js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105"/>
          <p:cNvSpPr txBox="1"/>
          <p:nvPr/>
        </p:nvSpPr>
        <p:spPr>
          <a:xfrm>
            <a:off x="2152500" y="228600"/>
            <a:ext cx="4909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'./App.css'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className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 실습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header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&amp;copy: 2025 React 연습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footer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106"/>
          <p:cNvSpPr txBox="1"/>
          <p:nvPr/>
        </p:nvSpPr>
        <p:spPr>
          <a:xfrm>
            <a:off x="1080300" y="2007725"/>
            <a:ext cx="6837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 thunk </a:t>
            </a:r>
            <a:r>
              <a:rPr b="1" lang="ko" sz="3500">
                <a:solidFill>
                  <a:srgbClr val="4A86E8"/>
                </a:solidFill>
              </a:rPr>
              <a:t>(name, nickname)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07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redux/actions.js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108"/>
          <p:cNvSpPr txBox="1"/>
          <p:nvPr/>
        </p:nvSpPr>
        <p:spPr>
          <a:xfrm>
            <a:off x="2514275" y="1066800"/>
            <a:ext cx="4552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09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redux/reducers.js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110"/>
          <p:cNvSpPr txBox="1"/>
          <p:nvPr/>
        </p:nvSpPr>
        <p:spPr>
          <a:xfrm>
            <a:off x="1752275" y="457200"/>
            <a:ext cx="63264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reducers/nicknameReducer.js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'CHANGE_INPUT'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[action.payload.name]: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11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redux/index.js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