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</p:sldIdLst>
  <p:sldSz cy="5143500" cx="9144000"/>
  <p:notesSz cx="6858000" cy="9144000"/>
  <p:embeddedFontLst>
    <p:embeddedFont>
      <p:font typeface="Roboto Mono"/>
      <p:regular r:id="rId47"/>
      <p:bold r:id="rId48"/>
      <p:italic r:id="rId49"/>
      <p:boldItalic r:id="rId5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RobotoMono-bold.fntdata"/><Relationship Id="rId47" Type="http://schemas.openxmlformats.org/officeDocument/2006/relationships/font" Target="fonts/RobotoMono-regular.fntdata"/><Relationship Id="rId49" Type="http://schemas.openxmlformats.org/officeDocument/2006/relationships/font" Target="fonts/RobotoMon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0" Type="http://schemas.openxmlformats.org/officeDocument/2006/relationships/font" Target="fonts/RobotoMon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35f2e2f800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35f2e2f800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5ed2e32859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5ed2e32859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5ed2e32859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5ed2e32859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5ed2e32859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5ed2e32859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5ed2e32859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5ed2e32859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5ed2e32859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5ed2e32859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5ed2e32859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5ed2e32859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5ed2e32859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5ed2e32859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5ed2e32859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5ed2e32859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5ed2e32859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5ed2e32859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8b373d07de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8b373d07de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5ed2e32859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5ed2e32859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5ed2e32859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5ed2e32859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5ed2e32859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5ed2e32859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5ed2e32859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5ed2e32859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5f1094232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5f1094232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5ed2e32859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5ed2e32859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5ed2e32859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35ed2e32859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5ed2e32859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35ed2e32859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5ed2e32859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35ed2e32859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5ed2e32859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5ed2e32859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35f2e2f800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335f2e2f800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5f1094232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5f1094232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5ed2e32859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35ed2e32859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5ed2e32859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5ed2e32859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35ed2e32859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35ed2e32859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ed2e32859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ed2e32859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5ed2e32859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5ed2e32859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35ed2e32859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35ed2e32859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35f1094232d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35f1094232d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35ed2e32859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35ed2e32859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35ed2e32859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35ed2e32859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35f2e2f80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35f2e2f80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35ed2e32859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35ed2e32859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35ed2e32859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35ed2e32859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ed2e32859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ed2e32859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bb074c24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bb074c24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35f2e2f800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35f2e2f800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5ed2e32859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5ed2e3285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bb074c247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bb074c247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4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2776875" y="1680250"/>
            <a:ext cx="3519300" cy="14196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 cap="flat" cmpd="sng" w="28575">
            <a:solidFill>
              <a:srgbClr val="A4C2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500">
                <a:solidFill>
                  <a:srgbClr val="990000"/>
                </a:solidFill>
              </a:rPr>
              <a:t>React </a:t>
            </a:r>
            <a:endParaRPr b="1" sz="4500">
              <a:solidFill>
                <a:srgbClr val="99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2"/>
          <p:cNvSpPr txBox="1"/>
          <p:nvPr/>
        </p:nvSpPr>
        <p:spPr>
          <a:xfrm>
            <a:off x="2041000" y="609600"/>
            <a:ext cx="5238300" cy="36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React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useMemo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'react'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MyComponent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6A9955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// 이 배열은 컴포넌트 마운트 시 한 번만 생성되고 이후 재사용됨</a:t>
            </a:r>
            <a:endParaRPr b="1" sz="1200">
              <a:solidFill>
                <a:srgbClr val="6A9955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staticOptions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useMemo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(()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'staticOptions 생성됨'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[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id: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B5CEA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label: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'옵션 A'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id: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B5CEA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label: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'옵션 B'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id: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B5CEA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label: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'옵션 C'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];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}, []); </a:t>
            </a:r>
            <a:r>
              <a:rPr b="1" lang="ko" sz="1200">
                <a:solidFill>
                  <a:srgbClr val="6A9955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// 빈 의존성 배열</a:t>
            </a:r>
            <a:endParaRPr b="1" sz="1200">
              <a:solidFill>
                <a:srgbClr val="6A9955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6A9955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3"/>
          <p:cNvSpPr txBox="1"/>
          <p:nvPr/>
        </p:nvSpPr>
        <p:spPr>
          <a:xfrm>
            <a:off x="1660000" y="304800"/>
            <a:ext cx="6250800" cy="45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h3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정적 옵션 목록: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h3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ul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staticOptions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map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option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endParaRPr b="1" sz="1200">
              <a:solidFill>
                <a:srgbClr val="D4D4D4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key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option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option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label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))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solidFill>
                <a:srgbClr val="569CD6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ul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);}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toggle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setToggle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]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useState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onClick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()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setToggle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(!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toggle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토글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toggle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&amp;&amp;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4EC9B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MyComponent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6A9955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/* 토글 시 MyComponent 렌더링 */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solidFill>
                <a:srgbClr val="569CD6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);}</a:t>
            </a:r>
            <a:endParaRPr b="1" sz="1200">
              <a:solidFill>
                <a:srgbClr val="6A9955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4"/>
          <p:cNvSpPr txBox="1"/>
          <p:nvPr/>
        </p:nvSpPr>
        <p:spPr>
          <a:xfrm>
            <a:off x="474700" y="1245725"/>
            <a:ext cx="8111400" cy="26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500">
                <a:solidFill>
                  <a:schemeClr val="accent1"/>
                </a:solidFill>
              </a:rPr>
              <a:t>useRef</a:t>
            </a:r>
            <a:endParaRPr b="1" sz="3500">
              <a:solidFill>
                <a:schemeClr val="accent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400">
                <a:solidFill>
                  <a:schemeClr val="accent1"/>
                </a:solidFill>
              </a:rPr>
              <a:t>DOM 요소에 직접 접근 (가장 일반적인 사용 사례)</a:t>
            </a:r>
            <a:endParaRPr b="1" sz="2400">
              <a:solidFill>
                <a:schemeClr val="accent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24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렌더링에 영향을 주지 않는 값 저장</a:t>
            </a:r>
            <a:endParaRPr b="1" sz="2400">
              <a:solidFill>
                <a:schemeClr val="accent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400">
                <a:solidFill>
                  <a:schemeClr val="accent1"/>
                </a:solidFill>
              </a:rPr>
              <a:t>이전 prop 또는 상태 값 저장</a:t>
            </a:r>
            <a:endParaRPr b="1" sz="2400">
              <a:solidFill>
                <a:schemeClr val="accent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800">
              <a:solidFill>
                <a:schemeClr val="accen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chemeClr val="accen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accen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chemeClr val="accen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chemeClr val="accen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4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5"/>
          <p:cNvSpPr txBox="1"/>
          <p:nvPr/>
        </p:nvSpPr>
        <p:spPr>
          <a:xfrm>
            <a:off x="0" y="2007725"/>
            <a:ext cx="9106200" cy="10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500">
                <a:solidFill>
                  <a:srgbClr val="990000"/>
                </a:solidFill>
              </a:rPr>
              <a:t>DOM 요소에 직접 접근 (가장 일반적인 사용 사례)</a:t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6"/>
          <p:cNvSpPr txBox="1"/>
          <p:nvPr/>
        </p:nvSpPr>
        <p:spPr>
          <a:xfrm>
            <a:off x="1371850" y="152400"/>
            <a:ext cx="7080900" cy="48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React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useRef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'react'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FocusInput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inputRef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useRef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b="1" lang="ko" sz="1200">
                <a:solidFill>
                  <a:srgbClr val="6A9955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// input 요소에 연결할 ref 생성</a:t>
            </a:r>
            <a:endParaRPr b="1" sz="1200">
              <a:solidFill>
                <a:srgbClr val="6A9955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handleFocusClick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()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6A9955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// current 속성을 통해 DOM 요소에 접근하여 focus() 메서드 호출</a:t>
            </a:r>
            <a:endParaRPr b="1" sz="1200">
              <a:solidFill>
                <a:srgbClr val="6A9955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inputRef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current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inputRef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current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focus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handleChangePlaceholder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()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6A9955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// current 속성을 통해 DOM 요소에 접근하여 placeholder 변경</a:t>
            </a:r>
            <a:endParaRPr b="1" sz="1200">
              <a:solidFill>
                <a:srgbClr val="6A9955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inputRef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current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inputRef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current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placeholder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"새로운 플레이스홀더!"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};</a:t>
            </a:r>
            <a:endParaRPr b="1" sz="1200">
              <a:solidFill>
                <a:srgbClr val="C586C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7"/>
          <p:cNvSpPr txBox="1"/>
          <p:nvPr/>
        </p:nvSpPr>
        <p:spPr>
          <a:xfrm>
            <a:off x="1371850" y="762000"/>
            <a:ext cx="7080900" cy="31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"text"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ref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inputRef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placeholder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"여기에 입력하세요"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onClick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handleFocusClick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인풋에 포커스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onClick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handleChangePlaceholder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플레이스홀더 변경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);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FocusInput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C586C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4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8"/>
          <p:cNvSpPr txBox="1"/>
          <p:nvPr/>
        </p:nvSpPr>
        <p:spPr>
          <a:xfrm>
            <a:off x="242550" y="1855325"/>
            <a:ext cx="8500500" cy="8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3500">
                <a:solidFill>
                  <a:srgbClr val="990000"/>
                </a:solidFill>
                <a:latin typeface="Roboto Mono"/>
                <a:ea typeface="Roboto Mono"/>
                <a:cs typeface="Roboto Mono"/>
                <a:sym typeface="Roboto Mono"/>
              </a:rPr>
              <a:t>렌더링에 영향을 주지 않는 값 저장</a:t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9"/>
          <p:cNvSpPr txBox="1"/>
          <p:nvPr/>
        </p:nvSpPr>
        <p:spPr>
          <a:xfrm>
            <a:off x="1555475" y="436200"/>
            <a:ext cx="6017400" cy="42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React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useState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useRef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useEffect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'react'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Timer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setCount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]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useState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B5CEA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intervalRef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useRef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b="1" lang="ko" sz="1200">
                <a:solidFill>
                  <a:srgbClr val="6A9955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// 타이머 ID를 저장할 ref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useEffect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(()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6A9955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// 컴포넌트가 마운트될 때 타이머 시작</a:t>
            </a:r>
            <a:endParaRPr b="1" sz="1200">
              <a:solidFill>
                <a:srgbClr val="6A9955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intervalRef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current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setInterval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(()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setCount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prevCount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prevCount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B5CEA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}, </a:t>
            </a:r>
            <a:r>
              <a:rPr b="1" lang="ko" sz="1200">
                <a:solidFill>
                  <a:srgbClr val="B5CEA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1000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6A9955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// 컴포넌트가 언마운트될 때 타이머 정리</a:t>
            </a:r>
            <a:endParaRPr b="1" sz="1200">
              <a:solidFill>
                <a:srgbClr val="6A9955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()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intervalRef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current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clearInterval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intervalRef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current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);}};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}, []); </a:t>
            </a:r>
            <a:r>
              <a:rPr b="1" lang="ko" sz="1200">
                <a:solidFill>
                  <a:srgbClr val="6A9955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// 빈 의존성 배열로 컴포넌트 마운트/언마운트 시에만 실행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0"/>
          <p:cNvSpPr txBox="1"/>
          <p:nvPr/>
        </p:nvSpPr>
        <p:spPr>
          <a:xfrm>
            <a:off x="831150" y="381000"/>
            <a:ext cx="7501800" cy="42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handleStopTimer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()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intervalRef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current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clearInterval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intervalRef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current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'타이머 정지됨!'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intervalRef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current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b="1" lang="ko" sz="1200">
                <a:solidFill>
                  <a:srgbClr val="6A9955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// 정지 후 intervalRef를 null로 설정하여 재시작 방지</a:t>
            </a:r>
            <a:endParaRPr b="1" sz="1200">
              <a:solidFill>
                <a:srgbClr val="DCDCAA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카운트: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onClick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handleStopTimer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타이머 정지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);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Timer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586C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4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1"/>
          <p:cNvSpPr txBox="1"/>
          <p:nvPr/>
        </p:nvSpPr>
        <p:spPr>
          <a:xfrm>
            <a:off x="41325" y="1702925"/>
            <a:ext cx="9102600" cy="8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3500">
                <a:solidFill>
                  <a:srgbClr val="990000"/>
                </a:solidFill>
              </a:rPr>
              <a:t>이전 prop 또는 상태 값 저장</a:t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/>
        </p:nvSpPr>
        <p:spPr>
          <a:xfrm>
            <a:off x="474700" y="1626725"/>
            <a:ext cx="8111400" cy="13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500">
                <a:solidFill>
                  <a:srgbClr val="4A86E8"/>
                </a:solidFill>
              </a:rPr>
              <a:t>useMemo</a:t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800">
                <a:solidFill>
                  <a:srgbClr val="4A86E8"/>
                </a:solidFill>
              </a:rPr>
              <a:t>복잡한 계산 결과, 객체 참조, 상수 배열/객초 초기화</a:t>
            </a:r>
            <a:endParaRPr b="1" sz="28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rgbClr val="4A86E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2"/>
          <p:cNvSpPr txBox="1"/>
          <p:nvPr/>
        </p:nvSpPr>
        <p:spPr>
          <a:xfrm>
            <a:off x="1344250" y="609600"/>
            <a:ext cx="64665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React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useState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useRef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useEffect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'react'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ValueTracker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})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prevValueRef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useRef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(); </a:t>
            </a:r>
            <a:r>
              <a:rPr b="1" lang="ko" sz="1200">
                <a:solidFill>
                  <a:srgbClr val="6A9955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// 이전 값을 저장할 ref</a:t>
            </a:r>
            <a:endParaRPr b="1" sz="1200">
              <a:solidFill>
                <a:srgbClr val="6A9955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6A9955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// value prop이 변경될 때마다 prevValueRef.current에 현재 value를 저장</a:t>
            </a:r>
            <a:endParaRPr b="1" sz="1200">
              <a:solidFill>
                <a:srgbClr val="6A9955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useEffect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(()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prevValueRef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current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}, [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]); </a:t>
            </a:r>
            <a:r>
              <a:rPr b="1" lang="ko" sz="1200">
                <a:solidFill>
                  <a:srgbClr val="6A9955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// value prop이 변경될 때마다 이 이펙트가 실행</a:t>
            </a:r>
            <a:endParaRPr b="1" sz="1200">
              <a:solidFill>
                <a:srgbClr val="6A9955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prevValue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prevValueRef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current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C586C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3"/>
          <p:cNvSpPr txBox="1"/>
          <p:nvPr/>
        </p:nvSpPr>
        <p:spPr>
          <a:xfrm>
            <a:off x="643925" y="304800"/>
            <a:ext cx="8054100" cy="45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현재 값: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이전 값: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prevValue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!==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undefined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?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prevValue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'없음'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!==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prevValue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&amp;&amp;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prevValue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!==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undefined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&amp;&amp; (</a:t>
            </a:r>
            <a:endParaRPr b="1" sz="1200">
              <a:solidFill>
                <a:srgbClr val="D4D4D4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style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color: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'blue'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값이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prevValue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에서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로 변경되었습니다!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)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solidFill>
                <a:srgbClr val="569CD6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);}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myValue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setMyValue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]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useState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B5CEA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onClick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()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setMyValue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myValue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b="1" lang="ko" sz="1200">
                <a:solidFill>
                  <a:srgbClr val="B5CEA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값 증가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4EC9B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ValueTracker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myValue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);}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586C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4"/>
          <p:cNvSpPr txBox="1"/>
          <p:nvPr/>
        </p:nvSpPr>
        <p:spPr>
          <a:xfrm>
            <a:off x="474700" y="1245725"/>
            <a:ext cx="8111400" cy="26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500">
                <a:solidFill>
                  <a:schemeClr val="accent1"/>
                </a:solidFill>
              </a:rPr>
              <a:t>useContext</a:t>
            </a:r>
            <a:endParaRPr b="1" sz="3500">
              <a:solidFill>
                <a:schemeClr val="accent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400">
                <a:solidFill>
                  <a:schemeClr val="accent1"/>
                </a:solidFill>
              </a:rPr>
              <a:t>사용자 테마 변경 (Context의 가장 흔한 사용 사례)</a:t>
            </a:r>
            <a:endParaRPr b="1" sz="2400">
              <a:solidFill>
                <a:schemeClr val="accent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4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사용자 인증 상태 관리</a:t>
            </a:r>
            <a:endParaRPr b="1" sz="2400">
              <a:solidFill>
                <a:schemeClr val="accent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400">
                <a:solidFill>
                  <a:schemeClr val="accent1"/>
                </a:solidFill>
              </a:rPr>
              <a:t>다국어(언어) 설정 관리</a:t>
            </a:r>
            <a:endParaRPr b="1" sz="2400">
              <a:solidFill>
                <a:schemeClr val="accent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800">
              <a:solidFill>
                <a:schemeClr val="accen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chemeClr val="accen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accen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chemeClr val="accen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chemeClr val="accen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4"/>
        </a:soli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5"/>
          <p:cNvSpPr txBox="1"/>
          <p:nvPr/>
        </p:nvSpPr>
        <p:spPr>
          <a:xfrm>
            <a:off x="0" y="2007725"/>
            <a:ext cx="9174000" cy="14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3500">
                <a:solidFill>
                  <a:srgbClr val="990000"/>
                </a:solidFill>
              </a:rPr>
              <a:t>사용자 테마 변경 (Context의 가장 흔한 사용 사례)</a:t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36" title="스크린샷 2025-05-30 오전 11.42.56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450" y="960600"/>
            <a:ext cx="8839204" cy="15149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36" title="스크린샷 2025-05-30 오전 11.43.06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600" y="2856522"/>
            <a:ext cx="8839204" cy="1320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7"/>
          <p:cNvSpPr txBox="1"/>
          <p:nvPr/>
        </p:nvSpPr>
        <p:spPr>
          <a:xfrm>
            <a:off x="1371850" y="228600"/>
            <a:ext cx="7080900" cy="48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React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createContext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useContext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useState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'react'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6A9955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// 1. Context 생성: 테마 Context</a:t>
            </a:r>
            <a:endParaRPr b="1" sz="1200">
              <a:solidFill>
                <a:srgbClr val="6A9955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ThemeContext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createContext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b="1" lang="ko" sz="1200">
                <a:solidFill>
                  <a:srgbClr val="6A9955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// 초기값 null</a:t>
            </a:r>
            <a:endParaRPr b="1" sz="1200">
              <a:solidFill>
                <a:srgbClr val="6A9955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6A9955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// 2. Theme Provider 컴포넌트</a:t>
            </a:r>
            <a:endParaRPr b="1" sz="1200">
              <a:solidFill>
                <a:srgbClr val="6A9955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ThemeProvider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children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})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theme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setTheme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]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useState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'light'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b="1" lang="ko" sz="1200">
                <a:solidFill>
                  <a:srgbClr val="6A9955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// 'light' 또는 'dark'</a:t>
            </a:r>
            <a:endParaRPr b="1" sz="1200">
              <a:solidFill>
                <a:srgbClr val="6A9955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toggleTheme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()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setTheme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prevTheme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prevTheme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===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'light'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?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'dark'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'light'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6A9955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// Provider의 value prop으로 theme과 toggleTheme 함수를 전달</a:t>
            </a:r>
            <a:endParaRPr b="1" sz="1200">
              <a:solidFill>
                <a:srgbClr val="6A9955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contextValue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theme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toggleTheme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4EC9B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ThemeContext.Provider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contextValue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children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solidFill>
                <a:srgbClr val="569CD6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4EC9B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ThemeContext.Provider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);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8"/>
          <p:cNvSpPr txBox="1"/>
          <p:nvPr/>
        </p:nvSpPr>
        <p:spPr>
          <a:xfrm>
            <a:off x="1371850" y="152400"/>
            <a:ext cx="7080900" cy="48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6A9955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// 3. Context를 사용하는 컴포넌트 (소비자)</a:t>
            </a:r>
            <a:endParaRPr b="1" sz="1200">
              <a:solidFill>
                <a:srgbClr val="6A9955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ThemedButton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6A9955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// useContext 훅을 사용하여 ThemeContext의 현재 값(theme, toggleTheme)에 접근</a:t>
            </a:r>
            <a:endParaRPr b="1" sz="1200">
              <a:solidFill>
                <a:srgbClr val="6A9955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theme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toggleTheme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useContext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ThemeContext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buttonStyle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backgroundColor: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theme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===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'light'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?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'white'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'black'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color: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theme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===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'light'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?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'black'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'white'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border: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'1px solid gray'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padding: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'10px 20px'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cursor: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'pointer'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style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buttonStyle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onClick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toggleTheme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현재 테마: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theme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(클릭하여 변경)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);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9"/>
          <p:cNvSpPr txBox="1"/>
          <p:nvPr/>
        </p:nvSpPr>
        <p:spPr>
          <a:xfrm>
            <a:off x="1600450" y="838200"/>
            <a:ext cx="6208500" cy="31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6A9955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// 4. Context를 사용하는 또 다른 컴포넌트 (소비자)</a:t>
            </a:r>
            <a:endParaRPr b="1" sz="1200">
              <a:solidFill>
                <a:srgbClr val="6A9955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ThemedParagraph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theme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useContext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ThemeContext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paragraphStyle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color: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theme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===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'light'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?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'black'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'white'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backgroundColor: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theme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===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'light'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?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'#eee'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'#333'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padding: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'15px'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borderRadius: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'5px'</a:t>
            </a:r>
            <a:endParaRPr b="1" sz="1200">
              <a:solidFill>
                <a:srgbClr val="CE9178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style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paragraphStyle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이 단락은 현재 테마를 따릅니다.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solidFill>
                <a:srgbClr val="C586C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40"/>
          <p:cNvSpPr txBox="1"/>
          <p:nvPr/>
        </p:nvSpPr>
        <p:spPr>
          <a:xfrm>
            <a:off x="947200" y="521200"/>
            <a:ext cx="7276500" cy="39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6A9955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/ 최상위 컴포넌트: Provider로 감싸서 하위 컴포넌트에 Context 제공</a:t>
            </a:r>
            <a:endParaRPr b="1" sz="1200">
              <a:solidFill>
                <a:srgbClr val="6A9955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4EC9B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ThemeProvider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style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padding: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'20px'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display: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'flex'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flexDirection: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'column'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endParaRPr b="1" sz="1200">
              <a:solidFill>
                <a:srgbClr val="D4D4D4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gap: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'20px'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minHeight: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'100vh'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테마 변경 예제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4EC9B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ThemedButton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4EC9B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ThemedParagraph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4EC9B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ThemeProvider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);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586C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4"/>
        </a:solid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1"/>
          <p:cNvSpPr txBox="1"/>
          <p:nvPr/>
        </p:nvSpPr>
        <p:spPr>
          <a:xfrm>
            <a:off x="242550" y="1855325"/>
            <a:ext cx="8500500" cy="8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500">
                <a:solidFill>
                  <a:srgbClr val="990000"/>
                </a:solidFill>
                <a:latin typeface="Roboto Mono"/>
                <a:ea typeface="Roboto Mono"/>
                <a:cs typeface="Roboto Mono"/>
                <a:sym typeface="Roboto Mono"/>
              </a:rPr>
              <a:t>사용자 인증 상태 관리</a:t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4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/>
        </p:nvSpPr>
        <p:spPr>
          <a:xfrm>
            <a:off x="2015700" y="1779125"/>
            <a:ext cx="5271300" cy="8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500">
                <a:solidFill>
                  <a:srgbClr val="990000"/>
                </a:solidFill>
              </a:rPr>
              <a:t>복잡한 계산 결과</a:t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p42" title="스크린샷 2025-05-30 오후 12.01.43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7825" y="1496325"/>
            <a:ext cx="3440350" cy="2587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42" title="스크린샷 2025-05-30 오후 12.01.50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58050" y="1545800"/>
            <a:ext cx="3119050" cy="228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43"/>
          <p:cNvSpPr txBox="1"/>
          <p:nvPr/>
        </p:nvSpPr>
        <p:spPr>
          <a:xfrm>
            <a:off x="1290625" y="805025"/>
            <a:ext cx="67896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React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createContext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useContext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useState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'react'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AuthContext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createContext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AuthProvider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children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})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isLoggedIn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setIsLoggedIn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]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useState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userName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setUserName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]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useState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login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setIsLoggedIn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setUserName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);};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logout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()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setIsLoggedIn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); 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setUserName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); };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authContextValue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isLoggedIn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userName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login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logout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4EC9B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AuthContext.Provider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authContextValue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children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solidFill>
                <a:srgbClr val="569CD6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4EC9B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AuthContext.Provider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);}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44"/>
          <p:cNvSpPr txBox="1"/>
          <p:nvPr/>
        </p:nvSpPr>
        <p:spPr>
          <a:xfrm>
            <a:off x="1689900" y="1350600"/>
            <a:ext cx="6180300" cy="23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UserGreeting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isLoggedIn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userName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useContext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AuthContext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h3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isLoggedIn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?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`환영합니다,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${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userName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님!`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'로그인해주세요.'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solidFill>
                <a:srgbClr val="569CD6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h3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);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solidFill>
                <a:srgbClr val="C586C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45"/>
          <p:cNvSpPr txBox="1"/>
          <p:nvPr/>
        </p:nvSpPr>
        <p:spPr>
          <a:xfrm>
            <a:off x="1537500" y="969600"/>
            <a:ext cx="6363000" cy="28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AuthButtons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isLoggedIn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login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logout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useContext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AuthContext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inputName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setInputName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]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useState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handleLogin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()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inputName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login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inputName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setInputName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1" sz="1200">
              <a:solidFill>
                <a:srgbClr val="C586C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6"/>
          <p:cNvSpPr txBox="1"/>
          <p:nvPr/>
        </p:nvSpPr>
        <p:spPr>
          <a:xfrm>
            <a:off x="1766100" y="283800"/>
            <a:ext cx="5881800" cy="45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isLoggedIn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? (</a:t>
            </a:r>
            <a:endParaRPr b="1" sz="1200">
              <a:solidFill>
                <a:srgbClr val="D4D4D4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onClick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logout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로그아웃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) : (    </a:t>
            </a:r>
            <a:endParaRPr b="1" sz="1200">
              <a:solidFill>
                <a:srgbClr val="D4D4D4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&lt;&gt;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endParaRPr b="1" sz="1200">
              <a:solidFill>
                <a:srgbClr val="569CD6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"text"</a:t>
            </a:r>
            <a:endParaRPr b="1" sz="1200">
              <a:solidFill>
                <a:srgbClr val="CE9178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inputName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solidFill>
                <a:srgbClr val="569CD6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onChange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setInputName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target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solidFill>
                <a:srgbClr val="569CD6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placeholder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"사용자 이름"</a:t>
            </a:r>
            <a:endParaRPr b="1" sz="1200">
              <a:solidFill>
                <a:srgbClr val="CE9178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onClick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handleLogin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로그인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)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solidFill>
                <a:srgbClr val="569CD6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);}</a:t>
            </a:r>
            <a:endParaRPr b="1" sz="1200">
              <a:solidFill>
                <a:srgbClr val="C586C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7"/>
          <p:cNvSpPr txBox="1"/>
          <p:nvPr/>
        </p:nvSpPr>
        <p:spPr>
          <a:xfrm>
            <a:off x="1080300" y="588600"/>
            <a:ext cx="7255800" cy="36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4EC9B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AuthProvider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style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padding: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'20px'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인증 상태 예제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4EC9B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UserGreeting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4EC9B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AuthButtons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6A9955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/* 다른 어떤 컴포넌트도 AuthContext를 useContext하여 인증 상태에 접근 가능 */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solidFill>
                <a:srgbClr val="569CD6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4EC9B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AuthProvider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);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586C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4"/>
        </a:solidFill>
      </p:bgPr>
    </p:bg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8"/>
          <p:cNvSpPr txBox="1"/>
          <p:nvPr/>
        </p:nvSpPr>
        <p:spPr>
          <a:xfrm>
            <a:off x="41325" y="1702925"/>
            <a:ext cx="9102600" cy="8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3500">
                <a:solidFill>
                  <a:srgbClr val="990000"/>
                </a:solidFill>
              </a:rPr>
              <a:t>다국어(언어) 설정 관리</a:t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Google Shape;236;p49" title="스크린샷 2025-05-30 오후 12.23.37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625" y="1637525"/>
            <a:ext cx="4333925" cy="220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49" title="스크린샷 2025-05-30 오후 12.23.44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89275" y="1676400"/>
            <a:ext cx="3679524" cy="216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50"/>
          <p:cNvSpPr txBox="1"/>
          <p:nvPr/>
        </p:nvSpPr>
        <p:spPr>
          <a:xfrm>
            <a:off x="936050" y="533400"/>
            <a:ext cx="7345200" cy="39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React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createContext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useContext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useState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'react'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LanguageContext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createContext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translations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en: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greeting: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'Hello'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buttonText: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'Change Language'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paragraph: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'This is an example of language switching using Context API.'</a:t>
            </a:r>
            <a:endParaRPr b="1" sz="1200">
              <a:solidFill>
                <a:srgbClr val="CE9178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ko: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greeting: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'안녕하세요'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buttonText: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'언어 변경'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paragraph: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'이것은 Context API를 이용한 언어 전환 예제입니다.'</a:t>
            </a:r>
            <a:endParaRPr b="1" sz="1200">
              <a:solidFill>
                <a:srgbClr val="CE9178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b="1" sz="1200">
              <a:solidFill>
                <a:srgbClr val="C586C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51"/>
          <p:cNvSpPr txBox="1"/>
          <p:nvPr/>
        </p:nvSpPr>
        <p:spPr>
          <a:xfrm>
            <a:off x="1545650" y="304800"/>
            <a:ext cx="6400800" cy="45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LanguageProvider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children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})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language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setLanguage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]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useState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'en'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b="1" lang="ko" sz="1200">
                <a:solidFill>
                  <a:srgbClr val="6A9955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// 'en' 또는 'ko'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toggleLanguage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()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setLanguage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prevLang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prevLang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===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'en'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?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'ko'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'en'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6A9955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// 현재 언어의 번역 텍스트와 언어 변경 함수를 Context로 제공</a:t>
            </a:r>
            <a:endParaRPr b="1" sz="1200">
              <a:solidFill>
                <a:srgbClr val="6A9955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langContextValue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texts: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translations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language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],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toggleLanguage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currentLanguage: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language</a:t>
            </a:r>
            <a:endParaRPr b="1" sz="1200">
              <a:solidFill>
                <a:srgbClr val="9CDCFE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4EC9B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LanguageContext.Provider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langContextValue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children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solidFill>
                <a:srgbClr val="569CD6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4EC9B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LanguageContext.Provider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);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/>
        </p:nvSpPr>
        <p:spPr>
          <a:xfrm>
            <a:off x="1219450" y="457200"/>
            <a:ext cx="7080900" cy="45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React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useState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useMemo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'react'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ProductDisplay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products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filterText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})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6A9955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// filterText나 products가 변경될 때만 필터링을 다시 수행</a:t>
            </a:r>
            <a:endParaRPr b="1" sz="1200">
              <a:solidFill>
                <a:srgbClr val="6A9955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filteredProducts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useMemo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(()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'상품 필터링 중...'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b="1" lang="ko" sz="1200">
                <a:solidFill>
                  <a:srgbClr val="6A9955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// 불필요한 재렌더링 시에는 실행 안됨</a:t>
            </a:r>
            <a:endParaRPr b="1" sz="1200">
              <a:solidFill>
                <a:srgbClr val="6A9955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products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filter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product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endParaRPr b="1" sz="1200">
              <a:solidFill>
                <a:srgbClr val="569CD6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product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includes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filterText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);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}, [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products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filterText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]);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filteredProducts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map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key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solidFill>
                <a:srgbClr val="569CD6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);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solidFill>
                <a:srgbClr val="C586C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52"/>
          <p:cNvSpPr txBox="1"/>
          <p:nvPr/>
        </p:nvSpPr>
        <p:spPr>
          <a:xfrm>
            <a:off x="707450" y="685800"/>
            <a:ext cx="7626300" cy="36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LanguageDisplay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texts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toggleLanguage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currentLanguage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useContext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LanguageContext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h2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texts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greeting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h2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texts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paragraph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onClick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toggleLanguage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texts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buttonText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currentLanguage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===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'en'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?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'한국어'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'English'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solidFill>
                <a:srgbClr val="C586C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53"/>
          <p:cNvSpPr txBox="1"/>
          <p:nvPr/>
        </p:nvSpPr>
        <p:spPr>
          <a:xfrm>
            <a:off x="631250" y="838200"/>
            <a:ext cx="80280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4EC9B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LanguageProvider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style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padding: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'20px'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border: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'1px solid #ccc'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borderRadius: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'8px'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다국어 설정 예제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4EC9B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LanguageDisplay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4EC9B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LanguageProvider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);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C586C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/>
          <p:nvPr/>
        </p:nvSpPr>
        <p:spPr>
          <a:xfrm>
            <a:off x="1219450" y="533400"/>
            <a:ext cx="7080900" cy="39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text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setText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]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useState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allItems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[{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id: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B5CEA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name: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'사과'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}, {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id: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B5CEA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name: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'바나나'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}, {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id: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B5CEA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name: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'딸기'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}];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6A9955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// 다른 상태가 변경되어 App 컴포넌트가 재렌더링돼도 ProductDisplay는 필터링을 다시 하지 않음</a:t>
            </a:r>
            <a:endParaRPr b="1" sz="1200">
              <a:solidFill>
                <a:srgbClr val="6A9955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text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onChange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setText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target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4EC9B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ProductDisplay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products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allItems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filterText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text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);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C586C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4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/>
          <p:nvPr/>
        </p:nvSpPr>
        <p:spPr>
          <a:xfrm>
            <a:off x="242550" y="1855325"/>
            <a:ext cx="8500500" cy="8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500">
                <a:solidFill>
                  <a:srgbClr val="990000"/>
                </a:solidFill>
              </a:rPr>
              <a:t>객체 참조</a:t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9"/>
          <p:cNvSpPr txBox="1"/>
          <p:nvPr/>
        </p:nvSpPr>
        <p:spPr>
          <a:xfrm>
            <a:off x="1592025" y="762000"/>
            <a:ext cx="6538800" cy="31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React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useState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useMemo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memo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'react'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UserInfo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memo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(({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})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'UserInfo 렌더링됨:'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age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setName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]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useState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'김철수'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age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setAge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]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useState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B5CEA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30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setCount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]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useState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B5CEA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b="1" lang="ko" sz="1200">
                <a:solidFill>
                  <a:srgbClr val="6A9955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// 다른 상태</a:t>
            </a:r>
            <a:endParaRPr b="1" sz="1200">
              <a:solidFill>
                <a:srgbClr val="6A9955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0"/>
          <p:cNvSpPr txBox="1"/>
          <p:nvPr/>
        </p:nvSpPr>
        <p:spPr>
          <a:xfrm>
            <a:off x="1439625" y="152400"/>
            <a:ext cx="6538800" cy="48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6A9955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// name 또는 age가 변경될 때만 새로운 user 객체 생성</a:t>
            </a:r>
            <a:endParaRPr b="1" sz="1200">
              <a:solidFill>
                <a:srgbClr val="6A9955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memoizedUser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useMemo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(()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'새로운 user 객체 생성 중...'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age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}, [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age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]);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onChange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setName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target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"number"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age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onChange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setAge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4EC9B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target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onClick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()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setCount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b="1" lang="ko" sz="1200">
                <a:solidFill>
                  <a:srgbClr val="B5CEA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카운트: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4EC9B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UserInfo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memoizedUser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);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solidFill>
                <a:srgbClr val="6A9955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4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1"/>
          <p:cNvSpPr txBox="1"/>
          <p:nvPr/>
        </p:nvSpPr>
        <p:spPr>
          <a:xfrm>
            <a:off x="858525" y="1702925"/>
            <a:ext cx="7428900" cy="8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500">
                <a:solidFill>
                  <a:srgbClr val="990000"/>
                </a:solidFill>
              </a:rPr>
              <a:t>상수 배열/객체 초기화(일반적 사용)</a:t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