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2"/>
      <p:bold r:id="rId123"/>
      <p:italic r:id="rId124"/>
      <p:boldItalic r:id="rId125"/>
    </p:embeddedFont>
    <p:embeddedFont>
      <p:font typeface="Raleway" pitchFamily="2" charset="0"/>
      <p:regular r:id="rId126"/>
      <p:bold r:id="rId127"/>
      <p:italic r:id="rId128"/>
      <p:boldItalic r:id="rId129"/>
    </p:embeddedFont>
    <p:embeddedFont>
      <p:font typeface="Roboto Mono" panose="00000009000000000000" pitchFamily="49" charset="0"/>
      <p:regular r:id="rId130"/>
      <p:bold r:id="rId131"/>
      <p:italic r:id="rId132"/>
      <p:boldItalic r:id="rId1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77088" autoAdjust="0"/>
  </p:normalViewPr>
  <p:slideViewPr>
    <p:cSldViewPr snapToGrid="0">
      <p:cViewPr varScale="1">
        <p:scale>
          <a:sx n="127" d="100"/>
          <a:sy n="127" d="100"/>
        </p:scale>
        <p:origin x="16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.fntdata"/><Relationship Id="rId128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3.fntdata"/><Relationship Id="rId129" Type="http://schemas.openxmlformats.org/officeDocument/2006/relationships/font" Target="fonts/font8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9.fntdata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0.fntdata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1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7b9cb97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7b9cb97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56ee995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56ee995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1. </a:t>
            </a:r>
            <a:r>
              <a:rPr lang="ko-KR" altLang="en-US" dirty="0"/>
              <a:t>정형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비정형 </a:t>
            </a:r>
            <a:r>
              <a:rPr lang="en-US" altLang="ko-KR" dirty="0"/>
              <a:t>==&gt; </a:t>
            </a:r>
            <a:r>
              <a:rPr lang="ko-KR" altLang="en-US" dirty="0"/>
              <a:t>문자열 </a:t>
            </a:r>
            <a:r>
              <a:rPr lang="en-US" altLang="ko-KR" dirty="0"/>
              <a:t>== </a:t>
            </a:r>
            <a:r>
              <a:rPr lang="ko-KR" altLang="en-US" dirty="0"/>
              <a:t>순서</a:t>
            </a:r>
            <a:r>
              <a:rPr lang="en-US" altLang="ko-KR" dirty="0"/>
              <a:t>: 0,1,2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3. </a:t>
            </a:r>
            <a:r>
              <a:rPr lang="ko-KR" altLang="en-US" dirty="0"/>
              <a:t>리스트 </a:t>
            </a:r>
            <a:r>
              <a:rPr lang="en-US" altLang="ko-KR" dirty="0"/>
              <a:t>==&gt; </a:t>
            </a:r>
            <a:r>
              <a:rPr lang="ko-KR" altLang="en-US" dirty="0"/>
              <a:t>배열 </a:t>
            </a:r>
            <a:r>
              <a:rPr lang="en-US" altLang="ko-KR" dirty="0"/>
              <a:t>== </a:t>
            </a:r>
            <a:r>
              <a:rPr lang="ko-KR" altLang="en-US" dirty="0"/>
              <a:t>순서</a:t>
            </a:r>
            <a:r>
              <a:rPr lang="en-US" altLang="ko-KR" dirty="0"/>
              <a:t>: index 0,1,2,3 mutable(</a:t>
            </a:r>
            <a:r>
              <a:rPr lang="ko-KR" altLang="en-US" dirty="0"/>
              <a:t>수정가능</a:t>
            </a:r>
            <a:r>
              <a:rPr lang="en-US" altLang="ko-KR" dirty="0"/>
              <a:t>). </a:t>
            </a:r>
            <a:r>
              <a:rPr lang="ko-KR" altLang="en-US" dirty="0"/>
              <a:t>순서가 있음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4. object(</a:t>
            </a:r>
            <a:r>
              <a:rPr lang="ko-KR" altLang="en-US" dirty="0"/>
              <a:t>객체</a:t>
            </a:r>
            <a:r>
              <a:rPr lang="en-US" altLang="ko-KR" dirty="0"/>
              <a:t>) : </a:t>
            </a:r>
            <a:r>
              <a:rPr lang="en-US" altLang="ko-KR" dirty="0" err="1"/>
              <a:t>key,value</a:t>
            </a:r>
            <a:r>
              <a:rPr lang="ko-KR" altLang="en-US" dirty="0"/>
              <a:t>형식으로 자료를 다룸</a:t>
            </a:r>
            <a:r>
              <a:rPr lang="en-US" altLang="ko-KR" dirty="0"/>
              <a:t>. </a:t>
            </a:r>
            <a:r>
              <a:rPr lang="ko-KR" altLang="en-US" dirty="0"/>
              <a:t>순서가 없음</a:t>
            </a:r>
            <a:r>
              <a:rPr lang="en-US" altLang="ko-KR" dirty="0"/>
              <a:t>. mutable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5. tuple : </a:t>
            </a:r>
            <a:r>
              <a:rPr lang="ko-KR" altLang="en-US" dirty="0"/>
              <a:t>리스트와 비슷하지만 </a:t>
            </a:r>
            <a:r>
              <a:rPr lang="en-US" altLang="ko-KR" dirty="0"/>
              <a:t>immutable </a:t>
            </a:r>
            <a:r>
              <a:rPr lang="ko-KR" altLang="en-US" dirty="0"/>
              <a:t>불변성자료구조이다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6. </a:t>
            </a:r>
            <a:r>
              <a:rPr lang="ko-KR" altLang="en-US" dirty="0"/>
              <a:t>집합 </a:t>
            </a:r>
            <a:r>
              <a:rPr lang="en-US" altLang="ko-KR" dirty="0"/>
              <a:t>: unique </a:t>
            </a:r>
            <a:r>
              <a:rPr lang="ko-KR" altLang="en-US" dirty="0"/>
              <a:t>하여 중복이 안됨</a:t>
            </a:r>
            <a:r>
              <a:rPr lang="en-US" altLang="ko-KR" dirty="0"/>
              <a:t>. </a:t>
            </a:r>
            <a:r>
              <a:rPr lang="ko-KR" altLang="en-US" dirty="0"/>
              <a:t>자료구조로는 사용이 안됨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ae091f57c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ae091f57c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f56ee99581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f56ee99581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f56ee99581_5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f56ee99581_5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f56ee99581_5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f56ee99581_5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f56ee99581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f56ee99581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5d5dc590c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5d5dc590c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f56ee99581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f56ee99581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f56ee99581_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f56ee99581_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f56ee99581_5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f56ee99581_5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f56ee99581_5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f56ee99581_5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56ee99581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56ee99581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6a86f63deb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6a86f63deb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6a86f63deb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6a86f63deb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f56ee99581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f56ee99581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f56ee99581_3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f56ee99581_3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f56ee99581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f56ee99581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f81e061ab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f81e061ab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f81e061ab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f81e061ab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f81e061ab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f81e061ab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f56ee99581_5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f56ee99581_5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f56ee99581_5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f56ee99581_5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56ee99581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56ee99581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01786b3b2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01786b3b2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56ee995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56ee995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리스트 </a:t>
            </a:r>
            <a:r>
              <a:rPr lang="en-US" altLang="ko-KR" dirty="0"/>
              <a:t>(mutable)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1. indexing(</a:t>
            </a:r>
            <a:r>
              <a:rPr lang="ko-KR" altLang="en-US" dirty="0"/>
              <a:t>순서</a:t>
            </a:r>
            <a:r>
              <a:rPr lang="en-US" altLang="ko-KR" dirty="0"/>
              <a:t>:0,1,2...)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2. append, insert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3. remove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내장함수중에</a:t>
            </a:r>
            <a:r>
              <a:rPr lang="ko-KR" altLang="en-US" dirty="0"/>
              <a:t> 중요한 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append,insert,remove,index,len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split,join,format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list</a:t>
            </a:r>
            <a:r>
              <a:rPr lang="ko-KR" altLang="en-US" dirty="0"/>
              <a:t>에서 가장중요한 함수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zip: </a:t>
            </a:r>
            <a:r>
              <a:rPr lang="ko-KR" altLang="en-US" dirty="0"/>
              <a:t>두개를 </a:t>
            </a:r>
            <a:r>
              <a:rPr lang="ko-KR" altLang="en-US" dirty="0" err="1"/>
              <a:t>묶는것</a:t>
            </a:r>
            <a:r>
              <a:rPr lang="ko-KR" altLang="en-US" dirty="0"/>
              <a:t> 리스트를 다루면서 리스트로 출력하기에 </a:t>
            </a:r>
            <a:r>
              <a:rPr lang="en-US" altLang="ko-KR" dirty="0"/>
              <a:t>for</a:t>
            </a:r>
            <a:r>
              <a:rPr lang="ko-KR" altLang="en-US" dirty="0"/>
              <a:t>문을 </a:t>
            </a:r>
            <a:r>
              <a:rPr lang="ko-KR" altLang="en-US" dirty="0" err="1"/>
              <a:t>돌릴수</a:t>
            </a:r>
            <a:r>
              <a:rPr lang="ko-KR" altLang="en-US" dirty="0"/>
              <a:t> 있음</a:t>
            </a:r>
            <a:r>
              <a:rPr lang="en-US" altLang="ko-KR" dirty="0"/>
              <a:t>. list1[</a:t>
            </a:r>
            <a:r>
              <a:rPr lang="en-US" altLang="ko-KR" dirty="0" err="1"/>
              <a:t>a,b,c</a:t>
            </a:r>
            <a:r>
              <a:rPr lang="en-US" altLang="ko-KR" dirty="0"/>
              <a:t>], list2[1,2,3] ==&gt; zip[(a,1),(b,2),(c,3)]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map: </a:t>
            </a:r>
            <a:r>
              <a:rPr lang="ko-KR" altLang="en-US" dirty="0"/>
              <a:t>리스트를 다룸</a:t>
            </a:r>
            <a:r>
              <a:rPr lang="en-US" altLang="ko-KR" dirty="0"/>
              <a:t>. </a:t>
            </a:r>
            <a:r>
              <a:rPr lang="ko-KR" altLang="en-US" dirty="0"/>
              <a:t>함수관계를 </a:t>
            </a:r>
            <a:r>
              <a:rPr lang="ko-KR" altLang="en-US" dirty="0" err="1"/>
              <a:t>매치시킴</a:t>
            </a:r>
            <a:r>
              <a:rPr lang="en-US" altLang="ko-KR" dirty="0"/>
              <a:t>. </a:t>
            </a:r>
            <a:r>
              <a:rPr lang="ko-KR" altLang="en-US" dirty="0"/>
              <a:t>짝을 맞춤</a:t>
            </a:r>
            <a:r>
              <a:rPr lang="en-US" altLang="ko-KR" dirty="0"/>
              <a:t>. </a:t>
            </a:r>
            <a:r>
              <a:rPr lang="ko-KR" altLang="en-US" dirty="0"/>
              <a:t>함수를 하나 만들어야 함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56ee9958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56ee9958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56ee9958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56ee9958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56ee9958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56ee9958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56ee99581_5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56ee99581_5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56ee99581_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56ee99581_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13e757da1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13e757da1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01786b3b2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801786b3b2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ed82fe98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ed82fe98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문자열은 일종의 리스트이다</a:t>
            </a:r>
            <a:r>
              <a:rPr lang="en-US" altLang="ko-KR" dirty="0"/>
              <a:t>. immutable.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===&gt; </a:t>
            </a:r>
            <a:r>
              <a:rPr lang="ko-KR" altLang="en-US" dirty="0"/>
              <a:t>리스트 </a:t>
            </a:r>
            <a:r>
              <a:rPr lang="en-US" altLang="ko-KR" dirty="0"/>
              <a:t>(Split), replace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리스트 </a:t>
            </a:r>
            <a:r>
              <a:rPr lang="en-US" altLang="ko-KR" dirty="0"/>
              <a:t>===&gt; </a:t>
            </a:r>
            <a:r>
              <a:rPr lang="ko-KR" altLang="en-US" dirty="0"/>
              <a:t>문자열 </a:t>
            </a:r>
            <a:r>
              <a:rPr lang="en-US" altLang="ko-KR" dirty="0"/>
              <a:t>(join) 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56ee9958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56ee99581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56ee9958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56ee9958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b4d549e5d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b4d549e5d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56ee9958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56ee9958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문자열은 일종의 리스트이다</a:t>
            </a:r>
            <a:r>
              <a:rPr lang="en-US" altLang="ko-KR" dirty="0"/>
              <a:t>. immutable.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문자열 </a:t>
            </a:r>
            <a:r>
              <a:rPr lang="en-US" altLang="ko-KR" dirty="0"/>
              <a:t>===&gt; </a:t>
            </a:r>
            <a:r>
              <a:rPr lang="ko-KR" altLang="en-US" dirty="0"/>
              <a:t>리스트 </a:t>
            </a:r>
            <a:r>
              <a:rPr lang="en-US" altLang="ko-KR" dirty="0"/>
              <a:t>(Split), replace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리스트 </a:t>
            </a:r>
            <a:r>
              <a:rPr lang="en-US" altLang="ko-KR" dirty="0"/>
              <a:t>===&gt; </a:t>
            </a:r>
            <a:r>
              <a:rPr lang="ko-KR" altLang="en-US" dirty="0"/>
              <a:t>문자열 </a:t>
            </a:r>
            <a:r>
              <a:rPr lang="en-US" altLang="ko-KR" dirty="0"/>
              <a:t>(join) 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b4d549e5d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b4d549e5d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56ee9958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f56ee9958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56ee99581_5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f56ee99581_5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56ee99581_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f56ee99581_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3e757d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3e757d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01786b3b2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01786b3b2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b4d549e5d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b4d549e5d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객체수정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obj['</a:t>
            </a:r>
            <a:r>
              <a:rPr lang="ko-KR" altLang="en-US" dirty="0"/>
              <a:t>과학</a:t>
            </a:r>
            <a:r>
              <a:rPr lang="en-US" altLang="ko-KR" dirty="0"/>
              <a:t>']=100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del obj['</a:t>
            </a:r>
            <a:r>
              <a:rPr lang="ko-KR" altLang="en-US" dirty="0"/>
              <a:t>과학</a:t>
            </a:r>
            <a:r>
              <a:rPr lang="en-US" altLang="ko-KR" dirty="0"/>
              <a:t>']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56ee9958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f56ee9958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f56ee9958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f56ee9958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56ee99581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56ee99581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56ee99581_5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56ee99581_5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13e757da1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13e757da1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801786b3b2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801786b3b2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5b4d549e5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5b4d549e5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ae091f57c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ae091f57c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3e757da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13e757da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56ee9958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56ee9958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56ee99581_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56ee99581_5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56ee99581_5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56ee99581_5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01786b3b2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801786b3b2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e091f57c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e091f57c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f56ee9958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f56ee9958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56ee9958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f56ee9958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56ee9958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f56ee99581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56ee9958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56ee9958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f56ee99581_5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f56ee99581_5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13e757da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13e757da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f56ee99581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f56ee99581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13e757da1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13e757da1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e091f57c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e091f57c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피제수 </a:t>
            </a:r>
            <a:r>
              <a:rPr lang="en-US" altLang="ko-KR" dirty="0"/>
              <a:t>= </a:t>
            </a:r>
            <a:r>
              <a:rPr lang="ko-KR" altLang="en-US" dirty="0"/>
              <a:t>제수*몫 </a:t>
            </a:r>
            <a:r>
              <a:rPr lang="en-US" altLang="ko-KR" dirty="0"/>
              <a:t>+ </a:t>
            </a:r>
            <a:r>
              <a:rPr lang="ko-KR" altLang="en-US" dirty="0"/>
              <a:t>나머지</a:t>
            </a: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f56ee99581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f56ee99581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f56ee9958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f56ee99581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56ee99581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56ee99581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56ee99581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56ee99581_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56ee99581_5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f56ee99581_5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b06c7015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b06c7015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list</a:t>
            </a:r>
            <a:r>
              <a:rPr lang="ko-KR" altLang="en-US" dirty="0"/>
              <a:t>에서 가장중요한 함수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zip: </a:t>
            </a:r>
            <a:r>
              <a:rPr lang="ko-KR" altLang="en-US" dirty="0"/>
              <a:t>두개를 </a:t>
            </a:r>
            <a:r>
              <a:rPr lang="ko-KR" altLang="en-US" dirty="0" err="1"/>
              <a:t>묶는것</a:t>
            </a:r>
            <a:r>
              <a:rPr lang="ko-KR" altLang="en-US" dirty="0"/>
              <a:t> 리스트를 다루면서 리스트로 출력하기에 </a:t>
            </a:r>
            <a:r>
              <a:rPr lang="en-US" altLang="ko-KR" dirty="0"/>
              <a:t>for</a:t>
            </a:r>
            <a:r>
              <a:rPr lang="ko-KR" altLang="en-US" dirty="0"/>
              <a:t>문을 </a:t>
            </a:r>
            <a:r>
              <a:rPr lang="ko-KR" altLang="en-US" dirty="0" err="1"/>
              <a:t>돌릴수</a:t>
            </a:r>
            <a:r>
              <a:rPr lang="ko-KR" altLang="en-US" dirty="0"/>
              <a:t> 있음</a:t>
            </a:r>
            <a:r>
              <a:rPr lang="en-US" altLang="ko-KR" dirty="0"/>
              <a:t>. list1[</a:t>
            </a:r>
            <a:r>
              <a:rPr lang="en-US" altLang="ko-KR" dirty="0" err="1"/>
              <a:t>a,b,c</a:t>
            </a:r>
            <a:r>
              <a:rPr lang="en-US" altLang="ko-KR" dirty="0"/>
              <a:t>], list2[1,2,3] ==&gt; zip[(a,1),(b,2),(c,3)]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map: </a:t>
            </a:r>
            <a:r>
              <a:rPr lang="ko-KR" altLang="en-US" dirty="0"/>
              <a:t>리스트를 다룸</a:t>
            </a:r>
            <a:r>
              <a:rPr lang="en-US" altLang="ko-KR" dirty="0"/>
              <a:t>. </a:t>
            </a:r>
            <a:r>
              <a:rPr lang="ko-KR" altLang="en-US" dirty="0"/>
              <a:t>함수관계를 </a:t>
            </a:r>
            <a:r>
              <a:rPr lang="ko-KR" altLang="en-US" dirty="0" err="1"/>
              <a:t>매치시킴</a:t>
            </a:r>
            <a:r>
              <a:rPr lang="en-US" altLang="ko-KR" dirty="0"/>
              <a:t>. </a:t>
            </a:r>
            <a:r>
              <a:rPr lang="ko-KR" altLang="en-US" dirty="0"/>
              <a:t>짝을 맞춤</a:t>
            </a:r>
            <a:r>
              <a:rPr lang="en-US" altLang="ko-KR" dirty="0"/>
              <a:t>. </a:t>
            </a:r>
            <a:r>
              <a:rPr lang="ko-KR" altLang="en-US" dirty="0"/>
              <a:t>함수를 하나 만들어야 함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b06c7015c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b06c7015c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3e757da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3e757da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f56ee99581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f56ee99581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56ee99581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56ee99581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f56ee99581_5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f56ee99581_5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f56ee99581_5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f56ee99581_5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b06c7015c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b06c7015c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b06c7015c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b06c7015c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lambda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익명함수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	</a:t>
            </a:r>
            <a:r>
              <a:rPr lang="en-US" dirty="0"/>
              <a:t>f(x) = 2x+3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f(</a:t>
            </a:r>
            <a:r>
              <a:rPr lang="en-US" dirty="0" err="1"/>
              <a:t>x,y</a:t>
            </a:r>
            <a:r>
              <a:rPr lang="en-US" dirty="0"/>
              <a:t>)= 2x+3y+4z+2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lambda x: 2x+3 if x%2==0 else 2x+4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lambda </a:t>
            </a:r>
            <a:r>
              <a:rPr lang="en-US" dirty="0" err="1"/>
              <a:t>x,y</a:t>
            </a:r>
            <a:r>
              <a:rPr lang="en-US" dirty="0"/>
              <a:t>: 2x+3y+2 else 2x+3y+4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map(lambda kor, math, </a:t>
            </a:r>
            <a:r>
              <a:rPr lang="en-US" dirty="0" err="1"/>
              <a:t>eng</a:t>
            </a:r>
            <a:r>
              <a:rPr lang="en-US" dirty="0"/>
              <a:t>: (</a:t>
            </a:r>
            <a:r>
              <a:rPr lang="en-US" dirty="0" err="1"/>
              <a:t>kor+math+eng</a:t>
            </a:r>
            <a:r>
              <a:rPr lang="en-US" dirty="0"/>
              <a:t>)/3,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	[85,90,97],[100,90,78],[100,87,95])</a:t>
            </a:r>
            <a:endParaRPr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56ee99581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f56ee99581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56ee99581_5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f56ee99581_5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f56ee99581_5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f56ee99581_5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b06c7015c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b06c7015c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3e757da1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3e757da1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f39c6783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f39c6783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list</a:t>
            </a:r>
            <a:r>
              <a:rPr lang="ko-KR" altLang="en-US" dirty="0"/>
              <a:t>에서 가장중요한 함수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zip: </a:t>
            </a:r>
            <a:r>
              <a:rPr lang="ko-KR" altLang="en-US" dirty="0"/>
              <a:t>두개를 </a:t>
            </a:r>
            <a:r>
              <a:rPr lang="ko-KR" altLang="en-US" dirty="0" err="1"/>
              <a:t>묶는것</a:t>
            </a:r>
            <a:r>
              <a:rPr lang="ko-KR" altLang="en-US" dirty="0"/>
              <a:t> 리스트를 다루면서 리스트로 출력하기에 </a:t>
            </a:r>
            <a:r>
              <a:rPr lang="en-US" altLang="ko-KR" dirty="0"/>
              <a:t>for</a:t>
            </a:r>
            <a:r>
              <a:rPr lang="ko-KR" altLang="en-US" dirty="0"/>
              <a:t>문을 </a:t>
            </a:r>
            <a:r>
              <a:rPr lang="ko-KR" altLang="en-US" dirty="0" err="1"/>
              <a:t>돌릴수</a:t>
            </a:r>
            <a:r>
              <a:rPr lang="ko-KR" altLang="en-US" dirty="0"/>
              <a:t> 있음</a:t>
            </a:r>
            <a:r>
              <a:rPr lang="en-US" altLang="ko-KR" dirty="0"/>
              <a:t>. list1[</a:t>
            </a:r>
            <a:r>
              <a:rPr lang="en-US" altLang="ko-KR" dirty="0" err="1"/>
              <a:t>a,b,c</a:t>
            </a:r>
            <a:r>
              <a:rPr lang="en-US" altLang="ko-KR" dirty="0"/>
              <a:t>], list2[1,2,3] ==&gt; zip[(a,1),(b,2),(c,3)]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map: </a:t>
            </a:r>
            <a:r>
              <a:rPr lang="ko-KR" altLang="en-US" dirty="0"/>
              <a:t>리스트를 다룸</a:t>
            </a:r>
            <a:r>
              <a:rPr lang="en-US" altLang="ko-KR" dirty="0"/>
              <a:t>. </a:t>
            </a:r>
            <a:r>
              <a:rPr lang="ko-KR" altLang="en-US" dirty="0"/>
              <a:t>함수관계를 </a:t>
            </a:r>
            <a:r>
              <a:rPr lang="ko-KR" altLang="en-US" dirty="0" err="1"/>
              <a:t>매치시킴</a:t>
            </a:r>
            <a:r>
              <a:rPr lang="en-US" altLang="ko-KR" dirty="0"/>
              <a:t>. </a:t>
            </a:r>
            <a:r>
              <a:rPr lang="ko-KR" altLang="en-US" dirty="0"/>
              <a:t>짝을 맞춤</a:t>
            </a:r>
            <a:r>
              <a:rPr lang="en-US" altLang="ko-KR" dirty="0"/>
              <a:t>. </a:t>
            </a:r>
            <a:r>
              <a:rPr lang="ko-KR" altLang="en-US" dirty="0"/>
              <a:t>함수를 하나 만들어야 함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f56ee99581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f56ee99581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f56ee99581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f56ee99581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f56ee99581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f56ee99581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f56ee9958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f56ee9958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f56ee99581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f56ee99581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f56ee9958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f56ee9958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f56ee9958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f56ee99581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f56ee99581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f56ee99581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f56ee99581_2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f56ee99581_2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01786b3b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01786b3b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2f56ee99581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2f56ee99581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f56ee99581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f56ee99581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f56ee99581_5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f56ee99581_5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f56ee99581_5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f56ee99581_5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a13e757da1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a13e757da1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37c4e9846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37c4e9846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f56ee99581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f56ee99581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f56ee99581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f56ee99581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f56ee99581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f56ee99581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f56ee99581_5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f56ee99581_5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e091f57c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e091f57c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정형은 숫자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비정형은 문자열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반정형은 정형혹은 비정형데이터를 처리하는 명령어혹은 </a:t>
            </a:r>
            <a:r>
              <a:rPr lang="ko-KR" altLang="en-US" dirty="0" err="1"/>
              <a:t>변수등</a:t>
            </a:r>
            <a:r>
              <a:rPr lang="ko-KR" altLang="en-US" dirty="0"/>
              <a:t> </a:t>
            </a:r>
            <a:r>
              <a:rPr lang="en-US" altLang="ko-KR" dirty="0"/>
              <a:t>ex) </a:t>
            </a:r>
            <a:r>
              <a:rPr lang="ko-KR" altLang="en-US" dirty="0"/>
              <a:t>내장함수</a:t>
            </a:r>
            <a:r>
              <a:rPr lang="en-US" altLang="ko-KR" dirty="0"/>
              <a:t>(</a:t>
            </a:r>
            <a:r>
              <a:rPr lang="en-US" altLang="ko-KR" dirty="0" err="1"/>
              <a:t>append,insert</a:t>
            </a:r>
            <a:r>
              <a:rPr lang="en-US" altLang="ko-KR" dirty="0"/>
              <a:t>...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1. </a:t>
            </a:r>
            <a:r>
              <a:rPr lang="ko-KR" altLang="en-US" dirty="0"/>
              <a:t>정형 </a:t>
            </a:r>
            <a:r>
              <a:rPr lang="en-US" altLang="ko-KR" dirty="0"/>
              <a:t>: </a:t>
            </a:r>
            <a:r>
              <a:rPr lang="ko-KR" altLang="en-US" dirty="0"/>
              <a:t>숫자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2. </a:t>
            </a:r>
            <a:r>
              <a:rPr lang="ko-KR" altLang="en-US" dirty="0"/>
              <a:t>비정형 </a:t>
            </a:r>
            <a:r>
              <a:rPr lang="en-US" altLang="ko-KR" dirty="0"/>
              <a:t>: </a:t>
            </a:r>
            <a:r>
              <a:rPr lang="ko-KR" altLang="en-US" dirty="0"/>
              <a:t>문자열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3. </a:t>
            </a:r>
            <a:r>
              <a:rPr lang="ko-KR" altLang="en-US" dirty="0"/>
              <a:t>리스트</a:t>
            </a:r>
            <a:r>
              <a:rPr lang="en-US" altLang="ko-KR" dirty="0"/>
              <a:t>(list), </a:t>
            </a:r>
            <a:r>
              <a:rPr lang="ko-KR" altLang="en-US" dirty="0"/>
              <a:t>배열</a:t>
            </a:r>
            <a:r>
              <a:rPr lang="en-US" altLang="ko-KR" dirty="0"/>
              <a:t>(array):[]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딕셔널리</a:t>
            </a:r>
            <a:r>
              <a:rPr lang="en-US" altLang="ko-KR" dirty="0"/>
              <a:t>(</a:t>
            </a:r>
            <a:r>
              <a:rPr lang="en-US" altLang="ko-KR" dirty="0" err="1"/>
              <a:t>dict</a:t>
            </a:r>
            <a:r>
              <a:rPr lang="en-US" altLang="ko-KR" dirty="0"/>
              <a:t>): </a:t>
            </a:r>
            <a:r>
              <a:rPr lang="ko-KR" altLang="en-US" dirty="0"/>
              <a:t>객체</a:t>
            </a:r>
            <a:r>
              <a:rPr lang="en-US" altLang="ko-KR" dirty="0"/>
              <a:t>(object):{}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f56ee99581_5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f56ee99581_5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a13e757da1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a13e757da1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f56ee99581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f56ee99581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ae091f57c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ae091f57c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f56ee99581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f56ee99581_2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f56ee99581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f56ee99581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f56ee99581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f56ee99581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f56ee99581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f56ee99581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f56ee99581_5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f56ee99581_5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56ee99581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f56ee99581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1467650" y="1883500"/>
            <a:ext cx="6597600" cy="18738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2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736000" y="2430325"/>
            <a:ext cx="5986800" cy="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파이썬 프로그램 기본학습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834200" y="1490875"/>
            <a:ext cx="7410300" cy="2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6. </a:t>
            </a:r>
            <a:r>
              <a:rPr lang="ko" sz="1100" b="1" dirty="0"/>
              <a:t>    사전 변수 (Dictionary)</a:t>
            </a:r>
            <a:r>
              <a:rPr lang="ko" sz="1100" dirty="0"/>
              <a:t>:</a:t>
            </a:r>
            <a:br>
              <a:rPr lang="ko" sz="1100" dirty="0"/>
            </a:br>
            <a:r>
              <a:rPr lang="ko" sz="1100" dirty="0"/>
              <a:t>	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dict_var = {'lang': 90, 'eng': 85, 'math': 100}  # 사전은 키와 값의 쌍으로 이루어진 데이터 구조입니다.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7.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ko" sz="1100" b="1" dirty="0"/>
              <a:t>튜플 변수 (Tuple)</a:t>
            </a:r>
            <a:r>
              <a:rPr lang="ko" sz="1100" dirty="0"/>
              <a:t>:</a:t>
            </a:r>
            <a:br>
              <a:rPr lang="ko" sz="1100" dirty="0"/>
            </a:br>
            <a:r>
              <a:rPr lang="ko" sz="1100" dirty="0"/>
              <a:t>	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tuple_var = (1, 2, 3)  # 튜플은 변경할 수 없는 시퀀스형 데이터 구조입니다.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8.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ko" sz="1100" b="1" dirty="0"/>
              <a:t>집합 변수 (Set)</a:t>
            </a:r>
            <a:r>
              <a:rPr lang="ko" sz="1100" dirty="0"/>
              <a:t>:</a:t>
            </a:r>
            <a:br>
              <a:rPr lang="ko" sz="1100" dirty="0"/>
            </a:br>
            <a:r>
              <a:rPr lang="ko" sz="1100" dirty="0"/>
              <a:t>	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set_var = {1, 2, 3}  # 집합은 중복을 허용하지 않는 데이터 구조입니다.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141" name="Google Shape;141;p22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변수선언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765000" y="618775"/>
            <a:ext cx="518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integer, float, string, boolean, list, tuple, set, dictionary</a:t>
            </a:r>
            <a:endParaRPr sz="1500"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2"/>
          <p:cNvSpPr/>
          <p:nvPr/>
        </p:nvSpPr>
        <p:spPr>
          <a:xfrm>
            <a:off x="6924450" y="571500"/>
            <a:ext cx="21144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96" name="Google Shape;696;p112"/>
          <p:cNvSpPr txBox="1"/>
          <p:nvPr/>
        </p:nvSpPr>
        <p:spPr>
          <a:xfrm>
            <a:off x="853050" y="1219200"/>
            <a:ext cx="7411200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데이터 직렬화 및 파일에 저장</a:t>
            </a:r>
            <a:endParaRPr sz="13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예제 코드</a:t>
            </a:r>
            <a:endParaRPr sz="11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pickle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직렬화할 데이터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{'name': 'John', 'age': 30, 'city': 'New York'}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저장할 파일 경로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file_path = 'data.pkl'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데이터를 파일로 직렬화하여 저장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 open(file_path, 'wb') as file: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pickle.dump(data, file)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print(f"Data has been serialized and saved to {file_path}")</a:t>
            </a:r>
            <a:r>
              <a:rPr lang="ko" sz="1100"/>
              <a:t>행될 수 있기 때문입니다.</a:t>
            </a:r>
            <a:endParaRPr sz="11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3"/>
          <p:cNvSpPr/>
          <p:nvPr/>
        </p:nvSpPr>
        <p:spPr>
          <a:xfrm>
            <a:off x="6924450" y="571500"/>
            <a:ext cx="21144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02" name="Google Shape;702;p113"/>
          <p:cNvSpPr txBox="1"/>
          <p:nvPr/>
        </p:nvSpPr>
        <p:spPr>
          <a:xfrm>
            <a:off x="853050" y="1219200"/>
            <a:ext cx="8042400" cy="37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파일에서 데이터 읽기 및 역직렬화</a:t>
            </a:r>
            <a:endParaRPr sz="13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예제 코드</a:t>
            </a:r>
            <a:endParaRPr sz="11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 open(file_path, 'rb') as file: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loaded_data = pickle.load(file)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print("Loaded data:", loaded_data)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실생활에서의 응용 예</a:t>
            </a:r>
            <a:endParaRPr sz="13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사용자 설정 저장</a:t>
            </a:r>
            <a:r>
              <a:rPr lang="ko" sz="1100"/>
              <a:t>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프로그램이 실행되는 동안 사용자가 설정한 값들을 딕셔너리로 관리하고, 프로그램 종료 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</a:t>
            </a:r>
            <a:r>
              <a:rPr lang="ko" sz="1100"/>
              <a:t>을 이용해 설정값을 파일에 저장할 수 있습니다. 다음번에 프로그램이 실행될 때 파일에서 이 설정을 불러와서 그대로 적용할 수 있습니다.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게임 상태 저장</a:t>
            </a:r>
            <a:r>
              <a:rPr lang="ko" sz="1100"/>
              <a:t>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게임의 진행 상황을 딕셔너리나 다른 파이썬 객체로 저장하고,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</a:t>
            </a:r>
            <a:r>
              <a:rPr lang="ko" sz="1100"/>
              <a:t>을 이용해 파일에 저장합니다. 나중에 게임을 다시 시작할 때 이 파일을 불러와 이전 상태를 복원할 수 있습니다.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데이터 캐싱</a:t>
            </a:r>
            <a:r>
              <a:rPr lang="ko" sz="1100"/>
              <a:t>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웹 스크래핑이나 데이터베이스 쿼리 결과를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</a:t>
            </a:r>
            <a:r>
              <a:rPr lang="ko" sz="1100"/>
              <a:t> 파일로 저장해 두었다가, 이후에 같은 요청이 들어왔을 때 이 파일을 불러와서 빠르게 데이터를 제공할 수 있습니다.</a:t>
            </a:r>
            <a:endParaRPr sz="110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14"/>
          <p:cNvSpPr txBox="1"/>
          <p:nvPr/>
        </p:nvSpPr>
        <p:spPr>
          <a:xfrm>
            <a:off x="834200" y="1186075"/>
            <a:ext cx="7410300" cy="37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Pickle 파일을 사용한 데이터 저장 및 불러오기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</a:t>
            </a:r>
            <a:r>
              <a:rPr lang="ko" sz="1100" dirty="0"/>
              <a:t> 모듈을 사용하여 학생들의 이름과 성적 데이터를 파일에 저장하고, 이를 다시 불러와서 처리하는 프로그램을 작성하세요.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데이터 준비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학생들의 이름과 성적을 저장한 딕셔너리를 준비하세요. 예를 들어,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{"John": 85, "Jane": 92, "Bob": 78, "Alice": 90, "Tom": 88}</a:t>
            </a:r>
            <a:r>
              <a:rPr lang="ko" sz="1100" dirty="0"/>
              <a:t>와 같은 형식으로 데이터를 준비하세요.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Pickle 파일에 저장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</a:t>
            </a:r>
            <a:r>
              <a:rPr lang="ko" sz="1100" dirty="0"/>
              <a:t> 모듈을 사용하여 이 딕셔너리 데이터를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students.pkl</a:t>
            </a:r>
            <a:r>
              <a:rPr lang="ko" sz="1100" dirty="0"/>
              <a:t> 파일로 저장하세요.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Pickle 파일에서 데이터 불러오기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students.pkl</a:t>
            </a:r>
            <a:r>
              <a:rPr lang="ko" sz="1100" dirty="0"/>
              <a:t> 파일을 읽어와 데이터를 복원하고, 이를 출력하세요.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성적 평균 계산 및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복원된 데이터를 사용하여 학생들의 성적 평균을 계산하고 출력하세요.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프로그램이 정상적으로 실행되면, 복원된 데이터와 성적 평균을 출력하세요.</a:t>
            </a:r>
            <a:endParaRPr sz="1300" dirty="0"/>
          </a:p>
        </p:txBody>
      </p:sp>
      <p:sp>
        <p:nvSpPr>
          <p:cNvPr id="708" name="Google Shape;708;p114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15"/>
          <p:cNvSpPr txBox="1"/>
          <p:nvPr/>
        </p:nvSpPr>
        <p:spPr>
          <a:xfrm>
            <a:off x="834200" y="1186075"/>
            <a:ext cx="74103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데이터가 students.pkl 파일에 저장되었습니다.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Pickle 파일에서 데이터가 성공적으로 불러와졌습니다.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복원된 데이터: {'John': 85, 'Jane': 92, 'Bob': 78, 'Alice': 90, 'Tom': 88}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학생들의 성적 평균: 86.6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714" name="Google Shape;714;p115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16"/>
          <p:cNvSpPr txBox="1"/>
          <p:nvPr/>
        </p:nvSpPr>
        <p:spPr>
          <a:xfrm>
            <a:off x="1320850" y="2073525"/>
            <a:ext cx="6534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제이슨 파일 읽기 쓰기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17"/>
          <p:cNvSpPr/>
          <p:nvPr/>
        </p:nvSpPr>
        <p:spPr>
          <a:xfrm>
            <a:off x="6924450" y="571500"/>
            <a:ext cx="21144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25" name="Google Shape;725;p117"/>
          <p:cNvSpPr txBox="1"/>
          <p:nvPr/>
        </p:nvSpPr>
        <p:spPr>
          <a:xfrm>
            <a:off x="821275" y="1219200"/>
            <a:ext cx="7436400" cy="29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JSON 형식으로 데이터 인코딩 및 파일에 저장</a:t>
            </a:r>
            <a:endParaRPr sz="13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예제 코드</a:t>
            </a:r>
            <a:endParaRPr sz="11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json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인코딩할 데이터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{'name': 'John', 'age': 30, 'city': 'New York'}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저장할 파일 경로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file_path = 'data.json'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데이터를 JSON 형식으로 파일에 저장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 open(file_path, 'w') as file: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json.dump(data, file)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print(f"Data has been encoded as JSON and saved to {file_path}")</a:t>
            </a:r>
            <a:endParaRPr sz="11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118"/>
          <p:cNvSpPr/>
          <p:nvPr/>
        </p:nvSpPr>
        <p:spPr>
          <a:xfrm>
            <a:off x="6924450" y="571500"/>
            <a:ext cx="21144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31" name="Google Shape;731;p118"/>
          <p:cNvSpPr txBox="1"/>
          <p:nvPr/>
        </p:nvSpPr>
        <p:spPr>
          <a:xfrm>
            <a:off x="821275" y="1219200"/>
            <a:ext cx="7436400" cy="3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파일에서 데이터 읽기 및 JSON 디코딩</a:t>
            </a:r>
            <a:endParaRPr sz="13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예제 코드</a:t>
            </a:r>
            <a:endParaRPr sz="1100"/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with open(file_path, 'r') as file: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loaded_data = json.load(file)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print("Loaded data:", loaded_data)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실생활에서의 응용 예</a:t>
            </a:r>
            <a:endParaRPr sz="13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웹 애플리케이션과 데이터 통신</a:t>
            </a:r>
            <a:r>
              <a:rPr lang="ko" sz="1100"/>
              <a:t>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클라이언트와 서버 간의 데이터 교환에서 JSON은 널리 사용됩니다. 예를 들어, 사용자가 웹 페이지에서 폼을 제출하면 그 데이터가 JSON 형식으로 서버에 전송됩니다. 서버는 이 데이터를 처리하고 응답을 JSON 형식으로 반환할 수 있습니다.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설정 파일 저장</a:t>
            </a:r>
            <a:r>
              <a:rPr lang="ko" sz="1100"/>
              <a:t>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애플리케이션의 설정값을 JSON 파일로 저장해 두고, 애플리케이션이 실행될 때 이 파일을 읽어 설정을 적용할 수 있습니다. JSON은 읽기 쉽고, 편집하기 쉬운 형식이기 때문에 사용자나 개발자가 설정 파일을 쉽게 수정할 수 있습니다.데이터 형식이기 때문에 보안상 안전합니다.</a:t>
            </a:r>
            <a:endParaRPr sz="11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19"/>
          <p:cNvSpPr/>
          <p:nvPr/>
        </p:nvSpPr>
        <p:spPr>
          <a:xfrm>
            <a:off x="6924450" y="571500"/>
            <a:ext cx="21144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37" name="Google Shape;737;p119"/>
          <p:cNvSpPr txBox="1"/>
          <p:nvPr/>
        </p:nvSpPr>
        <p:spPr>
          <a:xfrm>
            <a:off x="821275" y="1219200"/>
            <a:ext cx="7436400" cy="24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3.          </a:t>
            </a:r>
            <a:r>
              <a:rPr lang="ko" sz="1100" b="1"/>
              <a:t>데이터 저장 및 공유</a:t>
            </a:r>
            <a:r>
              <a:rPr lang="ko" sz="1100"/>
              <a:t>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/>
              <a:t>데이터 분석이나 머신러닝 작업에서, 데이터를 JSON 파일로 저장하여 다른 시스템이나 팀과 공유할 수 있습니다. JSON 형식은 범용적이기 때문에 다양한 언어와 툴에서 데이터를 쉽게 읽고 쓸 수 있습니다.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JSON과 Pickle의 차이점</a:t>
            </a:r>
            <a:endParaRPr sz="13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b="1"/>
              <a:t>가독성</a:t>
            </a:r>
            <a:r>
              <a:rPr lang="ko" sz="1100"/>
              <a:t>: JSON은 텍스트 기반이어서 사람이 읽기 쉽지만, Pickle은 바이너리 형식이기 때문에 사람이 읽기 어렵습니다.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/>
              <a:t>범용성</a:t>
            </a:r>
            <a:r>
              <a:rPr lang="ko" sz="1100"/>
              <a:t>: JSON은 여러 프로그래밍 언어에서 지원되며, 웹에서 데이터 교환 형식으로 널리 사용됩니다. 반면 Pickle은 파이썬 전용 형식으로, 다른 언어에서는 사용하기 어렵습니다.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/>
              <a:t>보안</a:t>
            </a:r>
            <a:r>
              <a:rPr lang="ko" sz="1100"/>
              <a:t>: Pickle은 보안상 위험이 있을 수 있습니다. 신뢰할 수 없는 소스에서 받은 Pickle 파일을 로드하면 실행 가능한 코드가 포함될 수 있습니다. JSON은 순수 데이터 형식이기 때문에 보안상 안전합니다.</a:t>
            </a:r>
            <a:endParaRPr sz="11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0"/>
          <p:cNvSpPr txBox="1"/>
          <p:nvPr/>
        </p:nvSpPr>
        <p:spPr>
          <a:xfrm>
            <a:off x="834200" y="1186075"/>
            <a:ext cx="7410300" cy="3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JSON 파일을 사용한 데이터 저장 및 불러오기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lang="ko" sz="1100" dirty="0"/>
              <a:t> 모듈을 사용하여 학생들의 이름과 성적 데이터를 JSON 파일로 저장하고, 이를 다시 불러와서 처리하는 프로그램을 작성하세요.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데이터 준비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학생들의 이름과 성적을 저장한 딕셔너리를 준비하세요. 예를 들어,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{"John": 85, "Jane": 92, "Bob": 78, "Alice": 90, "Tom": 88}</a:t>
            </a:r>
            <a:r>
              <a:rPr lang="ko" sz="1100" dirty="0"/>
              <a:t>와 같은 형식으로 데이터를 준비하세요.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JSON 파일에 저장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lang="ko" sz="1100" dirty="0"/>
              <a:t> 모듈을 사용하여 이 딕셔너리 데이터를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students.json</a:t>
            </a:r>
            <a:r>
              <a:rPr lang="ko" sz="1100" dirty="0"/>
              <a:t> 파일로 저장하세요.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JSON 파일에서 데이터 불러오기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students.json</a:t>
            </a:r>
            <a:r>
              <a:rPr lang="ko" sz="1100" dirty="0"/>
              <a:t> 파일을 읽어와 데이터를 복원하고, 이를 출력하세요.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성적 평균 계산 및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복원된 데이터를 사용하여 학생들의 성적 평균을 계산하고 출력하세요.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프로그램이 정상적으로 실행되면, 복원된 데이터와 성적 평균을 출력하세요.</a:t>
            </a:r>
            <a:endParaRPr sz="1300" dirty="0"/>
          </a:p>
        </p:txBody>
      </p:sp>
      <p:sp>
        <p:nvSpPr>
          <p:cNvPr id="743" name="Google Shape;743;p120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121"/>
          <p:cNvSpPr txBox="1"/>
          <p:nvPr/>
        </p:nvSpPr>
        <p:spPr>
          <a:xfrm>
            <a:off x="834200" y="1186075"/>
            <a:ext cx="74103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데이터가 students.json 파일에 저장되었습니다.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 파일에서 데이터가 성공적으로 불러와졌습니다.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복원된 데이터: {'John': 85, 'Jane': 92, 'Bob': 78, 'Alice': 90, 'Tom': 88}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학생들의 성적 평균: 86.6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749" name="Google Shape;749;p121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834200" y="1186075"/>
            <a:ext cx="74103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/>
              <a:t>​</a:t>
            </a:r>
            <a:r>
              <a:rPr lang="ko" sz="1300" b="1" dirty="0"/>
              <a:t>실습 문제: 변수 선언과 기본 연산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 dirty="0"/>
              <a:t>다음 조건에 맞게 변수들을 선언하고, 각 변수에 알맞은 값을 할당한 후, 이를 이용해 간단한 연산을 수행하세요.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변수 선언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학생의 이름을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student_name</a:t>
            </a:r>
            <a:r>
              <a:rPr lang="ko" sz="1100" dirty="0"/>
              <a:t>이라는 문자열 변수를 선언하고, 자신의 이름을 할당하세요.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학생의 나이를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student_age</a:t>
            </a:r>
            <a:r>
              <a:rPr lang="ko" sz="1100" dirty="0"/>
              <a:t>라는 정수형 변수를 선언하고, 자신의 나이를 할당하세요.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학생의 수학 점수를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math_score</a:t>
            </a:r>
            <a:r>
              <a:rPr lang="ko" sz="1100" dirty="0"/>
              <a:t>라는 정수형 변수를 선언하고, 임의의 점수를 할당하세요.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학생의 과학 점수를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science_score</a:t>
            </a:r>
            <a:r>
              <a:rPr lang="ko" sz="1100" dirty="0"/>
              <a:t>라는 정수형 변수를 선언하고, 임의의 점수를 할당하세요.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연산 수행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수학 점수와 과학 점수의 합을 구하여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total_score</a:t>
            </a:r>
            <a:r>
              <a:rPr lang="ko" sz="1100" dirty="0"/>
              <a:t>라는 변수에 저장하세요.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수학 점수와 과학 점수의 평균을 구하여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average_score</a:t>
            </a:r>
            <a:r>
              <a:rPr lang="ko" sz="1100" dirty="0"/>
              <a:t>라는 변수에 저장하세요.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학생의 이름, 나이, 총점(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total_score</a:t>
            </a:r>
            <a:r>
              <a:rPr lang="ko" sz="1100" dirty="0"/>
              <a:t>), 평균 점수(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average_score</a:t>
            </a:r>
            <a:r>
              <a:rPr lang="ko" sz="1100" dirty="0"/>
              <a:t>)를 출력하세요.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 dirty="0"/>
              <a:t>​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148" name="Google Shape;148;p23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22"/>
          <p:cNvSpPr txBox="1"/>
          <p:nvPr/>
        </p:nvSpPr>
        <p:spPr>
          <a:xfrm>
            <a:off x="1835125" y="2149725"/>
            <a:ext cx="51978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파이썬 클래스 구조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23"/>
          <p:cNvSpPr/>
          <p:nvPr/>
        </p:nvSpPr>
        <p:spPr>
          <a:xfrm>
            <a:off x="7838850" y="571500"/>
            <a:ext cx="1209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class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60" name="Google Shape;760;p123"/>
          <p:cNvSpPr txBox="1"/>
          <p:nvPr/>
        </p:nvSpPr>
        <p:spPr>
          <a:xfrm>
            <a:off x="838200" y="1219200"/>
            <a:ext cx="8250900" cy="3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기본 클래스 예제: </a:t>
            </a:r>
            <a:r>
              <a:rPr lang="ko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ko" sz="1300" b="1"/>
              <a:t> 클래스</a:t>
            </a:r>
            <a:endParaRPr sz="11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 Person: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 __init__(self, name, age):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  # 이름 속성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self.age = age    # 나이 속성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 first_second_name(self):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# 이름을 분리하여 첫 번째 이름과 성을 반환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name = self.name.split()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firstName = name[1]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lastName = name[0]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firstName, lastName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 __repr__(self):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# 객체를 표현할 때 출력할 문자열을 반환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fN, sN = self.first_second_name()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f"First Name: {fN}, Second Name: {sN}"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Person 객체 생성 및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person = Person("Peter Jeong", 30)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print(person)</a:t>
            </a:r>
            <a:endParaRPr sz="11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24"/>
          <p:cNvSpPr/>
          <p:nvPr/>
        </p:nvSpPr>
        <p:spPr>
          <a:xfrm>
            <a:off x="7838850" y="571500"/>
            <a:ext cx="1209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class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66" name="Google Shape;766;p124"/>
          <p:cNvSpPr txBox="1"/>
          <p:nvPr/>
        </p:nvSpPr>
        <p:spPr>
          <a:xfrm>
            <a:off x="838200" y="1219200"/>
            <a:ext cx="8250900" cy="3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상속을 통한 확장: </a:t>
            </a:r>
            <a:r>
              <a:rPr lang="ko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Publisher</a:t>
            </a:r>
            <a:r>
              <a:rPr lang="ko" sz="1300" b="1"/>
              <a:t> 클래스</a:t>
            </a:r>
            <a:endParaRPr sz="11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 Publisher(Person):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 __init__(self, name, age, job, pay):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super().__init__(name, age)  # 부모 클래스(Person)의 생성자를 호출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self.job = job  # 직업 속성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self.pay = pay  # 급여 속성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 my_task(self):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# 직업과 급여를 반환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self.job, self.pay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 __repr__(self):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# 객체를 표현할 때 출력할 문자열을 반환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fN, sN = self.first_second_name()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task, pay = self.my_task()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f"First Name: {fN}, Second Name: {sN}\nMy task is {task}, My pay is {pay}"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Publisher 객체 생성 및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publisher = Publisher('Peter Jeong', 30, "designing", 300)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print(publisher)</a:t>
            </a:r>
            <a:endParaRPr sz="11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5"/>
          <p:cNvSpPr/>
          <p:nvPr/>
        </p:nvSpPr>
        <p:spPr>
          <a:xfrm>
            <a:off x="7838850" y="571500"/>
            <a:ext cx="1209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class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72" name="Google Shape;772;p125"/>
          <p:cNvSpPr txBox="1"/>
          <p:nvPr/>
        </p:nvSpPr>
        <p:spPr>
          <a:xfrm>
            <a:off x="838200" y="1219200"/>
            <a:ext cx="8250900" cy="3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다중 상속 및 메서드 오버라이딩: </a:t>
            </a:r>
            <a:r>
              <a:rPr lang="ko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Frontend</a:t>
            </a:r>
            <a:r>
              <a:rPr lang="ko" sz="1300" b="1"/>
              <a:t> 클래스</a:t>
            </a:r>
            <a:endParaRPr sz="110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 Frontend(Publisher):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 __init__(self, name, age, job, pay, bonus):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super().__init__(name, age, job, pay)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self.bonus = bonus  # 보너스 속성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 complete_project(self):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# 보너스를 적용한 최종 급여 계산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pay_bonus = self.pay * (1 + self.bonus)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pay_bonus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 __repr__(self):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# 객체를 표현할 때 출력할 문자열을 반환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fN, sN = self.first_second_name()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task, pay = self.my_task()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pay_bonus = self.complete_project()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return (f"First Name: {fN}, Second Name: {sN}\n"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f"My task is {task}, My pay is {pay_bonus}")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Frontend 객체 생성 및 출력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frontend = Frontend("Peter Jeong", 30, "HTML, CSS, Javascript tasking", 400, 0.5)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print(frontend)</a:t>
            </a:r>
            <a:endParaRPr sz="11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26"/>
          <p:cNvSpPr/>
          <p:nvPr/>
        </p:nvSpPr>
        <p:spPr>
          <a:xfrm>
            <a:off x="7838850" y="571500"/>
            <a:ext cx="1209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class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78" name="Google Shape;778;p126"/>
          <p:cNvSpPr txBox="1"/>
          <p:nvPr/>
        </p:nvSpPr>
        <p:spPr>
          <a:xfrm>
            <a:off x="838200" y="1143000"/>
            <a:ext cx="8250900" cy="39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class Employee: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def __init__(self, name, age, position, salary):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"""고용인의 기본 정보를 초기화합니다."""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self.name = name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self.age = age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self.position = position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self.salary = salary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self.performance_review = []  # 고용인의 성과 리뷰를 저장하는 리스트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def __call__(self, action, **kwargs):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"""고용인에 대한 특정 작업을 수행합니다."""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if action == 'give_raise':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self.give_raise(kwargs.get('amount', 0))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elif action == 'promote':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self.promote(kwargs.get('new_position', ''))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elif action == 'add_performance_review':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self.add_performance_review(kwargs.get('review', ''))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else: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print(f"지원되지 않는 작업: {action}")</a:t>
            </a:r>
            <a:endParaRPr sz="13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27"/>
          <p:cNvSpPr/>
          <p:nvPr/>
        </p:nvSpPr>
        <p:spPr>
          <a:xfrm>
            <a:off x="7838850" y="571500"/>
            <a:ext cx="1209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class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84" name="Google Shape;784;p127"/>
          <p:cNvSpPr txBox="1"/>
          <p:nvPr/>
        </p:nvSpPr>
        <p:spPr>
          <a:xfrm>
            <a:off x="838200" y="1219200"/>
            <a:ext cx="82509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def __repr__(self):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"""고용인의 상태를 나타내는 문자열을 반환합니다."""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return (f"Employee(name='{self.name}', age={self.age}, position='{self.position}', "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    f"salary={self.salary}, reviews={len(self.performance_review)})")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def give_raise(self, amount):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"""고용인의 급여를 인상합니다."""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if amount &gt; 0: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self.salary += amount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print(f"{self.name}의 급여가 {amount}만큼 인상되었습니다.")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else: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print("인상 금액은 0보다 커야 합니다.")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28"/>
          <p:cNvSpPr/>
          <p:nvPr/>
        </p:nvSpPr>
        <p:spPr>
          <a:xfrm>
            <a:off x="7838850" y="571500"/>
            <a:ext cx="1209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class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90" name="Google Shape;790;p128"/>
          <p:cNvSpPr txBox="1"/>
          <p:nvPr/>
        </p:nvSpPr>
        <p:spPr>
          <a:xfrm>
            <a:off x="838200" y="1219200"/>
            <a:ext cx="82509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def promote(self, new_position):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"""고용인의 직책을 승진시킵니다."""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if new_position: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old_position = self.position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self.position = new_position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print(f"{self.name}가 {old_position}에서 {new_position}으로 승진하였습니다.")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else: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print("새로운 직책을 입력해야 합니다.")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def add_performance_review(self, review):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"""고용인의 성과 리뷰를 추가합니다."""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if review: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self.performance_review.append(review)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print(f"{self.name}의 성과 리뷰가 추가되었습니다: '{review}'")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else: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            print("리뷰 내용을 입력해야 합니다.")</a:t>
            </a:r>
            <a:endParaRPr sz="13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29"/>
          <p:cNvSpPr/>
          <p:nvPr/>
        </p:nvSpPr>
        <p:spPr>
          <a:xfrm>
            <a:off x="7838850" y="571500"/>
            <a:ext cx="1209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class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796" name="Google Shape;796;p129"/>
          <p:cNvSpPr txBox="1"/>
          <p:nvPr/>
        </p:nvSpPr>
        <p:spPr>
          <a:xfrm>
            <a:off x="838200" y="1219200"/>
            <a:ext cx="82509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# Employee 인스턴스 생성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employee = Employee('John Doe', 30, 'Software Engineer', 60000)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# 인스턴스를 함수처럼 호출하여 작업 수행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employee('give_raise', amount=5000)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employee('promote', new_position='Senior Software Engineer')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employee('add_performance_review', review='Excellent performance throughout the year.')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# 인스턴스의 __repr__ 메서드 호출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print(employee)  # Employee(name='John Doe', age=30, position='Senior Software Engineer', salary=65000, reviews=1)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30"/>
          <p:cNvSpPr txBox="1"/>
          <p:nvPr/>
        </p:nvSpPr>
        <p:spPr>
          <a:xfrm>
            <a:off x="834200" y="873560"/>
            <a:ext cx="7410300" cy="38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학생 성적 관리 클래스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학생들의 이름과 성적을 관리하는 클래스를 작성하고, 이를 통해 학생 정보를 저장하고 평균 성적을 계산하는 프로그램을 작성하세요.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클래스 정의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r>
              <a:rPr lang="ko" sz="1100" dirty="0"/>
              <a:t>라는 클래스를 정의하세요. 이 클래스는 학생의 이름과 성적을 속성으로 가지며, 성적 정보를 처리하는 메서드를 포함해야 합니다.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클래스의 구성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ko" sz="1100" dirty="0"/>
              <a:t> 메서드: 학생의 이름과 성적을 초기화하는 생성자를 정의하세요.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add_score</a:t>
            </a:r>
            <a:r>
              <a:rPr lang="ko" sz="1100" dirty="0"/>
              <a:t> 메서드: 학생의 성적을 추가하는 메서드를 정의하세요. 이 메서드는 새로운 성적을 추가하고, 기존 성적에 추가된 성적을 반영해야 합니다.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average_score</a:t>
            </a:r>
            <a:r>
              <a:rPr lang="ko" sz="1100" dirty="0"/>
              <a:t> 메서드: 학생의 평균 성적을 계산하고 반환하는 메서드를 정의하세요.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__repr__</a:t>
            </a:r>
            <a:r>
              <a:rPr lang="ko" sz="1100" dirty="0"/>
              <a:t> 메서드: 학생의 이름과 평균 성적을 출력할 때 사용할 문자열 표현을 정의하세요.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객체 생성 및 메서드 호출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몇 명의 학생 객체를 생성하고, 각 학생의 성적을 추가하세요.</a:t>
            </a:r>
            <a:endParaRPr lang="ko-KR" altLang="en-US"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-KR" altLang="en-US" sz="1100" dirty="0"/>
              <a:t>각 학생의 평균 성적을 계산하고 출력하세요</a:t>
            </a:r>
            <a:r>
              <a:rPr lang="en-US" altLang="ko-KR" sz="1100" dirty="0"/>
              <a:t>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802" name="Google Shape;802;p130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31"/>
          <p:cNvSpPr txBox="1"/>
          <p:nvPr/>
        </p:nvSpPr>
        <p:spPr>
          <a:xfrm>
            <a:off x="834200" y="1186075"/>
            <a:ext cx="7410300" cy="9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학생: John, 평균 성적: 87.50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학생: Jane, 평균 성적: 86.00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08" name="Google Shape;808;p131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/>
        </p:nvSpPr>
        <p:spPr>
          <a:xfrm>
            <a:off x="834200" y="1186075"/>
            <a:ext cx="7410300" cy="1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이름: John Doe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나이: 16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총점: 180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평균 점수: 90.0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154" name="Google Shape;154;p24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2076875" y="2073525"/>
            <a:ext cx="43578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리스트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/>
        </p:nvSpPr>
        <p:spPr>
          <a:xfrm>
            <a:off x="693175" y="2219825"/>
            <a:ext cx="7597200" cy="2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리스트 생성 및 값 추가 (append)</a:t>
            </a:r>
            <a:br>
              <a:rPr lang="ko" sz="1100" dirty="0"/>
            </a:b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lists = []  # 빈 리스트를 생성합니다.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lists.append(10)  # 리스트에 10을 추가합니다.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lists.append(20)  # 리스트에 20을 추가합니다.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print(lists)  # 출력: [10, 20]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특정 위치에 값 삽입 (insert)</a:t>
            </a:r>
            <a:br>
              <a:rPr lang="ko" sz="1100" dirty="0"/>
            </a:b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lists.insert(1, 15)  # 인덱스 1 위치에 15를 삽입합니다.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print(lists)  # 출력: [10, 15, 20]</a:t>
            </a:r>
            <a:endParaRPr sz="1100" dirty="0"/>
          </a:p>
        </p:txBody>
      </p:sp>
      <p:sp>
        <p:nvSpPr>
          <p:cNvPr id="165" name="Google Shape;165;p26"/>
          <p:cNvSpPr txBox="1"/>
          <p:nvPr/>
        </p:nvSpPr>
        <p:spPr>
          <a:xfrm>
            <a:off x="762000" y="1447800"/>
            <a:ext cx="7369800" cy="585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     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0        1       2        3        4        5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[ val1,    val2,    val3,    val4,    val5,    val6]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6924450" y="571500"/>
            <a:ext cx="21501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리스트(mutable)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758650" y="648375"/>
            <a:ext cx="3127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remove, append, len, indexing</a:t>
            </a:r>
            <a:endParaRPr sz="1500"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/>
        </p:nvSpPr>
        <p:spPr>
          <a:xfrm>
            <a:off x="769375" y="2143625"/>
            <a:ext cx="7521000" cy="28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3.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ko" sz="1100" b="1"/>
              <a:t>리스트에서 값 제거 (remove)</a:t>
            </a:r>
            <a:br>
              <a:rPr lang="ko" sz="1100"/>
            </a:br>
            <a:r>
              <a:rPr lang="ko" sz="1100"/>
              <a:t>	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lists.remove(15)  # 리스트에서 값 15를 제거합니다.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print(lists)  # 출력: [10, 20]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4.       값의 인덱스 찾기 (index)</a:t>
            </a:r>
            <a:br>
              <a:rPr lang="ko" sz="1100"/>
            </a:br>
            <a:r>
              <a:rPr lang="ko" sz="1100"/>
              <a:t>	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 = lists.index(20)  # 값 20의 인덱스를 찾습니다.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print(index)  # 출력: 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5.       인덱스를 통해 값 가져오기</a:t>
            </a:r>
            <a:br>
              <a:rPr lang="ko" sz="1100"/>
            </a:br>
            <a:r>
              <a:rPr lang="ko" sz="1100"/>
              <a:t>	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list_val = lists[index]  # 인덱스 1에 있는 값을 가져옵니다.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print(list_val)  # 출력: 20</a:t>
            </a:r>
            <a:endParaRPr sz="1100"/>
          </a:p>
        </p:txBody>
      </p:sp>
      <p:sp>
        <p:nvSpPr>
          <p:cNvPr id="173" name="Google Shape;173;p27"/>
          <p:cNvSpPr txBox="1"/>
          <p:nvPr/>
        </p:nvSpPr>
        <p:spPr>
          <a:xfrm>
            <a:off x="762000" y="1447800"/>
            <a:ext cx="7369800" cy="585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     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0        1       2        3        4        5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[ val1,    val2,    val3,    val4,    val5,    val6]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6924450" y="571500"/>
            <a:ext cx="21501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리스트(mutable)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758650" y="648375"/>
            <a:ext cx="3127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remove, append, len, indexing</a:t>
            </a:r>
            <a:endParaRPr sz="1500"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769375" y="2143625"/>
            <a:ext cx="7488300" cy="28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6.       </a:t>
            </a:r>
            <a:r>
              <a:rPr lang="ko" sz="1100" b="1"/>
              <a:t>리스트 슬라이싱 (Slicing)</a:t>
            </a:r>
            <a:br>
              <a:rPr lang="ko" sz="1100"/>
            </a:br>
            <a:r>
              <a:rPr lang="ko" sz="1100"/>
              <a:t>	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lists = [10, 20, 30, 40, 50]  # 새로운 리스트를 생성합니다.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list_slice1 = lists[1:4]  # 인덱스 1부터 3까지 슬라이싱합니다 (4는 포함되지 않음).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print(list_slice1)  # 출력: [20, 30, 40]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list_slice2 = lists[:3]  # 시작 인덱스를 생략하고, 인덱스 0부터 2까지 슬라이싱합니다.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print(list_slice2)  # 출력: [10, 20, 30]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list_slice3 = lists[2:]  # 끝 인덱스를 생략하고, 인덱스 2부터 마지막까지 슬라이싱합니다.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print(list_slice3)  # 출력: [30, 40, 50]</a:t>
            </a:r>
            <a:endParaRPr sz="1100"/>
          </a:p>
        </p:txBody>
      </p:sp>
      <p:sp>
        <p:nvSpPr>
          <p:cNvPr id="181" name="Google Shape;181;p28"/>
          <p:cNvSpPr txBox="1"/>
          <p:nvPr/>
        </p:nvSpPr>
        <p:spPr>
          <a:xfrm>
            <a:off x="762000" y="1447800"/>
            <a:ext cx="7369800" cy="585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     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0        1       2        3        4        5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[ val1,    val2,    val3,    val4,    val5,    val6]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6924450" y="571500"/>
            <a:ext cx="21501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리스트(mutable)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758650" y="648375"/>
            <a:ext cx="3127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remove, append, len, indexing</a:t>
            </a:r>
            <a:endParaRPr sz="1500"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/>
        </p:nvSpPr>
        <p:spPr>
          <a:xfrm>
            <a:off x="769375" y="2143625"/>
            <a:ext cx="7521000" cy="2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7.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ko" sz="1100" b="1"/>
              <a:t>리스트 길이 확인 (len)</a:t>
            </a:r>
            <a:br>
              <a:rPr lang="ko" sz="1100" b="1"/>
            </a:br>
            <a:r>
              <a:rPr lang="ko" sz="1100" b="1"/>
              <a:t>	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list_len = len(lists)  # 리스트의 길이를 구합니다.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print(list_len)  # 출력: 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89" name="Google Shape;189;p29"/>
          <p:cNvSpPr txBox="1"/>
          <p:nvPr/>
        </p:nvSpPr>
        <p:spPr>
          <a:xfrm>
            <a:off x="762000" y="1447800"/>
            <a:ext cx="7369800" cy="585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offset     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0        1       2        3        4        5</a:t>
            </a:r>
            <a:endParaRPr sz="130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[ val1,    val2,    val3,    val4,    val5,    val6]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6924450" y="571500"/>
            <a:ext cx="21501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리스트(mutable)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1" name="Google Shape;191;p29"/>
          <p:cNvSpPr txBox="1"/>
          <p:nvPr/>
        </p:nvSpPr>
        <p:spPr>
          <a:xfrm>
            <a:off x="758650" y="648375"/>
            <a:ext cx="31278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remove, append, len, indexing</a:t>
            </a:r>
            <a:endParaRPr sz="1500"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/>
        </p:nvSpPr>
        <p:spPr>
          <a:xfrm>
            <a:off x="834200" y="1186075"/>
            <a:ext cx="74103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학생 성적 관리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학생의 이름과 성적을 리스트에 저장하고, 이를 활용하여 성적 평균과 최고 성적을 구하는 프로그램을 작성하세요.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리스트 선언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5명의 학생 이름을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</a:t>
            </a:r>
            <a:r>
              <a:rPr lang="ko" sz="1100" dirty="0"/>
              <a:t>라는 리스트를 선언하고, 임의의 이름 5개를 할당하세요.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각 학생의 성적을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scores</a:t>
            </a:r>
            <a:r>
              <a:rPr lang="ko" sz="1100" dirty="0"/>
              <a:t>라는 리스트를 선언하고, 각 학생의 성적을 임의로 할당하세요.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연산 수행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성적의 합을 계산하여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total_score</a:t>
            </a:r>
            <a:r>
              <a:rPr lang="ko" sz="1100" dirty="0"/>
              <a:t> 변수에 저장하세요.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성적의 평균을 계산하여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average_score</a:t>
            </a:r>
            <a:r>
              <a:rPr lang="ko" sz="1100" dirty="0"/>
              <a:t> 변수에 저장하세요.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가장 높은 성적을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highest_score</a:t>
            </a:r>
            <a:r>
              <a:rPr lang="ko" sz="1100" dirty="0"/>
              <a:t> 변수에 저장하고, 그 성적을 가진 학생의 이름도 함께 출력하세요.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모든 학생의 이름과 성적을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총점(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total_score</a:t>
            </a:r>
            <a:r>
              <a:rPr lang="ko" sz="1100" dirty="0"/>
              <a:t>), 평균 점수(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average_score</a:t>
            </a:r>
            <a:r>
              <a:rPr lang="ko" sz="1100" dirty="0"/>
              <a:t>), 최고 성적(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highest_score</a:t>
            </a:r>
            <a:r>
              <a:rPr lang="ko" sz="1100" dirty="0"/>
              <a:t>) 및 그 성적을 가진 학생의 이름을 출력하세요.</a:t>
            </a:r>
            <a:endParaRPr sz="1300" dirty="0"/>
          </a:p>
        </p:txBody>
      </p:sp>
      <p:sp>
        <p:nvSpPr>
          <p:cNvPr id="197" name="Google Shape;197;p30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834200" y="1186075"/>
            <a:ext cx="7410300" cy="28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학생 이름과 성적: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John: 85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Jane: 92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Bob: 78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Alice: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Tom: 88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총점: 433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평균 점수: 86.6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최고 성적: 92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최고 성적을 받은 학생: Jane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203" name="Google Shape;203;p31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829025" y="1997325"/>
            <a:ext cx="77547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프로그래밍 언어 기본 개념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2153075" y="2149725"/>
            <a:ext cx="43578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문자열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/>
        </p:nvSpPr>
        <p:spPr>
          <a:xfrm>
            <a:off x="693175" y="1229225"/>
            <a:ext cx="7521000" cy="26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문자열에서 특정 인덱스의 문자 가져오기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 = "Hello Python!"  # 문자열을 선언합니다.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str_val = string[6]  # 인덱스 6에 있는 문자를 가져옵니다.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print(str_val)  # 출력: 'P’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문자열 슬라이싱 (Slicing)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 = "Hello Python!"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str_slice1 = string[0:5]  # 인덱스 0부터 4까지 슬라이싱합니다 (5는 포함되지 않음).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print(str_slice1)  # 출력: 'Hello'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str_slice2 = string[:5]  # 시작 인덱스를 생략하고, 인덱스 0부터 4까지 슬라이싱합니다.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print(str_slice2)  # 출력: 'Hello'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str_slice3 = string[6:]  # 끝 인덱스를 생략하고, 인덱스 6부터 마지막까지 슬라이싱합니다.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print(str_slice3)  # 출력: 'Python!'</a:t>
            </a:r>
            <a:endParaRPr sz="1300"/>
          </a:p>
        </p:txBody>
      </p:sp>
      <p:sp>
        <p:nvSpPr>
          <p:cNvPr id="214" name="Google Shape;214;p33"/>
          <p:cNvSpPr/>
          <p:nvPr/>
        </p:nvSpPr>
        <p:spPr>
          <a:xfrm>
            <a:off x="6695850" y="571500"/>
            <a:ext cx="23934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string(immutable)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718100" y="648375"/>
            <a:ext cx="2711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len, indexing, lower, upper</a:t>
            </a:r>
            <a:endParaRPr sz="1500"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/>
        </p:nvSpPr>
        <p:spPr>
          <a:xfrm>
            <a:off x="845575" y="1229225"/>
            <a:ext cx="7521000" cy="31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3.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ko" sz="1100" b="1"/>
              <a:t>문자열 길이 확인 (len)</a:t>
            </a:r>
            <a:br>
              <a:rPr lang="ko" sz="1100"/>
            </a:br>
            <a:r>
              <a:rPr lang="ko" sz="1100"/>
              <a:t>	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str_length = len(string)  # 문자열의 길이를 구합니다.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print(str_length)  # 출력: 13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4. </a:t>
            </a:r>
            <a:r>
              <a:rPr lang="ko" sz="1100" b="1"/>
              <a:t>      문자열을 소문자로 변환 (lower)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tr_lower = string.lower()  # 문자열을 소문자로 변환합니다.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print(str_lower)  # 출력: 'hello python!'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5.       </a:t>
            </a:r>
            <a:r>
              <a:rPr lang="ko" sz="1100" b="1"/>
              <a:t>문자열을 대문자로 변환 (upper)</a:t>
            </a:r>
            <a:br>
              <a:rPr lang="ko" sz="1100"/>
            </a:br>
            <a:r>
              <a:rPr lang="ko" sz="1100"/>
              <a:t>	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str_upper = string.upper()  # 문자열을 대문자로 변환합니다.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print(str_upper)  # 출력: 'HELLO PYTHON!'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221" name="Google Shape;221;p34"/>
          <p:cNvSpPr/>
          <p:nvPr/>
        </p:nvSpPr>
        <p:spPr>
          <a:xfrm>
            <a:off x="6695850" y="571500"/>
            <a:ext cx="23934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string(immutable)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718100" y="648375"/>
            <a:ext cx="2711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len, indexing, lower, upper</a:t>
            </a:r>
            <a:endParaRPr sz="1500"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/>
          <p:nvPr/>
        </p:nvSpPr>
        <p:spPr>
          <a:xfrm>
            <a:off x="7076850" y="571500"/>
            <a:ext cx="1981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string format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838200" y="1219200"/>
            <a:ext cx="67401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기본적인 문자열 연결 (Concatenation)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subject = "I"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verb = "like"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object = "python"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oneSentence = subject + ' ' + verb + ' ' + object + '.'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print(oneSentence)  # 출력: 'I like python.'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/>
              <a:t>f-string 포맷팅 (Python 3.6 이상)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oneSentence = f"{subject} {verb} {object}."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print(oneSentence)  # 출력: 'I like python.'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/>
          <p:nvPr/>
        </p:nvSpPr>
        <p:spPr>
          <a:xfrm>
            <a:off x="7076850" y="571500"/>
            <a:ext cx="1981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string format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34" name="Google Shape;234;p36"/>
          <p:cNvSpPr txBox="1"/>
          <p:nvPr/>
        </p:nvSpPr>
        <p:spPr>
          <a:xfrm>
            <a:off x="838200" y="1219200"/>
            <a:ext cx="67401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3.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ko" sz="1100" b="1"/>
              <a:t> 메서드를 사용한 포맷팅</a:t>
            </a:r>
            <a:br>
              <a:rPr lang="ko" sz="1100"/>
            </a:br>
            <a:r>
              <a:rPr lang="ko" sz="1100"/>
              <a:t>	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otherSentence = "{} {} {}.".format(subject, verb, object)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print(otherSentence)  # 출력: 'I like python.'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4.   </a:t>
            </a:r>
            <a:r>
              <a:rPr lang="ko" sz="1100" b="1"/>
              <a:t>     퍼센트(</a:t>
            </a: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ko" sz="1100" b="1"/>
              <a:t>) 포맷팅</a:t>
            </a:r>
            <a:br>
              <a:rPr lang="ko" sz="1100" b="1"/>
            </a:b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	anotherSentence = "%s %s %s." % (subject, verb, object)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print(anotherSentence)  # 출력: 'I like python.'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/>
          <p:nvPr/>
        </p:nvSpPr>
        <p:spPr>
          <a:xfrm>
            <a:off x="6924450" y="571500"/>
            <a:ext cx="21291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240" name="Google Shape;240;p37"/>
          <p:cNvGrpSpPr/>
          <p:nvPr/>
        </p:nvGrpSpPr>
        <p:grpSpPr>
          <a:xfrm>
            <a:off x="6995400" y="590375"/>
            <a:ext cx="2058150" cy="423000"/>
            <a:chOff x="798375" y="858200"/>
            <a:chExt cx="2058150" cy="423000"/>
          </a:xfrm>
        </p:grpSpPr>
        <p:sp>
          <p:nvSpPr>
            <p:cNvPr id="241" name="Google Shape;241;p37"/>
            <p:cNvSpPr txBox="1"/>
            <p:nvPr/>
          </p:nvSpPr>
          <p:spPr>
            <a:xfrm>
              <a:off x="798375" y="858200"/>
              <a:ext cx="9897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</a:rPr>
                <a:t>string 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242" name="Google Shape;242;p37"/>
            <p:cNvSpPr txBox="1"/>
            <p:nvPr/>
          </p:nvSpPr>
          <p:spPr>
            <a:xfrm>
              <a:off x="2167125" y="858200"/>
              <a:ext cx="689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</a:rPr>
                <a:t>list 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1751725" y="1065025"/>
              <a:ext cx="362100" cy="140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</a:endParaRPr>
            </a:p>
          </p:txBody>
        </p:sp>
      </p:grpSp>
      <p:sp>
        <p:nvSpPr>
          <p:cNvPr id="244" name="Google Shape;244;p37"/>
          <p:cNvSpPr txBox="1"/>
          <p:nvPr/>
        </p:nvSpPr>
        <p:spPr>
          <a:xfrm>
            <a:off x="846950" y="1195350"/>
            <a:ext cx="7443600" cy="3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1. 문자열을 문자 리스트로 변환하기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sentence = "Hello Python!"  # 문자열을 선언합니다.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letterList = list(sentence)  # 문자열을 문자 리스트로 변환합니다.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print(letterList)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['H', 'e', 'l', 'l', 'o', ' ', 'P', 'y', 't', 'h', 'o', 'n', '!']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2. 문자열을 단어 리스트로 분할하기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sentence = "Hello Python and welcome!"  # 문자열을 선언합니다.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wordList = sentence.split(" ")  # 공백을 기준으로 문자열을 단어 리스트로 분할합니다.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print(wordList)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['Hello', 'Python', 'and', 'welcome!']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/>
          <p:nvPr/>
        </p:nvSpPr>
        <p:spPr>
          <a:xfrm>
            <a:off x="6924450" y="571500"/>
            <a:ext cx="21291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250" name="Google Shape;250;p38"/>
          <p:cNvGrpSpPr/>
          <p:nvPr/>
        </p:nvGrpSpPr>
        <p:grpSpPr>
          <a:xfrm>
            <a:off x="6995400" y="590375"/>
            <a:ext cx="2058150" cy="423000"/>
            <a:chOff x="798375" y="858200"/>
            <a:chExt cx="2058150" cy="423000"/>
          </a:xfrm>
        </p:grpSpPr>
        <p:sp>
          <p:nvSpPr>
            <p:cNvPr id="251" name="Google Shape;251;p38"/>
            <p:cNvSpPr txBox="1"/>
            <p:nvPr/>
          </p:nvSpPr>
          <p:spPr>
            <a:xfrm>
              <a:off x="798375" y="858200"/>
              <a:ext cx="9897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</a:rPr>
                <a:t>string 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252" name="Google Shape;252;p38"/>
            <p:cNvSpPr txBox="1"/>
            <p:nvPr/>
          </p:nvSpPr>
          <p:spPr>
            <a:xfrm>
              <a:off x="2167125" y="858200"/>
              <a:ext cx="689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</a:rPr>
                <a:t>list 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253" name="Google Shape;253;p38"/>
            <p:cNvSpPr/>
            <p:nvPr/>
          </p:nvSpPr>
          <p:spPr>
            <a:xfrm>
              <a:off x="1751725" y="1065025"/>
              <a:ext cx="362100" cy="140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</a:endParaRPr>
            </a:p>
          </p:txBody>
        </p:sp>
      </p:grpSp>
      <p:sp>
        <p:nvSpPr>
          <p:cNvPr id="254" name="Google Shape;254;p38"/>
          <p:cNvSpPr txBox="1"/>
          <p:nvPr/>
        </p:nvSpPr>
        <p:spPr>
          <a:xfrm>
            <a:off x="846950" y="1195350"/>
            <a:ext cx="7443600" cy="3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3. 단어 리스트를 문자열로 결합하기</a:t>
            </a:r>
            <a:endParaRPr sz="1100" dirty="0"/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wordList = ['Hello', 'Python', 'and', 'welcome!']  # 단어 리스트를 선언합니다.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 = " ".join(wordList)  # 단어 리스트를 공백으로 결합하여 문자열로 만듭니다.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print(string)  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'Hello Python and welcome!'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4. 문자열에서 단어 또는 문자열 일부를 다른 단어로 대체하기</a:t>
            </a:r>
            <a:endParaRPr sz="1100" dirty="0"/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 = "The only thing constant in life is existence."  # 문자열을 선언합니다.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replacement = string.replace("existence", "change")  # 'existence'를 'change'로 대체합니다.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print(replacement)  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'The only thing constant in life is change.'</a:t>
            </a:r>
            <a:endParaRPr sz="1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/>
          <p:nvPr/>
        </p:nvSpPr>
        <p:spPr>
          <a:xfrm>
            <a:off x="6924450" y="571500"/>
            <a:ext cx="21291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260" name="Google Shape;260;p39"/>
          <p:cNvGrpSpPr/>
          <p:nvPr/>
        </p:nvGrpSpPr>
        <p:grpSpPr>
          <a:xfrm>
            <a:off x="6995400" y="590375"/>
            <a:ext cx="2058150" cy="423000"/>
            <a:chOff x="798375" y="858200"/>
            <a:chExt cx="2058150" cy="423000"/>
          </a:xfrm>
        </p:grpSpPr>
        <p:sp>
          <p:nvSpPr>
            <p:cNvPr id="261" name="Google Shape;261;p39"/>
            <p:cNvSpPr txBox="1"/>
            <p:nvPr/>
          </p:nvSpPr>
          <p:spPr>
            <a:xfrm>
              <a:off x="798375" y="858200"/>
              <a:ext cx="9897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</a:rPr>
                <a:t>string 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262" name="Google Shape;262;p39"/>
            <p:cNvSpPr txBox="1"/>
            <p:nvPr/>
          </p:nvSpPr>
          <p:spPr>
            <a:xfrm>
              <a:off x="2167125" y="858200"/>
              <a:ext cx="689400" cy="42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2000">
                  <a:solidFill>
                    <a:schemeClr val="lt1"/>
                  </a:solidFill>
                </a:rPr>
                <a:t>list 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263" name="Google Shape;263;p39"/>
            <p:cNvSpPr/>
            <p:nvPr/>
          </p:nvSpPr>
          <p:spPr>
            <a:xfrm>
              <a:off x="1751725" y="1065025"/>
              <a:ext cx="362100" cy="1401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lt1"/>
                </a:solidFill>
              </a:endParaRPr>
            </a:p>
          </p:txBody>
        </p:sp>
      </p:grpSp>
      <p:sp>
        <p:nvSpPr>
          <p:cNvPr id="264" name="Google Shape;264;p39"/>
          <p:cNvSpPr txBox="1"/>
          <p:nvPr/>
        </p:nvSpPr>
        <p:spPr>
          <a:xfrm>
            <a:off x="846950" y="1195350"/>
            <a:ext cx="7443600" cy="31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5.  문자 또는 단어의 인덱스 찾기</a:t>
            </a:r>
            <a:endParaRPr sz="1100"/>
          </a:p>
          <a:p>
            <a:pPr marL="45720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 = "Hello Python!"  # 문자열을 선언합니다.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 = string.index('P')  # 문자 'P'의 인덱스를 찾습니다.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print(index)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index_word = string.index("Python")  # 단어 'Python'의 시작 인덱스를 찾습니다.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print(index_word)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/>
        </p:nvSpPr>
        <p:spPr>
          <a:xfrm>
            <a:off x="834200" y="1186075"/>
            <a:ext cx="7410300" cy="3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문자열 처리와 텍스트 분석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사용자로부터 입력받은 문장에서 다양한 문자열 처리를 수행하는 프로그램을 작성하세요.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문장 입력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사용자로부터 임의의 문장을 입력받아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sentence</a:t>
            </a:r>
            <a:r>
              <a:rPr lang="ko" sz="1100" dirty="0"/>
              <a:t>라는 변수에 저장하세요.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문자열 처리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입력받은 문장의 총 길이를 계산하여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문장에서 첫 번째 단어와 마지막 단어를 각각 추출하여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문장에서 특정 단어(예: "Python")가 포함되어 있는지 확인하고, 포함되어 있다면 "단어가 포함되어 있습니다"라고 출력하세요. 포함되어 있지 않다면 "단어가 포함되어 있지 않습니다"라고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문장을 모두 대문자로 변환하여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문장의 각 단어를 역순으로 출력하세요.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위의 모든 요구사항을 만족하는 결과를 출력하세요.</a:t>
            </a:r>
            <a:endParaRPr sz="1300" dirty="0"/>
          </a:p>
        </p:txBody>
      </p:sp>
      <p:sp>
        <p:nvSpPr>
          <p:cNvPr id="270" name="Google Shape;270;p40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834200" y="1186075"/>
            <a:ext cx="7410300" cy="28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입력: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입력: Python is a powerful programming language.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입력된 문장의 길이: 42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첫 번째 단어: Python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마지막 단어: language.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'Python' 단어가 포함되어 있습니다.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문장을 대문자로 변환: PYTHON IS A POWERFUL PROGRAMMING LANGUAGE.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단어를 역순으로 출력: language. programming powerful a is Python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276" name="Google Shape;276;p41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/>
          <p:nvPr/>
        </p:nvSpPr>
        <p:spPr>
          <a:xfrm>
            <a:off x="7467125" y="538900"/>
            <a:ext cx="1539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data 종류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96025" y="1630925"/>
            <a:ext cx="6213000" cy="1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ko" sz="1300" b="1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Structured Data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dirty="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정형 데이터</a:t>
            </a:r>
            <a:endParaRPr sz="1300" dirty="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통계적 계산을 할 수 있는 데이터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ko" sz="1300" b="1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Semi-structured Data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dirty="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비정형 데이터</a:t>
            </a:r>
            <a:endParaRPr sz="1300" dirty="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메신저의 단어, 문장, 문서 등 정형화 되어 있지 않는 데이터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Char char="●"/>
            </a:pPr>
            <a:r>
              <a:rPr lang="ko" sz="1300" b="1" dirty="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Unstructured Data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dirty="0">
                <a:solidFill>
                  <a:srgbClr val="CC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반정형 데이터</a:t>
            </a:r>
            <a:endParaRPr sz="1300" dirty="0">
              <a:solidFill>
                <a:srgbClr val="CC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프로그램 언어에서 사용되는 문법 구문 등 명령어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2"/>
          <p:cNvSpPr txBox="1"/>
          <p:nvPr/>
        </p:nvSpPr>
        <p:spPr>
          <a:xfrm>
            <a:off x="2305475" y="2149725"/>
            <a:ext cx="43578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딕션너리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/>
          <p:nvPr/>
        </p:nvSpPr>
        <p:spPr>
          <a:xfrm>
            <a:off x="7610250" y="571500"/>
            <a:ext cx="1416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dictionary</a:t>
            </a:r>
            <a:endParaRPr sz="2000"/>
          </a:p>
        </p:txBody>
      </p:sp>
      <p:sp>
        <p:nvSpPr>
          <p:cNvPr id="287" name="Google Shape;287;p43"/>
          <p:cNvSpPr txBox="1"/>
          <p:nvPr/>
        </p:nvSpPr>
        <p:spPr>
          <a:xfrm>
            <a:off x="725550" y="1213625"/>
            <a:ext cx="6403200" cy="3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1. 딕셔너리 생성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exampleDict = {"lang": 90, "eng": 80, "math": 70, "sci": 60}  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과목명(키)과 점수(값)를 가진 딕셔너리를 생성합니다.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2. 딕셔너리에서 키 추출하기 (</a:t>
            </a:r>
            <a:r>
              <a:rPr lang="ko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keys</a:t>
            </a:r>
            <a:r>
              <a:rPr lang="ko" sz="1300" b="1" dirty="0"/>
              <a:t>)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dictKeysList = exampleDict.keys()  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딕셔너리의 모든 키를 추출합니다.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print(dictKeysList)  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dict_keys(['lang', 'eng', 'math', 'sci'])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dict_keys</a:t>
            </a:r>
            <a:r>
              <a:rPr lang="ko" sz="1100" dirty="0"/>
              <a:t>는 키의 집합을 나타내며, 필요에 따라 리스트로 변환할 수 있습니다: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dictKeysList = list(dictKeysList)  # dict_keys를 리스트로 변환합니다.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print(dictKeysList)  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['lang', 'eng', 'math', 'sci']</a:t>
            </a:r>
            <a:endParaRPr sz="13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/>
          <p:nvPr/>
        </p:nvSpPr>
        <p:spPr>
          <a:xfrm>
            <a:off x="7610250" y="571500"/>
            <a:ext cx="1416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dictionary</a:t>
            </a:r>
            <a:endParaRPr sz="2000"/>
          </a:p>
        </p:txBody>
      </p:sp>
      <p:sp>
        <p:nvSpPr>
          <p:cNvPr id="293" name="Google Shape;293;p44"/>
          <p:cNvSpPr txBox="1"/>
          <p:nvPr/>
        </p:nvSpPr>
        <p:spPr>
          <a:xfrm>
            <a:off x="725550" y="1213625"/>
            <a:ext cx="6403200" cy="29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3. 딕셔너리에서 값 추출하기 (</a:t>
            </a:r>
            <a:r>
              <a:rPr lang="ko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values</a:t>
            </a:r>
            <a:r>
              <a:rPr lang="ko" sz="1300" b="1"/>
              <a:t>)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dictValuesList = exampleDict.values()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딕셔너리의 모든 값을 추출합니다.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print(dictValuesList)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dict_values([90, 80, 70, 60])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dict_values</a:t>
            </a:r>
            <a:r>
              <a:rPr lang="ko" sz="1100"/>
              <a:t>도 필요에 따라 리스트로 변환할 수 있습니다: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dictValuesList = list(dictValuesList)  # dict_values를 리스트로 변환합니다.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print(dictValuesList)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[90, 80, 70, 60]</a:t>
            </a:r>
            <a:endParaRPr sz="1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/>
          <p:nvPr/>
        </p:nvSpPr>
        <p:spPr>
          <a:xfrm>
            <a:off x="7610250" y="571500"/>
            <a:ext cx="1416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dictionary</a:t>
            </a:r>
            <a:endParaRPr sz="2000"/>
          </a:p>
        </p:txBody>
      </p:sp>
      <p:sp>
        <p:nvSpPr>
          <p:cNvPr id="299" name="Google Shape;299;p45"/>
          <p:cNvSpPr txBox="1"/>
          <p:nvPr/>
        </p:nvSpPr>
        <p:spPr>
          <a:xfrm>
            <a:off x="725550" y="1213625"/>
            <a:ext cx="6403200" cy="3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4. 딕셔너리에서 키-값 쌍 추출하기 (</a:t>
            </a:r>
            <a:r>
              <a:rPr lang="ko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lang="ko" sz="1300" b="1"/>
              <a:t>)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dictItems = exampleDict.items()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딕셔너리의 모든 키-값 쌍을 추출합니다.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print(dictItems)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dict_items([('lang', 90), ('eng', 80), ('math', 70), ('sci', 60)])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dict_items</a:t>
            </a:r>
            <a:r>
              <a:rPr lang="ko" sz="1100"/>
              <a:t>도 필요에 따라 리스트로 변환할 수 있습니다: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dictItems = list(dictItems)  # dict_items를 리스트로 변환합니다.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print(dictItems)  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출력: [('lang', 90), ('eng', 80), ('math', 70), ('sci', 60)]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5. 딕셔너리에서 특정 키-값 쌍 삭제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 exampleDict["sci"]  # 'sci' 키와 해당 값을 삭제합니다.</a:t>
            </a:r>
            <a:endParaRPr sz="13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834200" y="1186075"/>
            <a:ext cx="7410300" cy="3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학생 성적 관리 시스템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딕셔너리를 사용하여 학생들의 이름과 성적을 관리하고, 이를 활용하여 성적 분석을 하는 프로그램을 작성하세요.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딕셔너리 선언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5명의 학생 이름과 성적을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students_scores</a:t>
            </a:r>
            <a:r>
              <a:rPr lang="ko" sz="1100" dirty="0"/>
              <a:t>라는 딕셔너리를 선언하세요.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각 학생의 이름을 키(key)로, 해당 학생의 성적을 값(value)으로 하여 딕셔너리를 초기화하세요.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데이터 처리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모든 학생의 이름과 성적을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모든 학생의 성적 합계를 계산하여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모든 학생의 성적 평균을 계산하여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최고 성적을 받은 학생의 이름과 성적을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특정 학생의 이름을 입력받아 해당 학생의 성적을 출력하세요. (단, 해당 학생이 없으면 "해당 학생을 찾을 수 없습니다"라는 메시지를 출력하세요.)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위의 모든 요구사항을 만족하는 결과를 출력하세요.</a:t>
            </a:r>
            <a:endParaRPr sz="1300" dirty="0"/>
          </a:p>
        </p:txBody>
      </p:sp>
      <p:sp>
        <p:nvSpPr>
          <p:cNvPr id="305" name="Google Shape;305;p46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/>
        </p:nvSpPr>
        <p:spPr>
          <a:xfrm>
            <a:off x="834200" y="1262275"/>
            <a:ext cx="3817200" cy="27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예시 입력: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students_scores = {	"John": 85,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"Jane": 92,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"Bob": 78,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"Alice": 90,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"Tom": 88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828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예시: 특정 학생의 성적을 조회하기 위해 이름을 입력받음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student_name 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= input("성적을 확인할 학생의 이름을 입력하세요: ")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 dirty="0"/>
              <a:t>​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311" name="Google Shape;311;p47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12" name="Google Shape;312;p47"/>
          <p:cNvSpPr txBox="1"/>
          <p:nvPr/>
        </p:nvSpPr>
        <p:spPr>
          <a:xfrm>
            <a:off x="4880025" y="1192650"/>
            <a:ext cx="4138800" cy="31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예시 출력: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학생들의 성적: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John: 85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Jane: 92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Bob: 78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Alice: 90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Tom: 88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성적 합계: 433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성적 평균: 86.6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최고 성적: 92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최고 성적을 받은 학생: Jane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성적을 확인할 학생의 이름을 입력하세요: Alice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Alice의 성적: 90</a:t>
            </a:r>
            <a:endParaRPr sz="13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/>
        </p:nvSpPr>
        <p:spPr>
          <a:xfrm>
            <a:off x="2457875" y="2073525"/>
            <a:ext cx="43164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파이썬 기본 문법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/>
        </p:nvSpPr>
        <p:spPr>
          <a:xfrm>
            <a:off x="2229275" y="2149725"/>
            <a:ext cx="43578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if 문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/>
          <p:nvPr/>
        </p:nvSpPr>
        <p:spPr>
          <a:xfrm>
            <a:off x="7915050" y="571500"/>
            <a:ext cx="1108500" cy="526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lt1"/>
                </a:solidFill>
              </a:rPr>
              <a:t>조건문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328" name="Google Shape;328;p50"/>
          <p:cNvSpPr txBox="1"/>
          <p:nvPr/>
        </p:nvSpPr>
        <p:spPr>
          <a:xfrm>
            <a:off x="805575" y="1204850"/>
            <a:ext cx="7534800" cy="3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첫 번째 조건문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True: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print("True")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print("False")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/>
              <a:t>이 조건문에서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True:</a:t>
            </a:r>
            <a:r>
              <a:rPr lang="ko" sz="1100" dirty="0"/>
              <a:t> 조건은 항상 참(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ko" sz="1100" dirty="0"/>
              <a:t>)입니다.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/>
              <a:t>따라서,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ko" sz="1100" dirty="0"/>
              <a:t> 블록 안의 코드가 실행되어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  <a:r>
              <a:rPr lang="ko" sz="1100" dirty="0"/>
              <a:t>가 출력됩니다.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출력 결과:</a:t>
            </a:r>
            <a:r>
              <a:rPr lang="ko" sz="1100" dirty="0"/>
              <a:t>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2. 두 번째 조건문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False: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print("True")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print("False")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/>
              <a:t>이 조건문에서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False:</a:t>
            </a:r>
            <a:r>
              <a:rPr lang="ko" sz="1100" dirty="0"/>
              <a:t> 조건은 항상 거짓(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ko" sz="1100" dirty="0"/>
              <a:t>)입니다.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/>
              <a:t>따라서,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ko" sz="1100" dirty="0"/>
              <a:t> 블록 안의 코드가 실행되어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"False"</a:t>
            </a:r>
            <a:r>
              <a:rPr lang="ko" sz="1100" dirty="0"/>
              <a:t>가 출력됩니다</a:t>
            </a:r>
            <a:endParaRPr sz="13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1"/>
          <p:cNvSpPr txBox="1"/>
          <p:nvPr/>
        </p:nvSpPr>
        <p:spPr>
          <a:xfrm>
            <a:off x="825225" y="1204850"/>
            <a:ext cx="74454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변수 초기화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ko" sz="1100"/>
              <a:t> 변수에 값 85를 할당합니다.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 = 85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조건문 시작</a:t>
            </a:r>
            <a:r>
              <a:rPr lang="ko" sz="1100"/>
              <a:t>: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ko" sz="1100"/>
              <a:t> 문을 사용하여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ko" sz="1100"/>
              <a:t>가 90 이상인지 확인합니다. 만약 90 이상이라면 "A"를 출력합니다.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score &gt;= 90: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print("A")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ko" sz="1100"/>
              <a:t> 문을 사용하여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ko" sz="1100"/>
              <a:t>가 80 이상 90 미만인지 확인합니다. 해당 조건이 참이라면 "B"를 출력합니다.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elif score &gt;= 80: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print("B")</a:t>
            </a:r>
            <a:endParaRPr sz="1300"/>
          </a:p>
        </p:txBody>
      </p:sp>
      <p:sp>
        <p:nvSpPr>
          <p:cNvPr id="334" name="Google Shape;334;p51"/>
          <p:cNvSpPr/>
          <p:nvPr/>
        </p:nvSpPr>
        <p:spPr>
          <a:xfrm>
            <a:off x="7915050" y="571500"/>
            <a:ext cx="1108500" cy="526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조건문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7598525" y="544900"/>
            <a:ext cx="14043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interface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725" y="1899275"/>
            <a:ext cx="5063601" cy="29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779875" y="1326150"/>
            <a:ext cx="63723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컴퓨터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와 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사용자 간의 통신(</a:t>
            </a:r>
            <a:r>
              <a:rPr lang="ko" sz="1300" b="1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communication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이 가능하도록 하는 장치나 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프로그램(</a:t>
            </a:r>
            <a:r>
              <a:rPr lang="ko" sz="1300" b="1">
                <a:solidFill>
                  <a:schemeClr val="accent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device or program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을 의미한다.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/>
        </p:nvSpPr>
        <p:spPr>
          <a:xfrm>
            <a:off x="825225" y="1204850"/>
            <a:ext cx="7445400" cy="29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ko" sz="1100"/>
              <a:t> 문을 사용하여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ko" sz="1100"/>
              <a:t>가 70 이상 80 미만인지 확인합니다. 해당 조건이 참이라면 "C"를 출력합니다.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elif score &gt;= 70: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print("C")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elif</a:t>
            </a:r>
            <a:r>
              <a:rPr lang="ko" sz="1100"/>
              <a:t> 문을 사용하여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</a:t>
            </a:r>
            <a:r>
              <a:rPr lang="ko" sz="1100"/>
              <a:t>가 60 이상 70 미만인지 확인합니다. 해당 조건이 참이라면 "D"를 출력합니다.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elif score &gt;= 60: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print("D")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ko" sz="1100"/>
              <a:t> 문을 사용하여 위 조건들이 모두 거짓일 경우 "F"를 출력합니다.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print("F")</a:t>
            </a:r>
            <a:endParaRPr sz="1300"/>
          </a:p>
        </p:txBody>
      </p:sp>
      <p:sp>
        <p:nvSpPr>
          <p:cNvPr id="340" name="Google Shape;340;p52"/>
          <p:cNvSpPr/>
          <p:nvPr/>
        </p:nvSpPr>
        <p:spPr>
          <a:xfrm>
            <a:off x="7915050" y="571500"/>
            <a:ext cx="1108500" cy="526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조건문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/>
        </p:nvSpPr>
        <p:spPr>
          <a:xfrm>
            <a:off x="834200" y="1186075"/>
            <a:ext cx="7410300" cy="3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숫자에 따른 조건 판단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사용자로부터 숫자를 입력받아, 그 숫자가 양수, 음수, 또는 0인지 판단하는 프로그램을 작성하세요. 또한, 그 숫자가 짝수인지 홀수인지도 판단하여 출력하세요.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입력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사용자로부터 숫자를 입력받아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ko" sz="1100" dirty="0"/>
              <a:t>라는 변수에 저장하세요.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조건 판단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ko" sz="1100" dirty="0"/>
              <a:t> 문을 사용하여 입력된 숫자가 양수, 음수, 또는 0인지 판단하고, 그 결과를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추가적으로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ko" sz="1100" dirty="0"/>
              <a:t> 문을 사용하여 숫자가 짝수인지 홀수인지 판단하고, 그 결과를 출력하세요.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위의 모든 조건을 만족하는 결과를 출력하세요.</a:t>
            </a:r>
            <a:endParaRPr sz="1300" dirty="0"/>
          </a:p>
        </p:txBody>
      </p:sp>
      <p:sp>
        <p:nvSpPr>
          <p:cNvPr id="346" name="Google Shape;346;p53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/>
        </p:nvSpPr>
        <p:spPr>
          <a:xfrm>
            <a:off x="834200" y="1186075"/>
            <a:ext cx="3615000" cy="3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입력: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숫자를 입력하세요: -5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-5는 음수입니다.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-5는 홀수입니다.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또는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숫자를 입력하세요: 4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4는 양수입니다.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4는 짝수입니다.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352" name="Google Shape;352;p54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5101400" y="1338475"/>
            <a:ext cx="3615000" cy="14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또는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숫자를 입력하세요: 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0은 0입니다.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0은 짝수입니다.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5"/>
          <p:cNvSpPr txBox="1"/>
          <p:nvPr/>
        </p:nvSpPr>
        <p:spPr>
          <a:xfrm>
            <a:off x="2229275" y="2149725"/>
            <a:ext cx="43578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for 문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/>
        </p:nvSpPr>
        <p:spPr>
          <a:xfrm>
            <a:off x="811925" y="1251800"/>
            <a:ext cx="74457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1. 리스트에서 인덱스를 사용하여 순회하기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exampleList = ['a', 'b', 'c', 'd', 'e']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index in range(len(exampleList)):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print(exampleList[index])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range(len(exampleList))</a:t>
            </a:r>
            <a:r>
              <a:rPr lang="ko" sz="1100"/>
              <a:t>는 리스트의 길이만큼의 범위를 생성합니다.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ko" sz="1100"/>
              <a:t> 문을 사용하여 각 인덱스에 접근하고, 해당 인덱스의 값을 출력합니다.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출력 결과: 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56"/>
          <p:cNvSpPr/>
          <p:nvPr/>
        </p:nvSpPr>
        <p:spPr>
          <a:xfrm>
            <a:off x="7915050" y="571500"/>
            <a:ext cx="1108500" cy="526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순환문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/>
          <p:nvPr/>
        </p:nvSpPr>
        <p:spPr>
          <a:xfrm>
            <a:off x="811925" y="1251800"/>
            <a:ext cx="7445700" cy="3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2. 리스트의 각 요소를 직접 순회하기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exampleList = ['a', 'b', 'c', 'd', 'e']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letter in exampleList: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print(letter)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ko" sz="1100" dirty="0"/>
              <a:t> 문을 사용하여 리스트의 각 요소를 직접 순회합니다.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/>
              <a:t>각 요소(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letter</a:t>
            </a:r>
            <a:r>
              <a:rPr lang="ko" sz="1100" dirty="0"/>
              <a:t>)가 출력됩니다.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출력 결과: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57"/>
          <p:cNvSpPr/>
          <p:nvPr/>
        </p:nvSpPr>
        <p:spPr>
          <a:xfrm>
            <a:off x="7915050" y="571500"/>
            <a:ext cx="1108500" cy="526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순환문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/>
        </p:nvSpPr>
        <p:spPr>
          <a:xfrm>
            <a:off x="811925" y="1251800"/>
            <a:ext cx="7445700" cy="32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3. 리스트에서 인덱스와 값을 동시에 순회하기 (</a:t>
            </a:r>
            <a:r>
              <a:rPr lang="ko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enumerate</a:t>
            </a:r>
            <a:r>
              <a:rPr lang="ko" sz="1300" b="1"/>
              <a:t> 사용)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exampleList = ['a', 'b', 'c', 'd', 'e']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index, value in enumerate(exampleList):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print('index:', index)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print('value:', value)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enumerate()</a:t>
            </a:r>
            <a:r>
              <a:rPr lang="ko" sz="1100"/>
              <a:t> 함수는 리스트를 순회하면서 인덱스와 값을 동시에 제공합니다.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</a:t>
            </a:r>
            <a:r>
              <a:rPr lang="ko" sz="1100"/>
              <a:t>와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ko" sz="1100"/>
              <a:t>가 출력됩니다.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출력 결과: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index: 0   value: a  index: 1  value: b  index: 2  value: c  index: 3  value: 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index: 4   value: 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58"/>
          <p:cNvSpPr/>
          <p:nvPr/>
        </p:nvSpPr>
        <p:spPr>
          <a:xfrm>
            <a:off x="7915050" y="571500"/>
            <a:ext cx="1108500" cy="526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순환문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9"/>
          <p:cNvSpPr txBox="1"/>
          <p:nvPr/>
        </p:nvSpPr>
        <p:spPr>
          <a:xfrm>
            <a:off x="811925" y="1251800"/>
            <a:ext cx="74457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4. 딕셔너리의 키와 값을 동시에 순회하기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exampleDict = {'lang': 90, 'eng': 80, 'math': 70, 'sci': 60}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key, value in exampleDict.items():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print('key:', key)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print('value:', value)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exampleDict.items()</a:t>
            </a:r>
            <a:r>
              <a:rPr lang="ko" sz="1100"/>
              <a:t>는 딕셔너리의 키와 값을 튜플로 반환합니다.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ko" sz="1100"/>
              <a:t> 문을 사용하여 각 키(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ko" sz="1100"/>
              <a:t>)와 값(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ko" sz="1100"/>
              <a:t>)을 출력합니다.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출력 결과: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key: lang  value: 90  key: eng  value: 80  key: math  value: 70  key: sci  value: 60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2" name="Google Shape;382;p59"/>
          <p:cNvSpPr/>
          <p:nvPr/>
        </p:nvSpPr>
        <p:spPr>
          <a:xfrm>
            <a:off x="7915050" y="571500"/>
            <a:ext cx="1108500" cy="526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순환문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/>
        </p:nvSpPr>
        <p:spPr>
          <a:xfrm>
            <a:off x="818500" y="1278100"/>
            <a:ext cx="74457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5. 딕셔너리에서 키만 순회하여 값에 접근하기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exampleDict = {'lang': 90, 'eng': 80, 'math': 70, 'sci': 60}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key in exampleDict: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print('value:', exampleDict[key])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ko" sz="1100"/>
              <a:t> 문을 사용하여 딕셔너리의 키를 순회합니다.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각 키를 사용하여 딕셔너리에서 값을 추출하고 출력합니다.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출력 결과: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makefile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코드 복사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value: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value: 80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value: 70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value: 60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60"/>
          <p:cNvSpPr/>
          <p:nvPr/>
        </p:nvSpPr>
        <p:spPr>
          <a:xfrm>
            <a:off x="7915050" y="571500"/>
            <a:ext cx="1108500" cy="5262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순환문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1"/>
          <p:cNvSpPr txBox="1"/>
          <p:nvPr/>
        </p:nvSpPr>
        <p:spPr>
          <a:xfrm>
            <a:off x="834200" y="1186075"/>
            <a:ext cx="7410300" cy="31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구구단 출력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ko" sz="1100" dirty="0"/>
              <a:t> 문을 사용하여 사용자가 입력한 숫자에 대한 구구단을 출력하는 프로그램을 작성하세요.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입력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사용자로부터 1에서 9 사이의 숫자 하나를 입력받아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ko" sz="1100" dirty="0"/>
              <a:t>라는 변수에 저장하세요.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구구단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ko" sz="1100" dirty="0"/>
              <a:t> 문을 사용하여 1부터 9까지의 숫자와 입력된 숫자를 곱한 결과를 차례대로 출력하세요.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예를 들어, 사용자가 3을 입력하면 3단이 출력되도록 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위의 모든 조건을 만족하는 결과를 출력하세요.</a:t>
            </a:r>
            <a:endParaRPr sz="1300" dirty="0"/>
          </a:p>
        </p:txBody>
      </p:sp>
      <p:sp>
        <p:nvSpPr>
          <p:cNvPr id="394" name="Google Shape;394;p61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6790450" y="537125"/>
            <a:ext cx="221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tree structure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200" y="1657050"/>
            <a:ext cx="3897275" cy="26395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7"/>
          <p:cNvSpPr txBox="1"/>
          <p:nvPr/>
        </p:nvSpPr>
        <p:spPr>
          <a:xfrm>
            <a:off x="5265025" y="1592700"/>
            <a:ext cx="3466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tree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'table'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‘tr'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'td'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'td'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None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/>
        </p:nvSpPr>
        <p:spPr>
          <a:xfrm>
            <a:off x="834200" y="1186075"/>
            <a:ext cx="7410300" cy="28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입력: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숫자를 입력하세요 (1-9): 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x 1 = 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x 2 = 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x 3 = 9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x 4 = 12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x 5 = 15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x 6 = 18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x 7 = 21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x 8 = 24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x 9 = 27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400" name="Google Shape;400;p62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3"/>
          <p:cNvSpPr txBox="1"/>
          <p:nvPr/>
        </p:nvSpPr>
        <p:spPr>
          <a:xfrm>
            <a:off x="2279500" y="2149725"/>
            <a:ext cx="42654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파이썬 함수 구조</a:t>
            </a:r>
            <a:endParaRPr sz="40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/>
          <p:nvPr/>
        </p:nvSpPr>
        <p:spPr>
          <a:xfrm>
            <a:off x="6543450" y="571500"/>
            <a:ext cx="25470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definition(function)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11" name="Google Shape;411;p64"/>
          <p:cNvSpPr txBox="1"/>
          <p:nvPr/>
        </p:nvSpPr>
        <p:spPr>
          <a:xfrm>
            <a:off x="838800" y="1220250"/>
            <a:ext cx="7514700" cy="3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함수 정의와 호출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함수 정의: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gcd(param1, param2):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rem = 1  # 변수 rem을 1로 초기화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while rem != 0:  # 나머지가 0이 될 때까지 반복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rem = param1 % param2  # param1을 param2로 나눈 나머지를 계산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param1 = param2  # param1에 param2 값을 할당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param2 = rem  # param2에 rem 값을 할당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param1  # param1 값을 반환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gcd(param1, param2):</a:t>
            </a:r>
            <a:r>
              <a:rPr lang="ko" sz="1100"/>
              <a:t> : 함수의 이름은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gcd</a:t>
            </a:r>
            <a:r>
              <a:rPr lang="ko" sz="1100"/>
              <a:t>이며, 두 개의 매개변수(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param1</a:t>
            </a:r>
            <a:r>
              <a:rPr lang="ko" sz="1100"/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param2</a:t>
            </a:r>
            <a:r>
              <a:rPr lang="ko" sz="1100"/>
              <a:t>)를 받습니다.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rem = param1 % param2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param1</a:t>
            </a:r>
            <a:r>
              <a:rPr lang="ko" sz="1100"/>
              <a:t>을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param2</a:t>
            </a:r>
            <a:r>
              <a:rPr lang="ko" sz="1100"/>
              <a:t>로 나눈 나머지를 구합니다.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 rem != 0</a:t>
            </a:r>
            <a:r>
              <a:rPr lang="ko" sz="1100"/>
              <a:t>: 나머지가 0이 될 때까지 반복합니다.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param1</a:t>
            </a:r>
            <a:r>
              <a:rPr lang="ko" sz="1100"/>
              <a:t>: 최종적으로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param1</a:t>
            </a:r>
            <a:r>
              <a:rPr lang="ko" sz="1100"/>
              <a:t> 값을 반환합니다. 이 값은 두 수의 최대공약수(GCD)입니다.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12" name="Google Shape;412;p64"/>
          <p:cNvSpPr txBox="1"/>
          <p:nvPr/>
        </p:nvSpPr>
        <p:spPr>
          <a:xfrm>
            <a:off x="780900" y="572775"/>
            <a:ext cx="211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CC0000"/>
                </a:solidFill>
              </a:rPr>
              <a:t>유클리드 알고리즘</a:t>
            </a:r>
            <a:endParaRPr sz="16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5"/>
          <p:cNvSpPr/>
          <p:nvPr/>
        </p:nvSpPr>
        <p:spPr>
          <a:xfrm>
            <a:off x="6543450" y="571500"/>
            <a:ext cx="25470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definition(function)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18" name="Google Shape;418;p65"/>
          <p:cNvSpPr txBox="1"/>
          <p:nvPr/>
        </p:nvSpPr>
        <p:spPr>
          <a:xfrm>
            <a:off x="838800" y="1220250"/>
            <a:ext cx="7514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함수 호출: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"__main__":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 = gcd(192, 94)  # gcd 함수를 호출하여 192와 94의 최대공약수를 구합니다.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print(res)  # 출력: 2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gcd(192, 94)</a:t>
            </a:r>
            <a:r>
              <a:rPr lang="ko" sz="1100"/>
              <a:t> : 192와 94라는 두 인자를 함수에 전달하여 호출합니다.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print(res)</a:t>
            </a:r>
            <a:r>
              <a:rPr lang="ko" sz="1100"/>
              <a:t> : 함수 호출의 반환값을 출력합니다.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188</a:t>
            </a:r>
            <a:endParaRPr sz="1100"/>
          </a:p>
        </p:txBody>
      </p:sp>
      <p:sp>
        <p:nvSpPr>
          <p:cNvPr id="419" name="Google Shape;419;p65"/>
          <p:cNvSpPr txBox="1"/>
          <p:nvPr/>
        </p:nvSpPr>
        <p:spPr>
          <a:xfrm>
            <a:off x="780900" y="572775"/>
            <a:ext cx="211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CC0000"/>
                </a:solidFill>
              </a:rPr>
              <a:t>유클리드 알고리즘</a:t>
            </a:r>
            <a:endParaRPr sz="16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6"/>
          <p:cNvSpPr/>
          <p:nvPr/>
        </p:nvSpPr>
        <p:spPr>
          <a:xfrm>
            <a:off x="6543450" y="571500"/>
            <a:ext cx="25470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definition(function)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25" name="Google Shape;425;p66"/>
          <p:cNvSpPr txBox="1"/>
          <p:nvPr/>
        </p:nvSpPr>
        <p:spPr>
          <a:xfrm>
            <a:off x="838800" y="1220250"/>
            <a:ext cx="7514700" cy="25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다음은 숫자를 입력받아 각 자릿수를 리스트로 반환하는 함수입니다.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함수 정의: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extractNumber(param):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numList = []  # 빈 리스트를 초기화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while param != 0:  # param이 0이 아닐 때까지 반복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rem = param % 10  # param의 마지막 자릿수를 구함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param = param // 10  # param에서 마지막 자릿수를 제거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numList.append(rem)  # 구한 자릿수를 리스트에 추가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numList  # 리스트를 반환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26" name="Google Shape;426;p66"/>
          <p:cNvSpPr txBox="1"/>
          <p:nvPr/>
        </p:nvSpPr>
        <p:spPr>
          <a:xfrm>
            <a:off x="780900" y="572775"/>
            <a:ext cx="211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CC0000"/>
                </a:solidFill>
              </a:rPr>
              <a:t>유클리드 알고리즘</a:t>
            </a:r>
            <a:endParaRPr sz="16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7"/>
          <p:cNvSpPr/>
          <p:nvPr/>
        </p:nvSpPr>
        <p:spPr>
          <a:xfrm>
            <a:off x="6543450" y="571500"/>
            <a:ext cx="25470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definition(function)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432" name="Google Shape;432;p67"/>
          <p:cNvSpPr txBox="1"/>
          <p:nvPr/>
        </p:nvSpPr>
        <p:spPr>
          <a:xfrm>
            <a:off x="838800" y="1220250"/>
            <a:ext cx="7514700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extractNumber(param):</a:t>
            </a:r>
            <a:r>
              <a:rPr lang="ko" sz="1100" dirty="0"/>
              <a:t> : 함수의 이름은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extractNumber</a:t>
            </a:r>
            <a:r>
              <a:rPr lang="ko" sz="1100" dirty="0"/>
              <a:t>이며, 하나의 매개변수(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ko" sz="1100" dirty="0"/>
              <a:t>)를 받습니다.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rem = param % 10</a:t>
            </a:r>
            <a:r>
              <a:rPr lang="ko" sz="1100" dirty="0"/>
              <a:t> : 주어진 숫자의 마지막 자릿수를 구합니다.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param = param // 10</a:t>
            </a:r>
            <a:r>
              <a:rPr lang="ko" sz="1100" dirty="0"/>
              <a:t> : 마지막 자릿수를 제거하여 나머지 자릿수를 유지합니다.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numList.append(rem)</a:t>
            </a:r>
            <a:r>
              <a:rPr lang="ko" sz="1100" dirty="0"/>
              <a:t> : 리스트에 각 자릿수를 추가합니다.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return numList</a:t>
            </a:r>
            <a:r>
              <a:rPr lang="ko" sz="1100" dirty="0"/>
              <a:t> : 자릿수들이 저장된 리스트를 반환합니다.</a:t>
            </a:r>
            <a:endParaRPr sz="1100" b="1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함수 호출: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"__main__":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res = extractNumber(1234)  # 숫자 1234를 자릿수로 분해하여 리스트로 반환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print(res)  # 출력: [4, 3, 2, 1]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extractNumber(1234)</a:t>
            </a:r>
            <a:r>
              <a:rPr lang="ko" sz="1100" dirty="0"/>
              <a:t> : 1234를 함수에 전달하여 호출합니다.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print(res)</a:t>
            </a:r>
            <a:r>
              <a:rPr lang="ko" sz="1100" dirty="0"/>
              <a:t> : 함수 호출의 반환값을 출력합니다.</a:t>
            </a:r>
            <a:endParaRPr sz="1300" dirty="0">
              <a:solidFill>
                <a:schemeClr val="dk2"/>
              </a:solidFill>
            </a:endParaRPr>
          </a:p>
        </p:txBody>
      </p:sp>
      <p:sp>
        <p:nvSpPr>
          <p:cNvPr id="433" name="Google Shape;433;p67"/>
          <p:cNvSpPr txBox="1"/>
          <p:nvPr/>
        </p:nvSpPr>
        <p:spPr>
          <a:xfrm>
            <a:off x="780900" y="572775"/>
            <a:ext cx="2114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CC0000"/>
                </a:solidFill>
              </a:rPr>
              <a:t>유클리드 알고리즘</a:t>
            </a:r>
            <a:endParaRPr sz="16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8"/>
          <p:cNvSpPr txBox="1"/>
          <p:nvPr/>
        </p:nvSpPr>
        <p:spPr>
          <a:xfrm>
            <a:off x="834200" y="1186075"/>
            <a:ext cx="7410300" cy="3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숫자의 합계 계산 함수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사용자가 입력한 두 개의 숫자 사이의 모든 숫자를 더하는 함수를 작성하세요. 이 함수를 사용하여 두 숫자 사이의 합계를 계산하고, 결과를 출력하는 프로그램을 작성하세요.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함수 정의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두 개의 숫자를 매개변수로 받아 그 사이에 있는 모든 숫자의 합을 계산하는 함수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calculate_sum(start, end)</a:t>
            </a:r>
            <a:r>
              <a:rPr lang="ko" sz="1100" dirty="0"/>
              <a:t>를 정의하세요.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함수는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ko" sz="1100" dirty="0"/>
              <a:t>와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ko" sz="1100" dirty="0"/>
              <a:t> 사이의 모든 숫자를 포함하여 더한 값을 반환해야 합니다. (예: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start=1</a:t>
            </a:r>
            <a:r>
              <a:rPr lang="ko" sz="1100" dirty="0"/>
              <a:t>,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end=5</a:t>
            </a:r>
            <a:r>
              <a:rPr lang="ko" sz="1100" dirty="0"/>
              <a:t>이면 1 + 2 + 3 + 4 + 5 = 15)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입력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사용자로부터 두 개의 숫자를 입력받아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start_number</a:t>
            </a:r>
            <a:r>
              <a:rPr lang="ko" sz="1100" dirty="0"/>
              <a:t>와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end_number</a:t>
            </a:r>
            <a:r>
              <a:rPr lang="ko" sz="1100" dirty="0"/>
              <a:t>라는 변수에 저장하세요.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함수 호출 및 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입력받은 두 숫자를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calculate_sum</a:t>
            </a:r>
            <a:r>
              <a:rPr lang="ko" sz="1100" dirty="0"/>
              <a:t> 함수에 전달하여, 두 숫자 사이의 합계를 계산하세요.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함수가 반환한 합계를 출력하세요.</a:t>
            </a:r>
            <a:endParaRPr lang="ko-KR" altLang="en-US"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300" dirty="0"/>
          </a:p>
        </p:txBody>
      </p:sp>
      <p:sp>
        <p:nvSpPr>
          <p:cNvPr id="439" name="Google Shape;439;p68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9"/>
          <p:cNvSpPr txBox="1"/>
          <p:nvPr/>
        </p:nvSpPr>
        <p:spPr>
          <a:xfrm>
            <a:off x="834200" y="1186075"/>
            <a:ext cx="7410300" cy="20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입력: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첫 번째 숫자를 입력하세요: 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두 번째 숫자를 입력하세요: 5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1에서 5까지의 숫자의 합은 15입니다.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445" name="Google Shape;445;p69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0"/>
          <p:cNvSpPr txBox="1"/>
          <p:nvPr/>
        </p:nvSpPr>
        <p:spPr>
          <a:xfrm>
            <a:off x="1902975" y="2073525"/>
            <a:ext cx="4848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map 내장함수</a:t>
            </a:r>
            <a:endParaRPr sz="40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1"/>
          <p:cNvSpPr txBox="1"/>
          <p:nvPr/>
        </p:nvSpPr>
        <p:spPr>
          <a:xfrm>
            <a:off x="818875" y="1203375"/>
            <a:ext cx="7534500" cy="374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300" b="1" dirty="0"/>
              <a:t> 함수의 기본 사용법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map(함수, 이터러블1, 이터러블2, ...)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함수</a:t>
            </a:r>
            <a:r>
              <a:rPr lang="ko" sz="1100" dirty="0"/>
              <a:t>: 각 이터러블의 요소에 적용할 함수입니다. 이 함수는 하나 이상의 매개변수를 받을 수 있습니다.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이터러블</a:t>
            </a:r>
            <a:r>
              <a:rPr lang="ko" sz="1100" dirty="0"/>
              <a:t>: </a:t>
            </a:r>
            <a:r>
              <a:rPr lang="ko" sz="1100" b="1" dirty="0">
                <a:solidFill>
                  <a:srgbClr val="FF0000"/>
                </a:solidFill>
              </a:rPr>
              <a:t>리스트, 튜플, 문자열 등 반복 가능한 객체입니다</a:t>
            </a:r>
            <a:r>
              <a:rPr lang="ko" sz="1100" dirty="0"/>
              <a:t>. 여러 개의 이터러블을 전달할 수 있습니다.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단일 이터러블에 대한 </a:t>
            </a:r>
            <a:r>
              <a:rPr lang="ko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300" b="1" dirty="0"/>
              <a:t> 함수의 예시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일반 함수 사용: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square(x):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 ** 2  # 주어진 값을 제곱하는 함수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numbers = [1, 2, 3, 4, 5]  # 숫자 리스트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squared_numbers = map(square, numbers)  # 각 요소를 제곱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result_list = list(squared_numbers)  # map 객체를 리스트로 변환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print(result_list)  # 출력: [1, 4, 9, 16, 25]</a:t>
            </a:r>
            <a:endParaRPr sz="1300" b="1" dirty="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71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map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7777200" y="544900"/>
            <a:ext cx="12231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</a:rPr>
              <a:t>object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01550" y="1435025"/>
            <a:ext cx="7556700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ko" sz="1300" b="1" dirty="0">
                <a:solidFill>
                  <a:srgbClr val="222222"/>
                </a:solidFill>
                <a:highlight>
                  <a:srgbClr val="FFFFFF"/>
                </a:highlight>
              </a:rPr>
              <a:t>객체(object)</a:t>
            </a: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는 </a:t>
            </a:r>
            <a:r>
              <a:rPr lang="ko" sz="1300" b="1" dirty="0">
                <a:solidFill>
                  <a:srgbClr val="FF0000"/>
                </a:solidFill>
                <a:highlight>
                  <a:srgbClr val="FFFFFF"/>
                </a:highlight>
              </a:rPr>
              <a:t>사전적인 정의로 실제 존재하는 것을 말한다. </a:t>
            </a:r>
            <a:endParaRPr sz="1300" b="1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객체지향 이론에서는 사물과 같은 유형적인 것뿐만 아니라, 개념이나 논리와 같은 무형적인 것들도 </a:t>
            </a:r>
            <a:r>
              <a:rPr lang="ko" sz="1300" b="1" dirty="0">
                <a:solidFill>
                  <a:srgbClr val="222222"/>
                </a:solidFill>
                <a:highlight>
                  <a:srgbClr val="FFFFFF"/>
                </a:highlight>
              </a:rPr>
              <a:t>객체</a:t>
            </a: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로 간주한다. 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프로그래밍에서의 </a:t>
            </a:r>
            <a:r>
              <a:rPr lang="ko" sz="1300" b="1" dirty="0">
                <a:solidFill>
                  <a:srgbClr val="222222"/>
                </a:solidFill>
                <a:highlight>
                  <a:srgbClr val="FFFFFF"/>
                </a:highlight>
              </a:rPr>
              <a:t>객체</a:t>
            </a: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는 </a:t>
            </a:r>
            <a:r>
              <a:rPr lang="ko" sz="1300" b="1" dirty="0">
                <a:solidFill>
                  <a:srgbClr val="222222"/>
                </a:solidFill>
                <a:highlight>
                  <a:srgbClr val="FFFFFF"/>
                </a:highlight>
              </a:rPr>
              <a:t>클래스</a:t>
            </a: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에 정의된 내용대로 메모리에 생성된 것을 뜻한다. </a:t>
            </a:r>
            <a:endParaRPr sz="13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00"/>
              <a:buChar char="●"/>
            </a:pP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일반적으로 </a:t>
            </a:r>
            <a:r>
              <a:rPr lang="ko" sz="1300" b="1" dirty="0">
                <a:solidFill>
                  <a:srgbClr val="222222"/>
                </a:solidFill>
                <a:highlight>
                  <a:srgbClr val="FFFFFF"/>
                </a:highlight>
              </a:rPr>
              <a:t>객체</a:t>
            </a: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는 다수의 속성과 기능을 가지고 있으며, </a:t>
            </a:r>
            <a:r>
              <a:rPr lang="ko" sz="1300" b="1" dirty="0">
                <a:solidFill>
                  <a:srgbClr val="222222"/>
                </a:solidFill>
                <a:highlight>
                  <a:srgbClr val="FFFFFF"/>
                </a:highlight>
              </a:rPr>
              <a:t>객체</a:t>
            </a: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가 가지고 있는 속성과 그 기능을 </a:t>
            </a:r>
            <a:r>
              <a:rPr lang="ko" sz="1300" b="1" dirty="0">
                <a:solidFill>
                  <a:srgbClr val="222222"/>
                </a:solidFill>
                <a:highlight>
                  <a:srgbClr val="FFFFFF"/>
                </a:highlight>
              </a:rPr>
              <a:t>객체</a:t>
            </a:r>
            <a:r>
              <a:rPr lang="ko" sz="1300" dirty="0">
                <a:solidFill>
                  <a:srgbClr val="222222"/>
                </a:solidFill>
                <a:highlight>
                  <a:srgbClr val="FFFFFF"/>
                </a:highlight>
              </a:rPr>
              <a:t>의 멤버라고 한다.</a:t>
            </a:r>
            <a:endParaRPr sz="13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2"/>
          <p:cNvSpPr txBox="1"/>
          <p:nvPr/>
        </p:nvSpPr>
        <p:spPr>
          <a:xfrm>
            <a:off x="818875" y="1203375"/>
            <a:ext cx="7534500" cy="36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람다 함수 사용: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numbers = [1, 2, 3, 4, 5]  # 숫자 리스트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squared_numbers = map(lambda x: x ** 2, numbers)  # 람다 함수를 사용하여 각 요소를 제곱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result_list = list(squared_numbers)  # map 객체를 리스트로 변환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print(result_list)  # 출력: [1, 4, 9, 16, 25]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/>
              <a:t>여러 이터러블에 대한 </a:t>
            </a:r>
            <a:r>
              <a:rPr lang="ko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300" b="1" dirty="0"/>
              <a:t> 함수의 예시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add(x, y):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 + y  # 두 값을 더하는 함수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list1 = [1, 2, 3]  # 첫 번째 리스트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list2 = [4, 5, 6]  # 두 번째 리스트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sums = map(add, list1, list2)  # list1과 list2의 대응되는 요소를 더함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result_list = list(sums)  # map 객체를 리스트로 변환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print(result_list)  # 출력: [5, 7, 9]</a:t>
            </a:r>
            <a:endParaRPr sz="1300" b="1" dirty="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72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map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/>
          <p:nvPr/>
        </p:nvSpPr>
        <p:spPr>
          <a:xfrm>
            <a:off x="818875" y="1203375"/>
            <a:ext cx="75345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300" b="1"/>
              <a:t> 함수의 특징</a:t>
            </a:r>
            <a:endParaRPr sz="1300" b="1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b="1"/>
              <a:t>게으른 평가</a:t>
            </a:r>
            <a:r>
              <a:rPr lang="ko" sz="1100"/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/>
              <a:t> 함수는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/>
              <a:t> 객체를 반환하며, 결과를 실제로 필요할 때까지 계산하지 않습니다. 따라서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list()</a:t>
            </a:r>
            <a:r>
              <a:rPr lang="ko" sz="1100"/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set()</a:t>
            </a:r>
            <a:r>
              <a:rPr lang="ko" sz="1100"/>
              <a:t> 등을 사용하여 결과를 명시적으로 변환해야 합니다.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/>
              <a:t>성능</a:t>
            </a:r>
            <a:r>
              <a:rPr lang="ko" sz="1100"/>
              <a:t>: 반복적인 작업에서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ko" sz="1100"/>
              <a:t> 루프를 사용하는 것보다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/>
              <a:t>을 사용하면 코드가 더 간결해지고 성능이 향상될 수 있습니다.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b="1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73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map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4"/>
          <p:cNvSpPr txBox="1"/>
          <p:nvPr/>
        </p:nvSpPr>
        <p:spPr>
          <a:xfrm>
            <a:off x="834200" y="1186075"/>
            <a:ext cx="7410300" cy="3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</a:t>
            </a:r>
            <a:r>
              <a:rPr lang="ko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300" b="1" dirty="0"/>
              <a:t> 함수를 사용한 리스트 변환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사용자로부터 여러 개의 숫자를 입력받아, 각 숫자에 특정 연산을 수행한 결과를 새로운 리스트로 반환하는 프로그램을 작성하세요. 이때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 dirty="0"/>
              <a:t> 함수를 사용하여 리스트 변환을 수행합니다.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입력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사용자로부터 공백으로 구분된 여러 개의 숫자를 입력받아, 이들을 리스트 형태로 저장하세요.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연산 정의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각 숫자에 대해 제곱을 계산하는 함수를 정의하세요. (예: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square(x)</a:t>
            </a:r>
            <a:r>
              <a:rPr lang="ko" sz="1100" dirty="0"/>
              <a:t>는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* x</a:t>
            </a:r>
            <a:r>
              <a:rPr lang="ko" sz="1100" dirty="0"/>
              <a:t>를 반환)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 b="1" dirty="0"/>
              <a:t> 함수 사용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정의한 제곱 함수를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 dirty="0"/>
              <a:t> 함수와 함께 사용하여 입력된 숫자 리스트의 각 요소를 제곱하세요.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 dirty="0"/>
              <a:t> 함수의 결과를 리스트로 변환하여 저장하세요.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변환된 리스트를 출력하세요.</a:t>
            </a:r>
            <a:endParaRPr sz="1300" dirty="0"/>
          </a:p>
        </p:txBody>
      </p:sp>
      <p:sp>
        <p:nvSpPr>
          <p:cNvPr id="474" name="Google Shape;474;p74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5"/>
          <p:cNvSpPr txBox="1"/>
          <p:nvPr/>
        </p:nvSpPr>
        <p:spPr>
          <a:xfrm>
            <a:off x="834200" y="1186075"/>
            <a:ext cx="7410300" cy="1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입력: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숫자들을 입력하세요 (예: 1 2 3 4 5): 1 2 3 4 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입력된 숫자들의 제곱: [1, 4, 9, 16, 25]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480" name="Google Shape;480;p75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6"/>
          <p:cNvSpPr txBox="1"/>
          <p:nvPr/>
        </p:nvSpPr>
        <p:spPr>
          <a:xfrm>
            <a:off x="2055375" y="2149725"/>
            <a:ext cx="4848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lambda 내장함수</a:t>
            </a:r>
            <a:endParaRPr sz="40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7"/>
          <p:cNvSpPr txBox="1"/>
          <p:nvPr/>
        </p:nvSpPr>
        <p:spPr>
          <a:xfrm>
            <a:off x="833350" y="1203375"/>
            <a:ext cx="7437300" cy="36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람다 함수의 기본 문법</a:t>
            </a:r>
            <a:endParaRPr sz="1300" b="1" dirty="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 매개변수: 반환값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ko" sz="1100" dirty="0"/>
              <a:t> 키워드로 시작합니다.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매개변수</a:t>
            </a:r>
            <a:r>
              <a:rPr lang="ko" sz="1100" dirty="0"/>
              <a:t>: 일반 함수의 매개변수와 같은 역할을 합니다. 여러 개의 매개변수를 사용할 수 있습니다.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ko" sz="1100" dirty="0"/>
              <a:t> 뒤에 표현식을 작성하며, 이 표현식의 결과가 반환값이 됩니다.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일반 함수 정의: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square(x):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 ** 2  # x의 제곱을 반환합니다.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square(5)  # 함수 호출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print(result)  # 출력: 25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 square(x):</a:t>
            </a:r>
            <a:r>
              <a:rPr lang="ko" sz="1100" dirty="0"/>
              <a:t>로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ko" sz="1100" dirty="0"/>
              <a:t>라는 이름의 함수를 정의합니다.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/>
              <a:t>이 함수는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ko" sz="1100" dirty="0"/>
              <a:t>의 제곱을 반환합니다.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/>
              <a:t>함수 호출을 통해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ko" sz="1100" dirty="0"/>
              <a:t>의 제곱인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ko" sz="1100" dirty="0"/>
              <a:t>를 결과로 얻습니다.</a:t>
            </a:r>
            <a:endParaRPr sz="1100" dirty="0"/>
          </a:p>
        </p:txBody>
      </p:sp>
      <p:sp>
        <p:nvSpPr>
          <p:cNvPr id="491" name="Google Shape;491;p77"/>
          <p:cNvSpPr/>
          <p:nvPr/>
        </p:nvSpPr>
        <p:spPr>
          <a:xfrm>
            <a:off x="62386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lambda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8"/>
          <p:cNvSpPr txBox="1"/>
          <p:nvPr/>
        </p:nvSpPr>
        <p:spPr>
          <a:xfrm>
            <a:off x="833350" y="1203375"/>
            <a:ext cx="7437300" cy="3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람다 함수의 특징과 사용 사례</a:t>
            </a:r>
            <a:endParaRPr sz="1300" b="1" dirty="0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익명성</a:t>
            </a:r>
            <a:r>
              <a:rPr lang="ko" sz="1100" dirty="0"/>
              <a:t>: 람다 함수는 이름이 없기 때문에, 즉석에서 필요한 경우에만 사용됩니다.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단순함</a:t>
            </a:r>
            <a:r>
              <a:rPr lang="ko" sz="1100" dirty="0"/>
              <a:t>: 간단한 연산이나 기능을 수행할 때 적합합니다. 복잡한 로직을 처리하는 데는 일반 함수가 더 적합합니다.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활용</a:t>
            </a:r>
            <a:r>
              <a:rPr lang="ko" sz="1100" dirty="0"/>
              <a:t>: 람다 함수는 주로 간단한 연산을 전달해야 하는 함수의 인자로 사용되거나,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 dirty="0"/>
              <a:t>,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filter</a:t>
            </a:r>
            <a:r>
              <a:rPr lang="ko" sz="1100" dirty="0"/>
              <a:t>,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reduce</a:t>
            </a:r>
            <a:r>
              <a:rPr lang="ko" sz="1100" dirty="0"/>
              <a:t>와 같은 함수형 프로그래밍에서 자주 사용됩니다.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 dirty="0"/>
              <a:t>예시: </a:t>
            </a:r>
            <a:r>
              <a:rPr lang="ko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300" b="1" dirty="0"/>
              <a:t> 함수와 함께 사용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numbers = [1, 2, 3, 4, 5]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squared_numbers = list(map(lambda x: x ** 2, numbers))  # 각 요소의 제곱을 계산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print(squared_numbers)  # 출력: [1, 4, 9, 16, 25]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 dirty="0"/>
              <a:t> 함수는 주어진 함수(여기서는 람다 함수)를 리스트의 각 요소에 적용합니다.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dirty="0"/>
              <a:t>이 예시에서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 x: x ** 2</a:t>
            </a:r>
            <a:r>
              <a:rPr lang="ko" sz="1100" dirty="0"/>
              <a:t> 람다 함수는 리스트의 각 요소를 제곱합니다.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78"/>
          <p:cNvSpPr/>
          <p:nvPr/>
        </p:nvSpPr>
        <p:spPr>
          <a:xfrm>
            <a:off x="62386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lambda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9"/>
          <p:cNvSpPr txBox="1"/>
          <p:nvPr/>
        </p:nvSpPr>
        <p:spPr>
          <a:xfrm>
            <a:off x="834200" y="966158"/>
            <a:ext cx="7410300" cy="4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</a:t>
            </a:r>
            <a:r>
              <a:rPr lang="ko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ko" sz="1300" b="1" dirty="0"/>
              <a:t> 함수를 사용한 리스트 변환</a:t>
            </a:r>
            <a:endParaRPr sz="1300" b="1" dirty="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사용자로부터 여러 개의 숫자를 입력받아, 각 숫자에 특정 연산을 수행한 결과를 새로운 리스트로 반환하는 프로그램을 작성하세요. 이때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ko" sz="1100" dirty="0"/>
              <a:t> 함수를 사용하여 간단하게 연산을 수행합니다.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입력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사용자로부터 공백으로 구분된 여러 개의 숫자를 입력받아, 이들을 리스트 형태로 저장하세요.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ko" sz="1100" b="1" dirty="0"/>
              <a:t> 함수와 </a:t>
            </a:r>
            <a:r>
              <a:rPr lang="ko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 b="1" dirty="0"/>
              <a:t> 함수 사용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ko" sz="1100" dirty="0"/>
              <a:t> 함수를 사용하여 각 숫자의 제곱을 계산하세요.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이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lambda</a:t>
            </a:r>
            <a:r>
              <a:rPr lang="ko" sz="1100" dirty="0"/>
              <a:t> 함수를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 dirty="0"/>
              <a:t> 함수와 함께 사용하여 입력된 숫자 리스트의 각 요소를 제곱하세요.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map</a:t>
            </a:r>
            <a:r>
              <a:rPr lang="ko" sz="1100" dirty="0"/>
              <a:t> 함수의 결과를 리스트로 변환하여 저장하세요.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lang="ko-KR" altLang="en-US"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-KR" altLang="en-US" sz="1100" dirty="0"/>
              <a:t>변환된 리스트를 출력하세요</a:t>
            </a:r>
            <a:r>
              <a:rPr lang="en-US" altLang="ko-KR" sz="1100" dirty="0"/>
              <a:t>.</a:t>
            </a:r>
            <a:endParaRPr sz="1300" dirty="0"/>
          </a:p>
        </p:txBody>
      </p:sp>
      <p:sp>
        <p:nvSpPr>
          <p:cNvPr id="503" name="Google Shape;503;p79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0"/>
          <p:cNvSpPr txBox="1"/>
          <p:nvPr/>
        </p:nvSpPr>
        <p:spPr>
          <a:xfrm>
            <a:off x="834200" y="1186075"/>
            <a:ext cx="7410300" cy="1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입력: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숫자들을 입력하세요 (예: 1 2 3 4 5): 1 2 3 4 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입력된 숫자들의 제곱: [1, 4, 9, 16, 25]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509" name="Google Shape;509;p80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1"/>
          <p:cNvSpPr txBox="1"/>
          <p:nvPr/>
        </p:nvSpPr>
        <p:spPr>
          <a:xfrm>
            <a:off x="1902975" y="2073525"/>
            <a:ext cx="4848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zip 내장함수</a:t>
            </a:r>
            <a:endParaRPr sz="40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381675" y="2149725"/>
            <a:ext cx="43578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파이썬 자료 구조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2"/>
          <p:cNvSpPr txBox="1"/>
          <p:nvPr/>
        </p:nvSpPr>
        <p:spPr>
          <a:xfrm>
            <a:off x="855425" y="1203375"/>
            <a:ext cx="7491600" cy="26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700" b="1"/>
              <a:t> 함수의 기본 개념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문법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zip(*iterables)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동작 방식</a:t>
            </a:r>
            <a:endParaRPr sz="1300" b="1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각 이터러블에서 동일한 인덱스의 요소들을 추출하여 튜플로 묶습니다.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반환값은 </a:t>
            </a: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100" b="1"/>
              <a:t> 객체</a:t>
            </a:r>
            <a:r>
              <a:rPr lang="ko" sz="1100"/>
              <a:t>이며, 이는 이터레이터(iterator)로서 필요에 따라 리스트나 튜플로 변환할 수 있습니다.</a:t>
            </a:r>
            <a:endParaRPr sz="110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만약 전달된 이터러블들의 길이가 다를 경우, 가장 짧은 이터러블의 길이에 맞춰서 조합됩니다.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82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3"/>
          <p:cNvSpPr txBox="1"/>
          <p:nvPr/>
        </p:nvSpPr>
        <p:spPr>
          <a:xfrm>
            <a:off x="855425" y="1203375"/>
            <a:ext cx="7491600" cy="28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 b="1"/>
              <a:t>단순한 두 이터러블의 조합</a:t>
            </a:r>
            <a:endParaRPr sz="1700" b="1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예시 1: 이름과 나이 조합하기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names = ['Alice', 'Bob', 'Charlie']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ages = [25, 30, 22]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combined_data = zip(names, ages)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result_list = list(combined_data)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print(result_list)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실행 결과: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[('Alice', 25), ('Bob', 30), ('Charlie', 22)]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83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4"/>
          <p:cNvSpPr txBox="1"/>
          <p:nvPr/>
        </p:nvSpPr>
        <p:spPr>
          <a:xfrm>
            <a:off x="855425" y="1203375"/>
            <a:ext cx="7491600" cy="3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700" b="1"/>
              <a:t>다수의 이터러블 조합</a:t>
            </a:r>
            <a:endParaRPr sz="1700" b="1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예시 2: 이름, 나이, 도시 조합하기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names = ['Alice', 'Bob', 'Charlie']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ages = [25, 30, 22]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cities = ['New York', 'San Francisco', 'Los Angeles']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combined_data = zip(names, ages, cities)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result_list = list(combined_data)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print(result_list)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실행 결과: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[('Alice', 25, 'New York'), ('Bob', 30, 'San Francisco'), ('Charlie', 22, 'Los Angeles')]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84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5"/>
          <p:cNvSpPr txBox="1"/>
          <p:nvPr/>
        </p:nvSpPr>
        <p:spPr>
          <a:xfrm>
            <a:off x="855425" y="1203375"/>
            <a:ext cx="74916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예시 3: 조합된 데이터를 순회하며 출력하기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names = ['Alice', 'Bob', 'Charlie']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ages = [25, 30, 22]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cities = ['New York', 'San Francisco', 'Los Angeles']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name, age, city in zip(names, ages, cities):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print(f"{name} is {age} years old and lives in {city}.")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실행 결과: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Alice is 25 years old and lives in New York.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Bob is 30 years old and lives in San Francisco.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Charlie is 22 years old and lives in Los Angeles.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85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6"/>
          <p:cNvSpPr txBox="1"/>
          <p:nvPr/>
        </p:nvSpPr>
        <p:spPr>
          <a:xfrm>
            <a:off x="855425" y="1203375"/>
            <a:ext cx="74916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700" b="1"/>
              <a:t> 함수로 언패킹(Unpacking)하기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예시 4: 조합된 데이터를 다시 분리하기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combined_data = [('Alice', 25, 'New York'), ('Bob', 30, 'San Francisco'), ('Charlie', 22, 'Los Angeles')]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names, ages, cities = zip(*combined_data)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print(names)   # 출력: ('Alice', 'Bob', 'Charlie')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print(ages)    # 출력: (25, 30, 22)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print(cities)  # 출력: ('New York', 'San Francisco', 'Los Angeles')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86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7"/>
          <p:cNvSpPr txBox="1"/>
          <p:nvPr/>
        </p:nvSpPr>
        <p:spPr>
          <a:xfrm>
            <a:off x="855425" y="1203375"/>
            <a:ext cx="7491600" cy="30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700" b="1"/>
              <a:t> 함수의 다양한 특징과 주의사항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5.1. 이터러블의 길이가 다를 경우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/>
              <a:t>예시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names = ['Alice', 'Bob']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ages = [25, 30, 22]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combined_data = list(zip(names, ages))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print(combined_data)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실행 결과:</a:t>
            </a:r>
            <a:br>
              <a:rPr lang="ko" sz="1100" b="1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[('Alice', 25), ('Bob', 30)]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0" name="Google Shape;550;p87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8"/>
          <p:cNvSpPr txBox="1"/>
          <p:nvPr/>
        </p:nvSpPr>
        <p:spPr>
          <a:xfrm>
            <a:off x="855425" y="1203375"/>
            <a:ext cx="7491600" cy="27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5.2. 무한 이터러블과 함께 사용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/>
              <a:t>예시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itertools import count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names = ['Alice', 'Bob', 'Charlie']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ids = count(1)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combined_data = list(zip(ids, names))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print(combined_data)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실행 결과: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[(1, 'Alice'), (2, 'Bob'), (3, 'Charlie')]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6" name="Google Shape;556;p88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9"/>
          <p:cNvSpPr txBox="1"/>
          <p:nvPr/>
        </p:nvSpPr>
        <p:spPr>
          <a:xfrm>
            <a:off x="855425" y="1203375"/>
            <a:ext cx="7491600" cy="2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5.3. 사전(dict)와 함께 사용</a:t>
            </a:r>
            <a:endParaRPr sz="1300" b="1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/>
              <a:t>키와 값의 조합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keys = ['name', 'age', 'city']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values = ['Alice', 25, 'New York']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my_dict = dict(zip(keys, values))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print(my_dict)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실행 결과: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{'name': 'Alice', 'age': 25, 'city': 'New York'}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89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90"/>
          <p:cNvSpPr txBox="1"/>
          <p:nvPr/>
        </p:nvSpPr>
        <p:spPr>
          <a:xfrm>
            <a:off x="855425" y="1203375"/>
            <a:ext cx="7491600" cy="24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5.4. 중첩된 </a:t>
            </a:r>
            <a:r>
              <a:rPr lang="ko" sz="13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300" b="1"/>
              <a:t> 사용</a:t>
            </a:r>
            <a:endParaRPr sz="1300" b="1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/>
              <a:t>두 개의 2차원 리스트의 요소 합하기</a:t>
            </a:r>
            <a:r>
              <a:rPr lang="ko" sz="1100"/>
              <a:t>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matrix1 = [[1, 2], [3, 4]]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matrix2 = [[5, 6], [7, 8]]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result = [[a + b for a, b in zip(row1, row2)] for row1, row2 in zip(matrix1, matrix2)]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print(result)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실행 결과:</a:t>
            </a:r>
            <a:br>
              <a:rPr lang="ko" sz="1100"/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[[6, 8], [10, 12]]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90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91"/>
          <p:cNvSpPr txBox="1"/>
          <p:nvPr/>
        </p:nvSpPr>
        <p:spPr>
          <a:xfrm>
            <a:off x="855425" y="1203375"/>
            <a:ext cx="7491600" cy="390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7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700" b="1" dirty="0"/>
              <a:t> 객체의 특성과 변환</a:t>
            </a:r>
            <a:endParaRPr sz="1700" b="1" dirty="0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100" b="1" dirty="0"/>
              <a:t> 객체는 이터레이터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메모리 효율성을 위해 필요한 시점까지 요소들을 생성하지 않습니다.</a:t>
            </a:r>
            <a:endParaRPr sz="1100" dirty="0"/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반복을 통해 한 번 순회한 후에는 재사용이 불가능합니다.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예시: 재사용 불가능한 </a:t>
            </a:r>
            <a:r>
              <a:rPr lang="ko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100" b="1" dirty="0"/>
              <a:t> 객체</a:t>
            </a:r>
            <a:br>
              <a:rPr lang="ko" sz="1100" dirty="0"/>
            </a:b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names = ['Alice', 'Bob', 'Charlie']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ages = [25, 30, 22]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combined = zip(names, ages)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print(list(combined))  # 첫 번째 사용: 정상 출력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print(list(combined))  # 두 번째 사용: 빈 리스트 출력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/>
              <a:t>실행 결과:</a:t>
            </a:r>
            <a:br>
              <a:rPr lang="ko" sz="1100" dirty="0"/>
            </a:b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[('Alice', 25), ('Bob', 30), ('Charlie', 22)]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91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2153075" y="2073525"/>
            <a:ext cx="43578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변수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2"/>
          <p:cNvSpPr txBox="1"/>
          <p:nvPr/>
        </p:nvSpPr>
        <p:spPr>
          <a:xfrm>
            <a:off x="855425" y="1203375"/>
            <a:ext cx="7491600" cy="3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 sz="1700" b="1"/>
              <a:t>실제 활용 예시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7.1. 학생 성적 관리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 = ['Alice', 'Bob', 'Charlie']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midterm_scores = [85, 78, 92]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final_scores = [90, 80, 85]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student, mid, final in zip(students, midterm_scores, final_scores):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average = (mid + final) / 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print(f"{student}'s average score is {average}.")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실행 결과: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Alice's average score is 87.5.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Bob's average score is 79.0.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Charlie's average score is 88.5.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Google Shape;580;p92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3"/>
          <p:cNvSpPr txBox="1"/>
          <p:nvPr/>
        </p:nvSpPr>
        <p:spPr>
          <a:xfrm>
            <a:off x="855425" y="1203375"/>
            <a:ext cx="7491600" cy="3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7.2. 데이터 프레임 생성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names = ['Alice', 'Bob', 'Charlie']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ages = [25, 30, 22]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cities = ['New York', 'San Francisco', 'Los Angeles']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list(zip(names, ages, cities))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pd.DataFrame(data, columns=['Name', 'Age', 'City'])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실행 결과: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  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Name  Age           City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    Alice   25       New York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     Bob   30  San Francisco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 Charlie   22    Los Angeles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93"/>
          <p:cNvSpPr/>
          <p:nvPr/>
        </p:nvSpPr>
        <p:spPr>
          <a:xfrm>
            <a:off x="6314850" y="571500"/>
            <a:ext cx="27639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zip 내장함수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4"/>
          <p:cNvSpPr txBox="1"/>
          <p:nvPr/>
        </p:nvSpPr>
        <p:spPr>
          <a:xfrm>
            <a:off x="834200" y="1186075"/>
            <a:ext cx="7410300" cy="3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</a:t>
            </a:r>
            <a:r>
              <a:rPr lang="ko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300" b="1" dirty="0"/>
              <a:t> 함수를 사용한 학생 성적 매칭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두 개의 리스트를 사용하여 학생 이름과 성적을 매칭하고, 이를 출력하는 프로그램을 작성하세요. 이때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100" dirty="0"/>
              <a:t> 함수를 사용하여 두 리스트를 하나로 결합합니다.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리스트 선언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학생들의 이름을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</a:t>
            </a:r>
            <a:r>
              <a:rPr lang="ko" sz="1100" dirty="0"/>
              <a:t>라는 리스트를 선언하고, 임의의 이름 5개를 할당하세요.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각 학생의 성적을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scores</a:t>
            </a:r>
            <a:r>
              <a:rPr lang="ko" sz="1100" dirty="0"/>
              <a:t>라는 리스트를 선언하고, 각각의 학생에 해당하는 성적 5개를 할당하세요.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100" b="1" dirty="0"/>
              <a:t> 함수 사용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ko" sz="1100" dirty="0"/>
              <a:t> 함수를 사용하여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</a:t>
            </a:r>
            <a:r>
              <a:rPr lang="ko" sz="1100" dirty="0"/>
              <a:t> 리스트와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scores</a:t>
            </a:r>
            <a:r>
              <a:rPr lang="ko" sz="1100" dirty="0"/>
              <a:t> 리스트를 결합하세요.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결합된 결과를 반복문을 사용하여 출력하세요.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각 학생의 이름과 성적을 "이름: 성적" 형식으로 출력하세요.</a:t>
            </a:r>
            <a:endParaRPr sz="1300" dirty="0"/>
          </a:p>
        </p:txBody>
      </p:sp>
      <p:sp>
        <p:nvSpPr>
          <p:cNvPr id="592" name="Google Shape;592;p94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95"/>
          <p:cNvSpPr txBox="1"/>
          <p:nvPr/>
        </p:nvSpPr>
        <p:spPr>
          <a:xfrm>
            <a:off x="834200" y="1186075"/>
            <a:ext cx="7410300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입력: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 = ["John", "Jane", "Bob", "Alice", "Tom"]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scores = [85, 92, 78, 90, 88]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John: 85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Jane: 92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Bob: 78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Alice: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Tom: 88</a:t>
            </a: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598" name="Google Shape;598;p95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6"/>
          <p:cNvSpPr txBox="1"/>
          <p:nvPr/>
        </p:nvSpPr>
        <p:spPr>
          <a:xfrm>
            <a:off x="1979175" y="2149725"/>
            <a:ext cx="4848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파이썬 컨프리헨션</a:t>
            </a:r>
            <a:endParaRPr sz="4000" b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97"/>
          <p:cNvSpPr/>
          <p:nvPr/>
        </p:nvSpPr>
        <p:spPr>
          <a:xfrm>
            <a:off x="6924450" y="571500"/>
            <a:ext cx="2110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comprehension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09" name="Google Shape;609;p97"/>
          <p:cNvSpPr txBox="1"/>
          <p:nvPr/>
        </p:nvSpPr>
        <p:spPr>
          <a:xfrm>
            <a:off x="858475" y="1267100"/>
            <a:ext cx="7482000" cy="32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리스트 컴프리헨션 (List Comprehension)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[표현식 for 요소 in 이터러블 if 조건]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1: 짝수만 추출하기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listComprehension = [x for x in range(-4, 5) if x % 2 == 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print(listComprehension)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결과:</a:t>
            </a:r>
            <a:r>
              <a:rPr lang="ko" sz="1100"/>
              <a:t>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[-4, -2, 0, 2, 4]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2: 짝수는 그대로, 홀수는 1을 더해 저장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listComprehension = [x if x % 2 == 0 else x + 1 for x in range(-4, 5)]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print(listComprehension)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 b="1"/>
              <a:t>결과:</a:t>
            </a:r>
            <a:r>
              <a:rPr lang="ko" sz="1100"/>
              <a:t>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[-4, -2, 0, 2, 4, 6]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98"/>
          <p:cNvSpPr/>
          <p:nvPr/>
        </p:nvSpPr>
        <p:spPr>
          <a:xfrm>
            <a:off x="6924450" y="571500"/>
            <a:ext cx="2110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comprehension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15" name="Google Shape;615;p98"/>
          <p:cNvSpPr txBox="1"/>
          <p:nvPr/>
        </p:nvSpPr>
        <p:spPr>
          <a:xfrm>
            <a:off x="858475" y="1190900"/>
            <a:ext cx="7482000" cy="30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3: 짝수의 제곱을 리스트에 저장하기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even_numbers = range(10)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squared_even_numbers = [x ** 2 for x in even_numbers if x % 2 == 0]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print(squared_even_numbers)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결과: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 4, 16, 36, 64]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4: 짝수는 제곱, 홀수는 세제곱하여 리스트에 저장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squared_even_numbers = [x ** 2 if x % 2 == 0 else x ** 3 for x in range(10)]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print(squared_even_numbers)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 b="1"/>
              <a:t>결과:</a:t>
            </a:r>
            <a:r>
              <a:rPr lang="ko" sz="1100"/>
              <a:t>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 1, 4, 27, 16, 125, 36, 343, 64, 729]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9"/>
          <p:cNvSpPr/>
          <p:nvPr/>
        </p:nvSpPr>
        <p:spPr>
          <a:xfrm>
            <a:off x="6924450" y="571500"/>
            <a:ext cx="2110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comprehension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21" name="Google Shape;621;p99"/>
          <p:cNvSpPr txBox="1"/>
          <p:nvPr/>
        </p:nvSpPr>
        <p:spPr>
          <a:xfrm>
            <a:off x="858475" y="1190900"/>
            <a:ext cx="7482000" cy="3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딕셔너리 컴프리헨션 (Dictionary Comprehension)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{키: 값 for 요소 in 이터러블 if 조건}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1: 리스트를 사용해 딕셔너리 생성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dictComprehension = {k: v for k, v in zip(['a', 'b', 'c'], [1, 2, 3])}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print(dictComprehension)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결과:</a:t>
            </a:r>
            <a:r>
              <a:rPr lang="ko" sz="1100"/>
              <a:t>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{'a': 1, 'b': 2, 'c': 3}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2: 숫자의 제곱을 딕셔너리로 저장하기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numbers = range(5)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squares_dict = {x: x ** 2 for x in numbers}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print(squares_dict)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 b="1"/>
              <a:t>결과:</a:t>
            </a:r>
            <a:r>
              <a:rPr lang="ko" sz="1100"/>
              <a:t>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{0: 0, 1: 1, 2: 4, 3: 9, 4: 16}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00"/>
          <p:cNvSpPr/>
          <p:nvPr/>
        </p:nvSpPr>
        <p:spPr>
          <a:xfrm>
            <a:off x="6924450" y="571500"/>
            <a:ext cx="2110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comprehension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27" name="Google Shape;627;p100"/>
          <p:cNvSpPr txBox="1"/>
          <p:nvPr/>
        </p:nvSpPr>
        <p:spPr>
          <a:xfrm>
            <a:off x="858475" y="1190900"/>
            <a:ext cx="7482000" cy="31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컨프리헨션의 장점</a:t>
            </a:r>
            <a:endParaRPr sz="1300" b="1" dirty="0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간결성</a:t>
            </a:r>
            <a:r>
              <a:rPr lang="ko" sz="1100" dirty="0"/>
              <a:t>: 반복문을 사용한 코드보다 훨씬 간결하고, 코드의 가독성을 높여줍니다.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효율성</a:t>
            </a:r>
            <a:r>
              <a:rPr lang="ko" sz="1100" dirty="0"/>
              <a:t>: 내부적으로 C 언어로 구현되어 있어 일반적인 반복문보다 더 효율적일 수 있습니다.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표현력</a:t>
            </a:r>
            <a:r>
              <a:rPr lang="ko" sz="1100" dirty="0"/>
              <a:t>: 다양한 조건과 표현식을 조합하여 복잡한 데이터를 한 줄의 코드로 쉽게 생성할 수 있습니다.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컨프리헨션의 단점</a:t>
            </a:r>
            <a:endParaRPr sz="1300" b="1" dirty="0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복잡성 증가</a:t>
            </a:r>
            <a:r>
              <a:rPr lang="ko" sz="1100" dirty="0"/>
              <a:t>: 너무 복잡한 로직을 한 줄에 작성하면 오히려 가독성이 떨어질 수 있습니다.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 dirty="0"/>
              <a:t>디버깅 어려움</a:t>
            </a:r>
            <a:r>
              <a:rPr lang="ko" sz="1100" dirty="0"/>
              <a:t>: 한 줄에 많은 논리를 담으면 디버깅이 어려울 수 있습니다.</a:t>
            </a:r>
            <a:endParaRPr sz="11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01"/>
          <p:cNvSpPr txBox="1"/>
          <p:nvPr/>
        </p:nvSpPr>
        <p:spPr>
          <a:xfrm>
            <a:off x="834200" y="1186075"/>
            <a:ext cx="7410300" cy="3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리스트 컴프리헨션을 사용한 성적 필터링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학생들의 이름과 성적이 주어졌을 때, 특정 기준 이상 성적을 받은 학생들만 선별하여 출력하는 프로그램을 작성하세요. 이때, 리스트 컴프리헨션을 사용하여 필터링 작업을 수행합니다.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리스트 선언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학생들의 이름을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</a:t>
            </a:r>
            <a:r>
              <a:rPr lang="ko" sz="1100" dirty="0"/>
              <a:t>라는 리스트를 선언하고, 임의의 이름 5개를 할당하세요.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각 학생의 성적을 저장할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scores</a:t>
            </a:r>
            <a:r>
              <a:rPr lang="ko" sz="1100" dirty="0"/>
              <a:t>라는 리스트를 선언하고, 각각의 학생에 해당하는 성적 5개를 할당하세요.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기준 설정 및 리스트 컴프리헨션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특정 성적 기준을 설정하고, 그 기준 이상 성적을 받은 학생들의 이름만 리스트 컴프리헨션을 사용하여 추출하세요.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기준 성적은 예를 들어 80점 이상으로 설정하세요.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성적 기준 이상인 학생들의 이름을 출력하세요.</a:t>
            </a:r>
            <a:endParaRPr sz="1300" dirty="0"/>
          </a:p>
        </p:txBody>
      </p:sp>
      <p:sp>
        <p:nvSpPr>
          <p:cNvPr id="633" name="Google Shape;633;p101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838275" y="1338475"/>
            <a:ext cx="7465200" cy="3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정수형 변수 (Integer)</a:t>
            </a:r>
            <a:r>
              <a:rPr lang="ko" sz="1100" dirty="0"/>
              <a:t>:</a:t>
            </a:r>
            <a:br>
              <a:rPr lang="ko" sz="1100" dirty="0"/>
            </a:b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int_var = 1  # 정수형 변수를 선언합니다.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실수형 변수 (Float)</a:t>
            </a:r>
            <a:r>
              <a:rPr lang="ko" sz="1100" dirty="0"/>
              <a:t>:</a:t>
            </a:r>
            <a:br>
              <a:rPr lang="ko" sz="1100" dirty="0"/>
            </a:b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float_var = 1.25  # 실수형 변수를 선언합니다.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문자열 변수 (String)</a:t>
            </a:r>
            <a:r>
              <a:rPr lang="ko" sz="1100" dirty="0"/>
              <a:t>:</a:t>
            </a:r>
            <a:br>
              <a:rPr lang="ko" sz="1100" dirty="0"/>
            </a:b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str_var = "python"  # 문자열 변수를 선언합니다. 작은따옴표(') 또는 큰따옴표(")를 사용합니다.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str_var = "I like python."  # 다른 문자열로 재할당할 수도 있습니다.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불리언 변수 (Boolean)</a:t>
            </a:r>
            <a:r>
              <a:rPr lang="ko" sz="1100" dirty="0"/>
              <a:t>:</a:t>
            </a:r>
            <a:br>
              <a:rPr lang="ko" sz="1100" dirty="0"/>
            </a:b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bool_var = True  # 불리언 변수는 True 또는 False 값을 가집니다.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리스트 변수 (List)</a:t>
            </a:r>
            <a:r>
              <a:rPr lang="ko" sz="1100" dirty="0"/>
              <a:t>:</a:t>
            </a:r>
            <a:br>
              <a:rPr lang="ko" sz="1100" dirty="0"/>
            </a:b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list_var = ['a', 1, "spam", [1,2,3], {'x':1, 'y':2}]  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리스트는 여러 종류의 데이터 타입을 포함할 수 있습니다.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문자열, 정수, 리스트, 사전 등을 포함한 예시입니다.</a:t>
            </a:r>
            <a:endParaRPr sz="1300" dirty="0"/>
          </a:p>
        </p:txBody>
      </p:sp>
      <p:sp>
        <p:nvSpPr>
          <p:cNvPr id="134" name="Google Shape;134;p21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변수선언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65000" y="618775"/>
            <a:ext cx="51867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A61C00"/>
                </a:solidFill>
                <a:latin typeface="Lato"/>
                <a:ea typeface="Lato"/>
                <a:cs typeface="Lato"/>
                <a:sym typeface="Lato"/>
              </a:rPr>
              <a:t>integer, float, string, boolean, list, tuple, set, dictionary</a:t>
            </a:r>
            <a:endParaRPr sz="1500" b="1">
              <a:solidFill>
                <a:srgbClr val="A61C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2"/>
          <p:cNvSpPr txBox="1"/>
          <p:nvPr/>
        </p:nvSpPr>
        <p:spPr>
          <a:xfrm>
            <a:off x="834200" y="1186075"/>
            <a:ext cx="7410300" cy="14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입력: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 = ["John", "Jane", "Bob", "Alice", "Tom"]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scores = [85, 92, 78, 90, 88]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예시 출력: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성적이 80점 이상인 학생들: ['John', 'Jane', 'Alice', 'Tom']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639" name="Google Shape;639;p102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3"/>
          <p:cNvSpPr txBox="1"/>
          <p:nvPr/>
        </p:nvSpPr>
        <p:spPr>
          <a:xfrm>
            <a:off x="1320850" y="2073525"/>
            <a:ext cx="6534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파이썬 파일 읽기 와 쓰기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4"/>
          <p:cNvSpPr txBox="1"/>
          <p:nvPr/>
        </p:nvSpPr>
        <p:spPr>
          <a:xfrm>
            <a:off x="1320850" y="2073525"/>
            <a:ext cx="6534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텍스트 파일 읽기 쓰기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5"/>
          <p:cNvSpPr/>
          <p:nvPr/>
        </p:nvSpPr>
        <p:spPr>
          <a:xfrm>
            <a:off x="7229250" y="571500"/>
            <a:ext cx="18228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55" name="Google Shape;655;p105"/>
          <p:cNvSpPr txBox="1"/>
          <p:nvPr/>
        </p:nvSpPr>
        <p:spPr>
          <a:xfrm>
            <a:off x="868475" y="1181375"/>
            <a:ext cx="7498200" cy="3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텍스트 파일에 쓰기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코드 예시: 파일에 쓰기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file_path = 'example_write.txt'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with open(file_path, 'w') as file:  # 'w' 모드는 파일을 쓰기 모드로 엽니다.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# 파일에 내용을 씁니다.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file.write("This is a line of text.\n")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file.write("Another line of text.\n")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file.write("Yet another line of text.\n")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print(f"File '{file_path}' has been written successfully.")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 Exception as 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print(f"An error occurred: {e}")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6"/>
          <p:cNvSpPr/>
          <p:nvPr/>
        </p:nvSpPr>
        <p:spPr>
          <a:xfrm>
            <a:off x="7229250" y="571500"/>
            <a:ext cx="18228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61" name="Google Shape;661;p106"/>
          <p:cNvSpPr txBox="1"/>
          <p:nvPr/>
        </p:nvSpPr>
        <p:spPr>
          <a:xfrm>
            <a:off x="868475" y="1181375"/>
            <a:ext cx="7498200" cy="3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텍스트 파일에서 읽기 (전체 내용 읽기)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코드 예시: 파일의 전체 내용을 읽기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file_path = 'example_write.txt'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with open(file_path, 'r') as file:  # 'r' 모드는 파일을 읽기 모드로 엽니다.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# 파일의 전체 내용을 읽습니다.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file_content = file.read()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print("File Content:")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print(file_content)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 FileNotFoundError: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print(f"The file {file_path} does not exist.")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 Exception as 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print(f"An error occurred: {e}")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07"/>
          <p:cNvSpPr/>
          <p:nvPr/>
        </p:nvSpPr>
        <p:spPr>
          <a:xfrm>
            <a:off x="7229250" y="571500"/>
            <a:ext cx="18228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67" name="Google Shape;667;p107"/>
          <p:cNvSpPr txBox="1"/>
          <p:nvPr/>
        </p:nvSpPr>
        <p:spPr>
          <a:xfrm>
            <a:off x="868475" y="1181375"/>
            <a:ext cx="7498200" cy="38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텍스트 파일에서 읽기 (라인별로 읽기)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코드 예시: 파일에서 라인별로 읽기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file_path = 'example_write.txt'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with open(file_path, 'r') as file:  # 'r' 모드는 파일을 읽기 모드로 엽니다.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# 파일의 각 줄을 읽어 리스트로 반환합니다.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lines = file.readlines()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print("Lines from the file:")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for line in lines: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print(line.strip())  # strip()은 줄바꿈 문자를 제거합니다.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 FileNotFoundError: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print(f"The file {file_path} does not exist.")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 Exception as e: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print(f"An error occurred: {e}")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08"/>
          <p:cNvSpPr/>
          <p:nvPr/>
        </p:nvSpPr>
        <p:spPr>
          <a:xfrm>
            <a:off x="7229250" y="571500"/>
            <a:ext cx="18228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 w="952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file and open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73" name="Google Shape;673;p108"/>
          <p:cNvSpPr txBox="1"/>
          <p:nvPr/>
        </p:nvSpPr>
        <p:spPr>
          <a:xfrm>
            <a:off x="868475" y="1181375"/>
            <a:ext cx="7498200" cy="18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/>
              <a:t>파일 처리 중 예외 처리</a:t>
            </a:r>
            <a:endParaRPr sz="13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/>
              <a:t>파일을 열거나 읽고 쓰는 과정에서 문제가 발생할 수 있습니다. 이러한 문제를 처리하기 위해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try-except</a:t>
            </a:r>
            <a:r>
              <a:rPr lang="ko" sz="1100"/>
              <a:t> 블록을 사용하여 예외를 처리합니다.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FileNotFoundError</a:t>
            </a:r>
            <a:r>
              <a:rPr lang="ko" sz="1100"/>
              <a:t>: 파일이 존재하지 않을 때 발생하는 예외입니다.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 b="1"/>
              <a:t>기타 예외 (</a:t>
            </a: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Exception</a:t>
            </a:r>
            <a:r>
              <a:rPr lang="ko" sz="1100" b="1"/>
              <a:t>)</a:t>
            </a:r>
            <a:r>
              <a:rPr lang="ko" sz="1100"/>
              <a:t>: 기타 예상치 못한 예외를 처리합니다.</a:t>
            </a: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09"/>
          <p:cNvSpPr txBox="1"/>
          <p:nvPr/>
        </p:nvSpPr>
        <p:spPr>
          <a:xfrm>
            <a:off x="834200" y="1186075"/>
            <a:ext cx="7410300" cy="3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 dirty="0"/>
              <a:t>실습 문제: 텍스트 파일 읽기와 쓰기</a:t>
            </a:r>
            <a:endParaRPr sz="13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문제 설명: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dirty="0"/>
              <a:t>텍스트 파일을 사용하여 학생들의 이름과 성적을 저장하고, 이를 읽어와서 성적 평균을 계산한 후, 결과를 다시 파일에 저장하는 프로그램을 작성하세요.</a:t>
            </a:r>
            <a:endParaRPr sz="11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 dirty="0"/>
              <a:t>구체적인 요구사항:</a:t>
            </a:r>
            <a:endParaRPr sz="1100" b="1" dirty="0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파일에 쓰기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학생들의 이름과 성적을 텍스트 파일에 저장하세요. 각 줄에는 "이름: 성적" 형식으로 기록합니다.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파일 이름은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students.txt</a:t>
            </a:r>
            <a:r>
              <a:rPr lang="ko" sz="1100" dirty="0"/>
              <a:t>로 설정하세요.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파일 읽기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students.txt</a:t>
            </a:r>
            <a:r>
              <a:rPr lang="ko" sz="1100" dirty="0"/>
              <a:t> 파일을 읽어, 학생들의 이름과 성적을 각각의 리스트에 저장하세요.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저장된 성적의 평균을 계산하세요.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결과 파일에 쓰기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성적의 평균을 </a:t>
            </a:r>
            <a:r>
              <a:rPr lang="ko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average.txt</a:t>
            </a:r>
            <a:r>
              <a:rPr lang="ko" sz="1100" dirty="0"/>
              <a:t> 파일에 저장하세요.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파일에는 "평균 성적: X.XX" 형식으로 기록합니다.</a:t>
            </a:r>
            <a:endParaRPr sz="1100" dirty="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 b="1" dirty="0"/>
              <a:t>파일 처리 완료 후 결과 출력</a:t>
            </a:r>
            <a:r>
              <a:rPr lang="ko" sz="1100" dirty="0"/>
              <a:t>: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 dirty="0"/>
              <a:t>프로그램이 정상적으로 실행되면, "파일 처리 완료!"라는 메시지를 출력하세요.</a:t>
            </a:r>
            <a:endParaRPr sz="1300" dirty="0"/>
          </a:p>
        </p:txBody>
      </p:sp>
      <p:sp>
        <p:nvSpPr>
          <p:cNvPr id="679" name="Google Shape;679;p109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10"/>
          <p:cNvSpPr txBox="1"/>
          <p:nvPr/>
        </p:nvSpPr>
        <p:spPr>
          <a:xfrm>
            <a:off x="834200" y="1186075"/>
            <a:ext cx="7410300" cy="22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/>
              <a:t>예시 텍스트 파일 (</a:t>
            </a: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students.txt</a:t>
            </a:r>
            <a:r>
              <a:rPr lang="ko" sz="1100" b="1"/>
              <a:t>)</a:t>
            </a:r>
            <a:r>
              <a:rPr lang="ko" sz="1100"/>
              <a:t>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John: 85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Jane: 92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Bob: 78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Alice: 90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Tom: 88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/>
              <a:t>예시 출력 및 결과 파일 (</a:t>
            </a: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average.txt</a:t>
            </a:r>
            <a:r>
              <a:rPr lang="ko" sz="1100" b="1"/>
              <a:t>)</a:t>
            </a:r>
            <a:r>
              <a:rPr lang="ko" sz="1100"/>
              <a:t>:</a:t>
            </a:r>
            <a:endParaRPr sz="110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평균 성적: 86.6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91440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ko" sz="1100"/>
              <a:t>​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685" name="Google Shape;685;p110"/>
          <p:cNvSpPr/>
          <p:nvPr/>
        </p:nvSpPr>
        <p:spPr>
          <a:xfrm>
            <a:off x="7792225" y="540425"/>
            <a:ext cx="1252500" cy="526200"/>
          </a:xfrm>
          <a:prstGeom prst="roundRect">
            <a:avLst>
              <a:gd name="adj" fmla="val 16667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lt1"/>
                </a:solidFill>
              </a:rPr>
              <a:t>실습문제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11"/>
          <p:cNvSpPr txBox="1"/>
          <p:nvPr/>
        </p:nvSpPr>
        <p:spPr>
          <a:xfrm>
            <a:off x="1320850" y="2073525"/>
            <a:ext cx="65343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b="1">
                <a:solidFill>
                  <a:srgbClr val="1C4587"/>
                </a:solidFill>
                <a:latin typeface="Lato"/>
                <a:ea typeface="Lato"/>
                <a:cs typeface="Lato"/>
                <a:sym typeface="Lato"/>
              </a:rPr>
              <a:t>픽클 파일 읽기 쓰기</a:t>
            </a:r>
            <a:endParaRPr sz="4000" b="1">
              <a:solidFill>
                <a:srgbClr val="1C458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10333</Words>
  <Application>Microsoft Office PowerPoint</Application>
  <PresentationFormat>화면 슬라이드 쇼(16:9)</PresentationFormat>
  <Paragraphs>1347</Paragraphs>
  <Slides>119</Slides>
  <Notes>119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119</vt:i4>
      </vt:variant>
    </vt:vector>
  </HeadingPairs>
  <TitlesOfParts>
    <vt:vector size="125" baseType="lpstr">
      <vt:lpstr>Roboto Mono</vt:lpstr>
      <vt:lpstr>Raleway</vt:lpstr>
      <vt:lpstr>Arial</vt:lpstr>
      <vt:lpstr>Lato</vt:lpstr>
      <vt:lpstr>Courier New</vt:lpstr>
      <vt:lpstr>Streamline</vt:lpstr>
      <vt:lpstr>파이썬 프로그램 기본학습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기선 안</cp:lastModifiedBy>
  <cp:revision>2</cp:revision>
  <dcterms:modified xsi:type="dcterms:W3CDTF">2025-01-12T07:06:09Z</dcterms:modified>
</cp:coreProperties>
</file>