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</p:sldIdLst>
  <p:sldSz cy="5143500" cx="9144000"/>
  <p:notesSz cx="6858000" cy="9144000"/>
  <p:embeddedFontLst>
    <p:embeddedFont>
      <p:font typeface="Raleway"/>
      <p:regular r:id="rId156"/>
      <p:bold r:id="rId157"/>
      <p:italic r:id="rId158"/>
      <p:boldItalic r:id="rId159"/>
    </p:embeddedFont>
    <p:embeddedFont>
      <p:font typeface="Lato"/>
      <p:regular r:id="rId160"/>
      <p:bold r:id="rId161"/>
      <p:italic r:id="rId162"/>
      <p:boldItalic r:id="rId163"/>
    </p:embeddedFont>
    <p:embeddedFont>
      <p:font typeface="Roboto Mono"/>
      <p:regular r:id="rId164"/>
      <p:bold r:id="rId165"/>
      <p:italic r:id="rId166"/>
      <p:boldItalic r:id="rId1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font" Target="fonts/RobotoMono-bold.fntdata"/><Relationship Id="rId69" Type="http://schemas.openxmlformats.org/officeDocument/2006/relationships/slide" Target="slides/slide64.xml"/><Relationship Id="rId164" Type="http://schemas.openxmlformats.org/officeDocument/2006/relationships/font" Target="fonts/RobotoMono-regular.fntdata"/><Relationship Id="rId163" Type="http://schemas.openxmlformats.org/officeDocument/2006/relationships/font" Target="fonts/Lato-boldItalic.fntdata"/><Relationship Id="rId162" Type="http://schemas.openxmlformats.org/officeDocument/2006/relationships/font" Target="fonts/Lato-italic.fntdata"/><Relationship Id="rId167" Type="http://schemas.openxmlformats.org/officeDocument/2006/relationships/font" Target="fonts/RobotoMono-boldItalic.fntdata"/><Relationship Id="rId166" Type="http://schemas.openxmlformats.org/officeDocument/2006/relationships/font" Target="fonts/RobotoMono-italic.fntdata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font" Target="fonts/Lato-bold.fntdata"/><Relationship Id="rId54" Type="http://schemas.openxmlformats.org/officeDocument/2006/relationships/slide" Target="slides/slide49.xml"/><Relationship Id="rId160" Type="http://schemas.openxmlformats.org/officeDocument/2006/relationships/font" Target="fonts/Lato-regular.fntdata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font" Target="fonts/Raleway-boldItalic.fntdata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font" Target="fonts/Raleway-italic.fntdata"/><Relationship Id="rId157" Type="http://schemas.openxmlformats.org/officeDocument/2006/relationships/font" Target="fonts/Raleway-bold.fntdata"/><Relationship Id="rId156" Type="http://schemas.openxmlformats.org/officeDocument/2006/relationships/font" Target="fonts/Raleway-regular.fntdata"/><Relationship Id="rId155" Type="http://schemas.openxmlformats.org/officeDocument/2006/relationships/slide" Target="slides/slide1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b9cb9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b9cb9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5776b2781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5776b2781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788c5183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788c5183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f5776b278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f5776b278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f5776b278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f5776b278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65344d9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665344d9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f5776b278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f5776b278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665344d9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665344d9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f5776b278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f5776b278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f5776b278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f5776b278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665344d9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665344d9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665344d9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665344d9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5776b2781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5776b2781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f5776b2781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f5776b2781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f5776b2781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f5776b2781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f5776b2781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f5776b2781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f5776b2781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f5776b278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f5776b2781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f5776b278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665344d9f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665344d9f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8522e063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8522e06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8522e063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8522e063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8522e063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8522e063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8522e063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8522e063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5776b2781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5776b2781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8522e063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8522e063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8522e063d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28522e063d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8522e063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8522e063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8522e063d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8522e063d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630bc8c9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630bc8c9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a13e757da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a13e757da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a13e757d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a13e757d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a2c4085c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a2c4085c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a13e757d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a13e757d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edad03081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edad03081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5776b2781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5776b2781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edad03081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edad03081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2c4085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a2c4085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a2c4085c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a2c4085c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edad03081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edad03081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a2c4085c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a2c4085c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a2c4085c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a2c4085c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edad03081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edad03081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a2c4085c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a2c4085c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a2c4085c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a2c4085c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630bc8c9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630bc8c9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5776b2781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5776b2781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630bc8c90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630bc8c90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edad03081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edad03081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edad03081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edad03081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a2e75fd96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a2e75fd96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a2e75fd9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a2e75fd9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edad03081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edad03081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a2e75fd9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a2e75fd9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a2e75fd96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a2e75fd96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edad03081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edad03081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a2e75fd9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a2e75fd9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5776b2781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5776b2781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a2e75fd9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a2e75fd9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5776b2781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5776b2781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5776b2781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5776b2781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5776b2781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5776b2781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5776b2781_3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5776b2781_3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65344d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65344d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5776b2781_3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5776b2781_3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5776b2781_3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5776b2781_3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5776b2781_3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5776b2781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5776b2781_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5776b2781_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5776b2781_3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5776b2781_3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5776b2781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5776b2781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776b2781_3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5776b2781_3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5776b2781_3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f5776b2781_3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5776b2781_3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5776b2781_3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5776b2781_3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5776b2781_3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65344d9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65344d9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5776b2781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5776b2781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5776b2781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5776b2781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5776b278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5776b278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5776b278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5776b278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5776b2781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5776b2781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5776b2781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5776b2781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5776b2781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5776b2781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5776b2781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f5776b2781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5776b278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5776b278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5776b2781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5776b2781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65344d9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65344d9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5776b2781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5776b2781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5776b2781_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f5776b2781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5776b2781_3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5776b2781_3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5776b2781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5776b2781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5776b2781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5776b2781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5776b2781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5776b2781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5776b2781_3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5776b2781_3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5776b2781_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5776b2781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5776b2781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f5776b2781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5776b2781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f5776b2781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5776b2781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5776b2781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f5776b2781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f5776b2781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5776b2781_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5776b2781_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5776b2781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5776b2781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f5776b2781_3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f5776b2781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5776b2781_3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5776b2781_3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f5776b2781_4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f5776b2781_4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f5776b2781_4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f5776b2781_4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f5776b2781_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f5776b2781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5776b2781_4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5776b2781_4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5776b2781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5776b2781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5776b2781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5776b2781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5776b2781_4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f5776b2781_4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5776b2781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5776b2781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5776b2781_4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f5776b2781_4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5776b2781_3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5776b2781_3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f5776b2781_3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f5776b2781_3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f5776b2781_4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f5776b2781_4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5776b2781_4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5776b2781_4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f5776b2781_4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f5776b2781_4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5776b2781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5776b2781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5776b2781_4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5776b2781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5776b2781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5776b2781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f5776b2781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f5776b2781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f5776b2781_3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f5776b2781_3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5776b2781_3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5776b2781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5776b2781_4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f5776b2781_4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f5776b2781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f5776b2781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f5776b2781_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f5776b2781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f5776b2781_4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f5776b2781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f5776b2781_4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f5776b2781_4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f5776b2781_3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f5776b2781_3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f5776b2781_3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f5776b2781_3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5776b2781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5776b2781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f5776b2781_4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f5776b2781_4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f5776b2781_4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f5776b2781_4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f5776b2781_4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f5776b2781_4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f5776b2781_4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f5776b2781_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f5776b2781_3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f5776b2781_3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f5776b2781_3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f5776b2781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f5776b2781_4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f5776b2781_4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f5776b2781_4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f5776b2781_4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f5776b2781_4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f5776b2781_4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f5776b2781_4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f5776b2781_4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5776b2781_3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5776b2781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f5776b2781_4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f5776b2781_4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8522e063d5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8522e063d5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8522e063d5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8522e063d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8522e063d5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8522e063d5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8522e063d5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8522e063d5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8522e063d5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8522e063d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8522e063d5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8522e063d5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8522e063d5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8522e063d5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8522e063d5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8522e063d5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665344d9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665344d9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6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4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7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5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989550" y="1896925"/>
            <a:ext cx="7362900" cy="13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C2DA"/>
              </a:gs>
              <a:gs pos="100000">
                <a:srgbClr val="4984A8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E9ED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645925" y="2049325"/>
            <a:ext cx="60324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rgbClr val="073763"/>
                </a:solidFill>
              </a:rPr>
              <a:t>pandas, </a:t>
            </a:r>
            <a:r>
              <a:rPr lang="ko" sz="5000">
                <a:solidFill>
                  <a:srgbClr val="073763"/>
                </a:solidFill>
              </a:rPr>
              <a:t>numpy </a:t>
            </a:r>
            <a:endParaRPr sz="5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859000" y="1219200"/>
            <a:ext cx="66228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리스트의 딕셔너리로 데이터프레임 생성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예제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리스트의 딕셔너리를 사용한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{"Name": "John", "Year": 2011, "Gender": "Male"},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{"Name": "Peter", "Year": 2016, "Gender": "Male"},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{"Name": "Jack", "Year": 2020, "Gender": "Male"},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{"Name": "Sue", "Year": 2023, "Gender": "Female"}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12"/>
          <p:cNvSpPr/>
          <p:nvPr/>
        </p:nvSpPr>
        <p:spPr>
          <a:xfrm>
            <a:off x="7076850" y="571500"/>
            <a:ext cx="19482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read_csv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670" name="Google Shape;670;p112"/>
          <p:cNvSpPr txBox="1"/>
          <p:nvPr/>
        </p:nvSpPr>
        <p:spPr>
          <a:xfrm>
            <a:off x="838200" y="1219200"/>
            <a:ext cx="74193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read_csv</a:t>
            </a:r>
            <a:r>
              <a:rPr b="1" lang="ko" sz="1300"/>
              <a:t> 함수: CSV 파일 읽기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기능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read_csv</a:t>
            </a:r>
            <a:r>
              <a:rPr lang="ko" sz="1100"/>
              <a:t> 함수는 CSV 파일을 읽어와서 이를 데이터프레임으로 변환합니다. 데이터프레임은 행과 열로 이루어진 2차원 표 형태의 자료 구조로, 데이터 분석에 매우 유용합니다.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예제 코드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CSV 파일 경로 설정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input_path = 'input.csv'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CSV 파일 읽기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pd.read_csv(input_path, sep=',')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데이터프레임의 내용을 출력 (선택 사항)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/>
          <p:nvPr/>
        </p:nvSpPr>
        <p:spPr>
          <a:xfrm>
            <a:off x="7076850" y="571500"/>
            <a:ext cx="19482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read_csv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676" name="Google Shape;676;p113"/>
          <p:cNvSpPr txBox="1"/>
          <p:nvPr/>
        </p:nvSpPr>
        <p:spPr>
          <a:xfrm>
            <a:off x="838200" y="1219200"/>
            <a:ext cx="7419300" cy="3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to_csv</a:t>
            </a:r>
            <a:r>
              <a:rPr b="1" lang="ko" sz="1300"/>
              <a:t> 함수: 데이터프레임을 CSV 파일로 저장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기능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to_csv</a:t>
            </a:r>
            <a:r>
              <a:rPr lang="ko" sz="1100"/>
              <a:t> 함수는 데이터프레임을 CSV 파일로 저장합니다. 이때, 원래 데이터프레임의 구조를 그대로 CSV 파일로 내보낼 수 있습니다.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예제 코드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데이터프레임에 간단한 수정 적용 (예: 첫 번째 열 이름 변경)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df.rename(columns={df.columns[0]: 'NewColumnName'}, inplace=True)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수정된 데이터프레임을 새로운 CSV 파일로 저장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output_path = 'output.csv'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df.to_csv(output_path, index=False)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결과를 확인하기 위해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print(f"Modified DataFrame saved to {output_path}")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/>
          <p:nvPr/>
        </p:nvSpPr>
        <p:spPr>
          <a:xfrm>
            <a:off x="7076850" y="571500"/>
            <a:ext cx="19482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read_csv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682" name="Google Shape;682;p114"/>
          <p:cNvSpPr txBox="1"/>
          <p:nvPr/>
        </p:nvSpPr>
        <p:spPr>
          <a:xfrm>
            <a:off x="838200" y="1219200"/>
            <a:ext cx="74193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전체 예제 설명: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CSV 파일 읽기</a:t>
            </a:r>
            <a:r>
              <a:rPr lang="ko" sz="1100"/>
              <a:t>: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input.csv</a:t>
            </a:r>
            <a:r>
              <a:rPr lang="ko" sz="1100"/>
              <a:t>라는 파일을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read_csv</a:t>
            </a:r>
            <a:r>
              <a:rPr lang="ko" sz="1100"/>
              <a:t>를 사용하여 불러옵니다.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이 파일의 내용은 데이터프레임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</a:t>
            </a:r>
            <a:r>
              <a:rPr lang="ko" sz="1100"/>
              <a:t>에 저장되며,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r>
              <a:rPr lang="ko" sz="1100"/>
              <a:t>로 내용을 확인할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데이터프레임 수정</a:t>
            </a:r>
            <a:r>
              <a:rPr lang="ko" sz="1100"/>
              <a:t>: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데이터프레임의 첫 번째 열 이름을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NewColumnName</a:t>
            </a:r>
            <a:r>
              <a:rPr lang="ko" sz="1100"/>
              <a:t>으로 변경합니다.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CSV 파일 저장</a:t>
            </a:r>
            <a:r>
              <a:rPr lang="ko" sz="1100"/>
              <a:t>: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수정된 데이터프레임을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output.csv</a:t>
            </a:r>
            <a:r>
              <a:rPr lang="ko" sz="1100"/>
              <a:t>라는 파일로 저장합니다. 이 과정에서 인덱스는 파일에 포함되지 않도록 설정합니다.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결과 확인</a:t>
            </a:r>
            <a:r>
              <a:rPr lang="ko" sz="1100"/>
              <a:t>: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"Modified DataFrame saved to output.csv"라는 메시지를 출력하여, 수정된 데이터프레임이 파일로 성공적으로 저장되었음을 알립니다.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/>
          <p:nvPr/>
        </p:nvSpPr>
        <p:spPr>
          <a:xfrm>
            <a:off x="2155175" y="2216125"/>
            <a:ext cx="43509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명령어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6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명령어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693" name="Google Shape;693;p116"/>
          <p:cNvSpPr txBox="1"/>
          <p:nvPr/>
        </p:nvSpPr>
        <p:spPr>
          <a:xfrm>
            <a:off x="842450" y="1219200"/>
            <a:ext cx="7566300" cy="3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1. </a:t>
            </a:r>
            <a:r>
              <a:rPr b="1" lang="ko" sz="1300"/>
              <a:t>CSV 파일 읽기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pd.read_csv</a:t>
            </a:r>
            <a:r>
              <a:rPr b="1" lang="ko" sz="1300"/>
              <a:t>)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pd.read_csv(path, sep=',')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데이터프레임의 처음 몇 개의 행 출력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df.head()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print(df.head(5))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데이터프레임의 마지막 몇 개의 행 출력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df.tail()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print(df.tail(5))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4. 데이터프레임의 행과 열의 개수 출력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df.shape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print(df.shape)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5. 데이터프레임의 열 이름 출력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df.keys()</a:t>
            </a:r>
            <a:r>
              <a:rPr b="1" lang="ko" sz="1300"/>
              <a:t> 또는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df.columns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print(df.keys())  # 또는 print(df.columns)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명령어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699" name="Google Shape;699;p117"/>
          <p:cNvSpPr txBox="1"/>
          <p:nvPr/>
        </p:nvSpPr>
        <p:spPr>
          <a:xfrm>
            <a:off x="842450" y="1219200"/>
            <a:ext cx="75663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6. 데이터프레임의 기본 정보 출력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df.info()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df.info()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&lt;class 'pandas.core.frame.DataFrame'&gt;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RangeIndex: 100 entries, 0 to 99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columns (total 5 columns):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#   Column  Non-Null Count  Dtype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---  ------  --------------  -----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0   Name    100 non-null    object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1   Age     95 non-null     float64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명령어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705" name="Google Shape;705;p118"/>
          <p:cNvSpPr txBox="1"/>
          <p:nvPr/>
        </p:nvSpPr>
        <p:spPr>
          <a:xfrm>
            <a:off x="842450" y="1219200"/>
            <a:ext cx="75663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7. </a:t>
            </a:r>
            <a:r>
              <a:rPr b="1" lang="ko" sz="1300"/>
              <a:t>프레임의 통계적 수치 출력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df.describe()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print(df.describe())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  100.000000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mean    28.500000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std      5.527707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     20.000000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25%    25.000000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50%    28.000000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75%    32.000000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     40.000000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9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명령어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711" name="Google Shape;711;p119"/>
          <p:cNvSpPr txBox="1"/>
          <p:nvPr/>
        </p:nvSpPr>
        <p:spPr>
          <a:xfrm>
            <a:off x="842450" y="1219200"/>
            <a:ext cx="7566300" cy="3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100"/>
              <a:t>8</a:t>
            </a:r>
            <a:r>
              <a:rPr b="1" lang="ko" sz="1300"/>
              <a:t>. 데이터프레임의 결측치(NaN)를 특정 값으로 채우기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df.fillna()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df.fillna(value=0, inplace=True)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9. 데이터프레임을 새로운 CSV 파일로 저장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df.to_csv()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df.to_csv(output_path, index=False)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10. 데이터프레임에서 각 행의 고유한 값 개수 확인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df.value_counts()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value_counts = df.value_counts()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11. 특정 열에 대한 고유한 값 개수 확인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df["column_name"].value_counts()</a:t>
            </a:r>
            <a:r>
              <a:rPr b="1" lang="ko" sz="1300"/>
              <a:t>)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name_value_counts = df["Name"].value_counts(dropna=False)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0"/>
          <p:cNvSpPr txBox="1"/>
          <p:nvPr/>
        </p:nvSpPr>
        <p:spPr>
          <a:xfrm>
            <a:off x="1036250" y="1997325"/>
            <a:ext cx="66315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df를  ndarray 전환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ndarray를 list 전환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1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722" name="Google Shape;722;p121"/>
          <p:cNvSpPr txBox="1"/>
          <p:nvPr/>
        </p:nvSpPr>
        <p:spPr>
          <a:xfrm>
            <a:off x="859000" y="1219200"/>
            <a:ext cx="6622800" cy="26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데이터프레임을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ndarray</a:t>
            </a:r>
            <a:r>
              <a:rPr b="1" lang="ko" sz="1300"/>
              <a:t>로 변환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df.values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ndarray = df.values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to ndarray using df.values:")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print(ndarray)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출력 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to ndarray using df.values: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[['John' 2011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['Peter' 2016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['Jack' 2020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['Sue' 2023 'female']]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859000" y="1219200"/>
            <a:ext cx="66228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print("DataFrame created from a list of dictionaries:")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created from a list of dictionaries: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Year  Gender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John  2011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Peter  2016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Jack  2020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Sue  2023  Female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2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728" name="Google Shape;728;p122"/>
          <p:cNvSpPr txBox="1"/>
          <p:nvPr/>
        </p:nvSpPr>
        <p:spPr>
          <a:xfrm>
            <a:off x="859000" y="1219200"/>
            <a:ext cx="66228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데이터프레임을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b="1" lang="ko" sz="1300"/>
              <a:t> 배열로 변환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np.array(df)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 = np.array(df)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to NumPy array using np.array(df):")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print(array)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출력 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to NumPy array using np.array(df):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[['John' 2011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['Peter' 2016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['Jack' 2020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['Sue' 2023 'female']]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3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734" name="Google Shape;734;p123"/>
          <p:cNvSpPr txBox="1"/>
          <p:nvPr/>
        </p:nvSpPr>
        <p:spPr>
          <a:xfrm>
            <a:off x="859000" y="1219200"/>
            <a:ext cx="6622800" cy="26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데이터프레임을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b="1" lang="ko" sz="1300"/>
              <a:t> 배열로 변환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df.to_numpy()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 = df.to_numpy()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to NumPy array using df.to_numpy():")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print(array)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출력 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to NumPy array using df.to_numpy():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[['John' 2011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['Peter' 2016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['Jack' 2020 'male']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['Sue' 2023 'female']]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4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740" name="Google Shape;740;p124"/>
          <p:cNvSpPr txBox="1"/>
          <p:nvPr/>
        </p:nvSpPr>
        <p:spPr>
          <a:xfrm>
            <a:off x="859000" y="1219200"/>
            <a:ext cx="66228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데이터프레임을 리스트로 변환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df.values.tolist()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list_representation = df.values.tolist()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to list using df.values.tolist():")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print(list_representation)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출력 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to list using df.values.tolist():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[['John', 2011, 'male'], ['Peter', 2016, 'male'], ['Jack', 2020, 'male'], ['Sue', 2023, 'female']]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25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746" name="Google Shape;746;p125"/>
          <p:cNvSpPr txBox="1"/>
          <p:nvPr/>
        </p:nvSpPr>
        <p:spPr>
          <a:xfrm>
            <a:off x="859000" y="1219200"/>
            <a:ext cx="66228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데이터프레임을 딕셔너리로 변환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df.to_dict("list")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dict_representation = df.to_dict("list")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to dictionary using df.to_dict('list'):")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print(dict_representation)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to dictionary using df.to_dict('list'):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{'name': ['John', 'Peter', 'Jack', 'Sue'], 'year': [2011, 2016, 2020, 2023], 'gender': ['male', 'male', 'male', 'female']}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6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752" name="Google Shape;752;p126"/>
          <p:cNvSpPr txBox="1"/>
          <p:nvPr/>
        </p:nvSpPr>
        <p:spPr>
          <a:xfrm>
            <a:off x="859000" y="1219200"/>
            <a:ext cx="66228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위의 예제에서는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ko" sz="1100"/>
              <a:t> 데이터프레임을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ko" sz="1100"/>
              <a:t> 배열로 변환하는 다양한 방법을 설명했습니다.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df.values</a:t>
            </a:r>
            <a:r>
              <a:rPr lang="ko" sz="1100"/>
              <a:t>: 기본적으로 데이터프레임을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ndarray</a:t>
            </a:r>
            <a:r>
              <a:rPr lang="ko" sz="1100"/>
              <a:t>로 변환합니다.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np.array(df)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ko" sz="1100"/>
              <a:t>의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</a:t>
            </a:r>
            <a:r>
              <a:rPr lang="ko" sz="1100"/>
              <a:t> 함수를 사용하여 변환합니다.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df.to_numpy()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ko" sz="1100"/>
              <a:t>의 최신 메서드로, 데이터프레임을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ko" sz="1100"/>
              <a:t> 배열로 변환합니다.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df.values.tolist()</a:t>
            </a:r>
            <a:r>
              <a:rPr lang="ko" sz="1100"/>
              <a:t>: 데이터프레임을 리스트로 변환합니다.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df.to_dict("list")</a:t>
            </a:r>
            <a:r>
              <a:rPr lang="ko" sz="1100"/>
              <a:t>: 데이터프레임을 딕셔너리로 변환하여, 각 열을 리스트로 만듭니다.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7"/>
          <p:cNvSpPr txBox="1"/>
          <p:nvPr/>
        </p:nvSpPr>
        <p:spPr>
          <a:xfrm>
            <a:off x="1465475" y="2073525"/>
            <a:ext cx="65814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titanic data preprocessing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28"/>
          <p:cNvSpPr txBox="1"/>
          <p:nvPr/>
        </p:nvSpPr>
        <p:spPr>
          <a:xfrm>
            <a:off x="808300" y="1200300"/>
            <a:ext cx="74700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/>
              <a:t>1. 데이터 로드 및 기본 정보 확인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 로드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pd.read_csv('data/titanic.csv')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정보 출력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df.info()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/>
              <a:t>2. 기초 통계량 및 컬럼 정보 확인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desc = df.describe()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print(desc)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keys = df.keys()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print(keys)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/>
              <a:t>3. 결측치 처리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cnt_of_nan = df.isna().sum()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print("Before filling NaN values:")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print(cnt_of_nan)</a:t>
            </a:r>
            <a:endParaRPr sz="12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9"/>
          <p:cNvSpPr txBox="1"/>
          <p:nvPr/>
        </p:nvSpPr>
        <p:spPr>
          <a:xfrm>
            <a:off x="808300" y="1200300"/>
            <a:ext cx="74700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Age 컬럼의 결측치를 평균값으로 대체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df['Age'].fillna(df['Age'].mean(), inplace=True)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Cabin 컬럼의 결측치를 0으로 대체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df['Cabin'].fillna(0, inplace=True)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Fare 컬럼의 결측치를 평균값으로 대체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df['Fare'].fillna(df['Fare'].mean(), inplace=True)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/>
              <a:t>4. Ticket 컬럼 처리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pattern = re.compile(r'\d+')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df['Ticket'].fillna('0', inplace=True)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df['Ticket'] = [int(fare[0]) if len(fare) == 1 else int(fare[1]) for fare in list(map(pattern.findall, df['Ticket'].values))]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cnt_of_nan = df.isna().sum()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print("After filling NaN values:")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print(cnt_of_nan)</a:t>
            </a:r>
            <a:endParaRPr sz="12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/>
        </p:nvSpPr>
        <p:spPr>
          <a:xfrm>
            <a:off x="808300" y="1200300"/>
            <a:ext cx="74700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/>
              <a:t>5. 데이터 시각화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Age 분포 시각화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sns.histplot(df['Age'], bins=30, kde=True)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plt.title('Age Distribution after Imputation')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plt.xlabel('Age')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plt.ylabel('Frequency')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생존 여부에 따른 나이 분포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sns.histplot(df[df['Survived'] == 1]['Age'], bins=30, kde=True, color='blue', label='Survived')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sns.histplot(df[df['Survived'] == 0]['Age'], bins=30, kde=True, color='red', label='Not Survived')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plt.title('Age Distribution by Survival Status')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plt.xlabel('Age')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plt.ylabel('Frequency')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2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31"/>
          <p:cNvSpPr txBox="1"/>
          <p:nvPr/>
        </p:nvSpPr>
        <p:spPr>
          <a:xfrm>
            <a:off x="808300" y="1200300"/>
            <a:ext cx="7470000" cy="3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Fare 분포 시각화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sns.histplot(df['Fare'], bins=30, kde=True)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plt.title('Fare Distribution after Imputation')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plt.xlabel('Fare')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plt.ylabel('Frequency')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생존 여부에 따른 요금 분포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sns.histplot(df[df['Survived'] == 1]['Fare'], bins=30, kde=True, color='blue', label='Survived')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sns.histplot(df[df['Survived'] == 0]['Fare'], bins=30, kde=True, color='red', label='Not Survived')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plt.title('Fare Distribution by Survival Status')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plt.xlabel('Fare')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plt.ylabel('Frequency')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859000" y="1219200"/>
            <a:ext cx="66228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4. CSV 파일로부터 데이터프레임 생성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예제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CSV 파일로부터 데이터프레임 생성 (파일이 존재한다고 가정)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df = pd.read_csv('path_to_csv_file.csv')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예시용 데이터프레임 출력 (파일이 없으므로 이 부분은 주석 처리)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print("DataFrame created from a CSV file:")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2"/>
          <p:cNvSpPr txBox="1"/>
          <p:nvPr/>
        </p:nvSpPr>
        <p:spPr>
          <a:xfrm>
            <a:off x="808300" y="1200300"/>
            <a:ext cx="74700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Cabin 정보 시각화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sns.countplot(x='Cabin', hue='Survived', data=df)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plt.title('Cabin Information by Survival Status')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plt.xlabel('Cabin')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plt.ylabel('Count')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plt.xticks(rotation=90)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Ticket 값 분포 시각화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sns.histplot(df['Ticket'], bins=30, kde=True)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plt.title('Ticket Number Distribution')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plt.xlabel('Ticket Number')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plt.ylabel('Frequency')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2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33"/>
          <p:cNvSpPr txBox="1"/>
          <p:nvPr/>
        </p:nvSpPr>
        <p:spPr>
          <a:xfrm>
            <a:off x="808300" y="1200300"/>
            <a:ext cx="7470000" cy="22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생존 여부에 따른 Ticket 값 분포 시각화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 6))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sns.histplot(df[df['Survived'] == 1]['Ticket'], bins=30, kde=True, color='blue', label='Survived')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sns.histplot(df[df['Survived'] == 0]['Ticket'], bins=30, kde=True, color='red', label='Not Survived')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plt.title('Ticket Number Distribution by Survival Status')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plt.xlabel('Ticket Number')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plt.ylabel('Frequency')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plt.legend()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2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34"/>
          <p:cNvSpPr txBox="1"/>
          <p:nvPr/>
        </p:nvSpPr>
        <p:spPr>
          <a:xfrm>
            <a:off x="808300" y="1200300"/>
            <a:ext cx="74700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/>
              <a:t>6. 그룹화 및 통계량 계산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Embarked 컬럼을 기준으로 그룹화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embarked = df.groupby(by='Embarked')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name, group in embarked: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print(f"Group: {name}")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print(group.head())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print("\n")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그룹별 평균값 계산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df_result = df.groupby(by="Embarked")[["Age", "Fare"]].agg({"Age": "mean", "Fare": "mean"})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print(df_result)</a:t>
            </a:r>
            <a:endParaRPr sz="120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5"/>
          <p:cNvSpPr txBox="1"/>
          <p:nvPr/>
        </p:nvSpPr>
        <p:spPr>
          <a:xfrm>
            <a:off x="808300" y="1200300"/>
            <a:ext cx="74700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/>
              <a:t>Sex 컬럼을 기준으로 그룹화 및 통계량 계산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gender = df.groupby(by='Sex')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name, group in gender: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print(f"Group: {name}")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print(group.head())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print("\n")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df_result = df.groupby(by="Sex")[["Age", "Pclass"]].agg({"Age": "mean", "Pclass": "mean"})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print(df_result)</a:t>
            </a:r>
            <a:endParaRPr sz="120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6"/>
          <p:cNvSpPr txBox="1"/>
          <p:nvPr>
            <p:ph idx="4294967295" type="ctrTitle"/>
          </p:nvPr>
        </p:nvSpPr>
        <p:spPr>
          <a:xfrm>
            <a:off x="2549350" y="1896925"/>
            <a:ext cx="3711600" cy="12033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073763"/>
                </a:solidFill>
              </a:rPr>
              <a:t>numpy</a:t>
            </a:r>
            <a:endParaRPr sz="6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7"/>
          <p:cNvSpPr txBox="1"/>
          <p:nvPr/>
        </p:nvSpPr>
        <p:spPr>
          <a:xfrm>
            <a:off x="2284325" y="2073525"/>
            <a:ext cx="41781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axis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38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axis</a:t>
            </a:r>
            <a:endParaRPr sz="2400">
              <a:solidFill>
                <a:srgbClr val="073763"/>
              </a:solidFill>
            </a:endParaRPr>
          </a:p>
        </p:txBody>
      </p:sp>
      <p:pic>
        <p:nvPicPr>
          <p:cNvPr id="813" name="Google Shape;81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700" y="1355525"/>
            <a:ext cx="5436426" cy="333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39"/>
          <p:cNvSpPr txBox="1"/>
          <p:nvPr/>
        </p:nvSpPr>
        <p:spPr>
          <a:xfrm>
            <a:off x="2436725" y="2073525"/>
            <a:ext cx="41781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명령어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40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명령어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824" name="Google Shape;824;p140"/>
          <p:cNvSpPr txBox="1"/>
          <p:nvPr/>
        </p:nvSpPr>
        <p:spPr>
          <a:xfrm>
            <a:off x="851625" y="1189825"/>
            <a:ext cx="7833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1. Create a range of 12 numbers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range(12)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1: Range of 12 numbers")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2. Convert the range to a numpy array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np.array(matrix)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2: Convert to numpy array")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3. Check the type of the numpy array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3: Check type")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print(type(matrix))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41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명령어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830" name="Google Shape;830;p141"/>
          <p:cNvSpPr txBox="1"/>
          <p:nvPr/>
        </p:nvSpPr>
        <p:spPr>
          <a:xfrm>
            <a:off x="851625" y="1189825"/>
            <a:ext cx="7833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4. Convert the numpy array to float32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matrix.astype('float32')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4: Convert to float32")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5. Check the shape of the array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5: Check shape")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print(matrix.shape)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6. Check the data type of the array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6: Check data type")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print(matrix.dtype)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7. Reshape the array to 3x4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matrix.reshape(3, 4)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7: Reshape to 3x4")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859000" y="1219200"/>
            <a:ext cx="66228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5.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b="1" lang="ko" sz="1300"/>
              <a:t> 배열로 데이터프레임 생성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예제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NumPy 배열을 사용한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np.array([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["John", 2011, "Male"],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["Peter", 2016, "Male"],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["Jack", 2020, "Male"],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["Sue", 2023, "Female"]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42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명령어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836" name="Google Shape;836;p142"/>
          <p:cNvSpPr txBox="1"/>
          <p:nvPr/>
        </p:nvSpPr>
        <p:spPr>
          <a:xfrm>
            <a:off x="851625" y="1189825"/>
            <a:ext cx="7833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8. Reshape the array to have 4 columns and unknown number of rows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matrix.reshape([-1, 4])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8: Reshape to [-1, 4]")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9. Reshape the array to a single dimension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matrix.reshape((-1,))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9: Reshape to (-1,)")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10. Convert the numpy array to a list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matrix.tolist()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10: Convert to list")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43"/>
          <p:cNvSpPr txBox="1"/>
          <p:nvPr/>
        </p:nvSpPr>
        <p:spPr>
          <a:xfrm>
            <a:off x="1578550" y="1975325"/>
            <a:ext cx="5853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ndarray 생성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4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ndarray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847" name="Google Shape;847;p144"/>
          <p:cNvSpPr txBox="1"/>
          <p:nvPr/>
        </p:nvSpPr>
        <p:spPr>
          <a:xfrm>
            <a:off x="818700" y="1198050"/>
            <a:ext cx="6768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1. Create an array with a range of 10 numbers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np.arange(10)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1: np.arange(10)")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2. Create a 3x2 array filled with zeros (dtype=int32)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np.zeros((3, 2), dtype='int32')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2: np.zeros((3, 2), dtype='int32')")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3. Create a 3x2 array filled with ones (dtype=int32)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np.ones((3, 2), dtype='int32')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3: np.ones((3, 2), dtype='int32')")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5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ndarray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853" name="Google Shape;853;p145"/>
          <p:cNvSpPr txBox="1"/>
          <p:nvPr/>
        </p:nvSpPr>
        <p:spPr>
          <a:xfrm>
            <a:off x="818700" y="1198050"/>
            <a:ext cx="67680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4. Create a 3x3 identity matrix (dtype=int32)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np.eye(3, dtype='int32')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4: np.eye(3, dtype='int32')")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5. Create a diagonal matrix with specified diagonal elements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np.diag([3, 4, 5, 6])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5: np.diag([3, 4, 5, 6])")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46"/>
          <p:cNvSpPr txBox="1"/>
          <p:nvPr/>
        </p:nvSpPr>
        <p:spPr>
          <a:xfrm>
            <a:off x="2284325" y="1921125"/>
            <a:ext cx="41781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indexing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47"/>
          <p:cNvSpPr/>
          <p:nvPr/>
        </p:nvSpPr>
        <p:spPr>
          <a:xfrm>
            <a:off x="7610250" y="571500"/>
            <a:ext cx="14742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slicing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864" name="Google Shape;864;p147"/>
          <p:cNvSpPr txBox="1"/>
          <p:nvPr/>
        </p:nvSpPr>
        <p:spPr>
          <a:xfrm>
            <a:off x="806200" y="1113625"/>
            <a:ext cx="7852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1. 예시 배열 생성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np.arange(1, 13).reshape(3, 4)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1: Original Matrix")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2. 단일 요소 인덱싱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2: Single element indexing")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print("Element at row 1, column 2:", matrix[1, 2])  # 1행 2열 요소 선택 (0-based index)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3. 슬라이싱 - 부분 배열 선택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3: Slicing - subarray selection")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print("Subarray from row 1 to 2 (exclusive), and column 1 to 3 (exclusive):")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print(matrix[1:2, 1:3])  # 행: 1에서 2 (2는 제외), 열: 1에서 3 (3은 제외)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5" name="Google Shape;865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1178950"/>
            <a:ext cx="3620425" cy="19117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48"/>
          <p:cNvSpPr/>
          <p:nvPr/>
        </p:nvSpPr>
        <p:spPr>
          <a:xfrm>
            <a:off x="7610250" y="571500"/>
            <a:ext cx="14742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slicing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871" name="Google Shape;871;p148"/>
          <p:cNvSpPr txBox="1"/>
          <p:nvPr/>
        </p:nvSpPr>
        <p:spPr>
          <a:xfrm>
            <a:off x="806200" y="1189825"/>
            <a:ext cx="7852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4. 슬라이싱 - 특정 부분 배열 선택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4: Slicing - specific subarray selection")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print("Subarray from start to row 2 (exclusive), and column 2 to end:")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print(matrix[:2, 2:])  # 행: 시작에서 2행 (2는 제외), 열: 2에서 끝까지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5. 슬라이싱 - 전체 행 또는 열 선택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5: Slicing - entire row or column selection")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print("All elements in row 1:")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print(matrix[1, :])  # 1행의 모든 요소 선택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print("All elements in column 2:")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print(matrix[:, 2])  # 2열의 모든 요소 선택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49"/>
          <p:cNvSpPr/>
          <p:nvPr/>
        </p:nvSpPr>
        <p:spPr>
          <a:xfrm>
            <a:off x="6772050" y="571500"/>
            <a:ext cx="22767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fancy indexing</a:t>
            </a:r>
            <a:endParaRPr sz="2400">
              <a:solidFill>
                <a:srgbClr val="073763"/>
              </a:solidFill>
            </a:endParaRPr>
          </a:p>
        </p:txBody>
      </p:sp>
      <p:grpSp>
        <p:nvGrpSpPr>
          <p:cNvPr id="877" name="Google Shape;877;p149"/>
          <p:cNvGrpSpPr/>
          <p:nvPr/>
        </p:nvGrpSpPr>
        <p:grpSpPr>
          <a:xfrm>
            <a:off x="851625" y="1210649"/>
            <a:ext cx="6711975" cy="2981526"/>
            <a:chOff x="851625" y="1210649"/>
            <a:chExt cx="6711975" cy="2981526"/>
          </a:xfrm>
        </p:grpSpPr>
        <p:sp>
          <p:nvSpPr>
            <p:cNvPr id="878" name="Google Shape;878;p149"/>
            <p:cNvSpPr txBox="1"/>
            <p:nvPr/>
          </p:nvSpPr>
          <p:spPr>
            <a:xfrm>
              <a:off x="851625" y="1418425"/>
              <a:ext cx="21342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matrix[[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]]</a:t>
              </a:r>
              <a:endParaRPr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matrix[[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 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endParaRPr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matrix[[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 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endParaRPr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879" name="Google Shape;879;p1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73800" y="1210649"/>
              <a:ext cx="4089800" cy="29815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50"/>
          <p:cNvSpPr/>
          <p:nvPr/>
        </p:nvSpPr>
        <p:spPr>
          <a:xfrm>
            <a:off x="6314850" y="571500"/>
            <a:ext cx="27468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boolean</a:t>
            </a:r>
            <a:r>
              <a:rPr lang="ko" sz="2400">
                <a:solidFill>
                  <a:srgbClr val="073763"/>
                </a:solidFill>
              </a:rPr>
              <a:t> indexing</a:t>
            </a:r>
            <a:endParaRPr sz="2400">
              <a:solidFill>
                <a:srgbClr val="073763"/>
              </a:solidFill>
            </a:endParaRPr>
          </a:p>
        </p:txBody>
      </p:sp>
      <p:grpSp>
        <p:nvGrpSpPr>
          <p:cNvPr id="885" name="Google Shape;885;p150"/>
          <p:cNvGrpSpPr/>
          <p:nvPr/>
        </p:nvGrpSpPr>
        <p:grpSpPr>
          <a:xfrm>
            <a:off x="803925" y="1189825"/>
            <a:ext cx="5520677" cy="3415580"/>
            <a:chOff x="2175525" y="1570825"/>
            <a:chExt cx="5520677" cy="3415580"/>
          </a:xfrm>
        </p:grpSpPr>
        <p:sp>
          <p:nvSpPr>
            <p:cNvPr id="886" name="Google Shape;886;p150"/>
            <p:cNvSpPr txBox="1"/>
            <p:nvPr/>
          </p:nvSpPr>
          <p:spPr>
            <a:xfrm>
              <a:off x="3442425" y="1570825"/>
              <a:ext cx="2466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matrix[matrix&gt;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endParaRPr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rgbClr val="08080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matrix &gt; </a:t>
              </a:r>
              <a:r>
                <a:rPr lang="ko" sz="1300">
                  <a:solidFill>
                    <a:srgbClr val="1750E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pic>
          <p:nvPicPr>
            <p:cNvPr id="887" name="Google Shape;887;p1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5525" y="2438400"/>
              <a:ext cx="5520677" cy="25480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51"/>
          <p:cNvSpPr txBox="1"/>
          <p:nvPr/>
        </p:nvSpPr>
        <p:spPr>
          <a:xfrm>
            <a:off x="2022650" y="1997325"/>
            <a:ext cx="52692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sort(), argsort()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859000" y="1219200"/>
            <a:ext cx="66228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pd.DataFrame(data, columns=["Name", "Year", "Gender"])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print("DataFrame created from a NumPy array:")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created from a NumPy array: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Year  Gender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John  2011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Peter  2016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Jack  2020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Sue  2023  Female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52"/>
          <p:cNvSpPr/>
          <p:nvPr/>
        </p:nvSpPr>
        <p:spPr>
          <a:xfrm>
            <a:off x="6695850" y="571500"/>
            <a:ext cx="23385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sort(), argsort()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898" name="Google Shape;898;p152"/>
          <p:cNvSpPr txBox="1"/>
          <p:nvPr/>
        </p:nvSpPr>
        <p:spPr>
          <a:xfrm>
            <a:off x="804375" y="1113625"/>
            <a:ext cx="77754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예시 배열 생성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 = np.array([[3, 1, 2], [6, 4, 5], [9, 8, 7]])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print("Original Matrix:")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1. 열(axis=0)을 기준으로 정렬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sorted_matrix_axis0 = np.sort(matrix, axis=0)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1: Sorted along axis=0 (columns):")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print(sorted_matrix_axis0)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2. 행(axis=1)을 기준으로 정렬한 후 역순으로 배열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sorted_matrix_axis1_desc = np.sort(matrix, axis=1)[:, ::-1]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2: Sorted along axis=1 (rows) in descending order:")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print(sorted_matrix_axis1_desc)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53"/>
          <p:cNvSpPr/>
          <p:nvPr/>
        </p:nvSpPr>
        <p:spPr>
          <a:xfrm>
            <a:off x="6695850" y="571500"/>
            <a:ext cx="23385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sort(), argsort()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04" name="Google Shape;904;p153"/>
          <p:cNvSpPr txBox="1"/>
          <p:nvPr/>
        </p:nvSpPr>
        <p:spPr>
          <a:xfrm>
            <a:off x="804375" y="1113625"/>
            <a:ext cx="7775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3. in-place 정렬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matrix.sort(axis=0)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3: In-place sorted along axis=0:")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4. in-place 정렬 후 역순으로 배열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matrix_sorted_desc = matrix.copy()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matrix_sorted_desc.sort(axis=0)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matrix_sorted_desc = matrix_sorted_desc[::-1, :]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4: In-place sorted along axis=0 and reversed:")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print(matrix_sorted_desc)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54"/>
          <p:cNvSpPr/>
          <p:nvPr/>
        </p:nvSpPr>
        <p:spPr>
          <a:xfrm>
            <a:off x="6695850" y="571500"/>
            <a:ext cx="23385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sort(), argsort()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10" name="Google Shape;910;p154"/>
          <p:cNvSpPr txBox="1"/>
          <p:nvPr/>
        </p:nvSpPr>
        <p:spPr>
          <a:xfrm>
            <a:off x="804375" y="1113625"/>
            <a:ext cx="77754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5. 열(axis=0)을 기준으로 정렬된 인덱스 반환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matrix_indices_axis0 = np.argsort(matrix, axis=0)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5: Indices of sorted elements along axis=0 (columns):")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print(matrix_indices_axis0)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6. 행(axis=1)을 기준으로 정렬된 인덱스를 역순으로 반환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matrix_indices_axis1_desc = np.argsort(matrix, axis=1)[:, ::-1]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print("Step 6: Indices of sorted elements along axis=1 (rows) in descending order:")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print(matrix_indices_axis1_desc)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print("\n")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55"/>
          <p:cNvSpPr txBox="1"/>
          <p:nvPr/>
        </p:nvSpPr>
        <p:spPr>
          <a:xfrm>
            <a:off x="1946450" y="2149725"/>
            <a:ext cx="54420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linear Algebra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56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linalg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21" name="Google Shape;921;p156"/>
          <p:cNvSpPr txBox="1"/>
          <p:nvPr/>
        </p:nvSpPr>
        <p:spPr>
          <a:xfrm>
            <a:off x="872025" y="1189825"/>
            <a:ext cx="7207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행렬 생성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np.array([[1, 2], [3, 4]])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np.array([[4, 6], [3, 10]])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print("Matrix X:")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print("\nMatrix Y:")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1. 결정계수 (행렬식)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determinant = np.linalg.det(X)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1: Determinant of X")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print(determinant)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57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linalg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27" name="Google Shape;927;p157"/>
          <p:cNvSpPr txBox="1"/>
          <p:nvPr/>
        </p:nvSpPr>
        <p:spPr>
          <a:xfrm>
            <a:off x="872025" y="1189825"/>
            <a:ext cx="7207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2. 역행렬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inverse = np.linalg.inv(X)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2: Inverse of X")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print(inverse)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3. 행렬곱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 = np.matmul(X, Y)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print("\nStep 3: Matrix multiplication of X and Y (X @ Y)")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print(mul)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58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linalg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33" name="Google Shape;933;p158"/>
          <p:cNvSpPr txBox="1"/>
          <p:nvPr/>
        </p:nvSpPr>
        <p:spPr>
          <a:xfrm>
            <a:off x="2299425" y="1570825"/>
            <a:ext cx="50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4" name="Google Shape;934;p158"/>
          <p:cNvSpPr txBox="1"/>
          <p:nvPr/>
        </p:nvSpPr>
        <p:spPr>
          <a:xfrm>
            <a:off x="866175" y="1266025"/>
            <a:ext cx="6714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계수 행렬 A와 상수 벡터 b 생성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np.array([[1, -1, 1], [0, 1, -4], [-4, 5, 9]])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np.array([0, 4, -9])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print("Coefficient matrix (X):")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print("\nConstant vector (y):")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연립방정식 풀기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np.linalg.solve(X, y)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print("\nSolution vector (x):")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9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linalg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40" name="Google Shape;940;p159"/>
          <p:cNvSpPr txBox="1"/>
          <p:nvPr/>
        </p:nvSpPr>
        <p:spPr>
          <a:xfrm>
            <a:off x="1232625" y="1418425"/>
            <a:ext cx="50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1" name="Google Shape;941;p159"/>
          <p:cNvSpPr txBox="1"/>
          <p:nvPr/>
        </p:nvSpPr>
        <p:spPr>
          <a:xfrm>
            <a:off x="830000" y="1189825"/>
            <a:ext cx="6232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 생성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x = np.array([0, 1, 2, 3])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 = np.array([-1, 0.2, 0.9, 2.1])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디자인 행렬 A 생성 (x와 상수항 1)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np.vstack([x, np.ones(len(x))]).T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최소자승해 구하기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a, b = np.linalg.lstsq(A, y, rcond=None)[0]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결과 출력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print("Slope (a):", a)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print("Intercept (b):", b)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회귀직선 계산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y_fit = a * x + b</a:t>
            </a:r>
            <a:endParaRPr sz="12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60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linalg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47" name="Google Shape;947;p160"/>
          <p:cNvSpPr txBox="1"/>
          <p:nvPr/>
        </p:nvSpPr>
        <p:spPr>
          <a:xfrm>
            <a:off x="1232625" y="1418425"/>
            <a:ext cx="50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p160"/>
          <p:cNvSpPr txBox="1"/>
          <p:nvPr/>
        </p:nvSpPr>
        <p:spPr>
          <a:xfrm>
            <a:off x="830000" y="1189825"/>
            <a:ext cx="6232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데이터와 회귀직선 시각화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plt.figure(figsize=(8, 6))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plt.plot(x, y, 'o', label='Original data', markersize=10)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plt.plot(x, y_fit, 'r', label='Fitted line')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plt.xlabel('x')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plt.ylabel('y')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plt.title('Linear Regression using Least Squares')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plt.legend()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plt.grid(True)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61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linalg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54" name="Google Shape;954;p161"/>
          <p:cNvSpPr txBox="1"/>
          <p:nvPr/>
        </p:nvSpPr>
        <p:spPr>
          <a:xfrm>
            <a:off x="850175" y="1268150"/>
            <a:ext cx="4877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행렬 A 생성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np.array([[1, 1, 0], [0, 2, 1], [0, 0, 3]])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print("Matrix A:")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고윳값과 고유벡터 계산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eigenvalues, eigenvectors = np.linalg.eig(A)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결과 출력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print("\nEigenvalues:")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print(eigenvalues)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print("\nEigenvectors:")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print(eigenvectors)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{&quot;backgroundColor&quot;:&quot;#FFFFFF&quot;,&quot;code&quot;:&quot;$$Av\\,=\\,\\lambda v$$&quot;,&quot;type&quot;:&quot;$$&quot;,&quot;aid&quot;:null,&quot;font&quot;:{&quot;family&quot;:&quot;Courier New&quot;,&quot;size&quot;:18,&quot;color&quot;:&quot;#080808&quot;},&quot;id&quot;:&quot;1&quot;,&quot;ts&quot;:1701847929921,&quot;cs&quot;:&quot;blstMh0D71q6mR3RWDvyyQ==&quot;,&quot;size&quot;:{&quot;width&quot;:90,&quot;height&quot;:16.833333333333332}}" id="955" name="Google Shape;955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122" y="1295725"/>
            <a:ext cx="1962550" cy="3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859000" y="1219200"/>
            <a:ext cx="66228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6. 데이터프레임의 인덱스 지정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데이터프레임을 생성할 때 특정 열을 인덱스로 지정할 수 있습니다.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예제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생성 및 인덱스 설정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"Name": ["John", "Peter", "Jack", "Sue"],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"Year": [2011, 2016, 2020, 2023],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"Gender": ["Male", "Male", "Male", "Female"]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pd.DataFrame(data, index=["A", "B", "C", "D"])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62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linalg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961" name="Google Shape;961;p162"/>
          <p:cNvSpPr txBox="1"/>
          <p:nvPr/>
        </p:nvSpPr>
        <p:spPr>
          <a:xfrm>
            <a:off x="838200" y="1219850"/>
            <a:ext cx="49773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행렬 A 생성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np.array([[1, 2, 3], [4, 5, 6]])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print("Matrix A:")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print(A)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특이값 분해 수행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u, sigma, vt = np.linalg.svd(A)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결과 출력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print("\nMatrix U:")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print(u)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print("\nSingular values (sigma):")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print(sigma)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print("\nMatrix V^T:")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print(vt)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2" name="Google Shape;962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0" y="1265750"/>
            <a:ext cx="3354590" cy="20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859000" y="1219200"/>
            <a:ext cx="66228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print("DataFrame with custom index:")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with custom index: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Name  Year  Gender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 John  2011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  Peter  2016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  Jack  2020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   Sue  2023  Female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877975" y="2073525"/>
            <a:ext cx="74259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데이터 프레임 </a:t>
            </a:r>
            <a:r>
              <a:rPr b="1" lang="ko" sz="4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column 추가</a:t>
            </a:r>
            <a:endParaRPr b="1" sz="4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column 추가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838200" y="1219200"/>
            <a:ext cx="7465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1. </a:t>
            </a:r>
            <a:r>
              <a:rPr b="1" lang="ko" sz="1300"/>
              <a:t>리스트로 데이터프레임 생성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주어진 리스트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[90, 95, 85, 90],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[85, 90, 83, 75],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[89, 99, 89, 100]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리스트를 데이터프레임으로 변환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pd.DataFrame(lists, columns=["lang", "eng", "math", "sci"])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print("Original DataFrame:")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column 추가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838200" y="1219200"/>
            <a:ext cx="7465500" cy="2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Original DataFrame: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lang  eng  math  sci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0    90   95    85   90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1    85   90    83   75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2    89   99    89  100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새로운 열 'cal' 추가 및 초기값 0 설정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새로운 열 'cal' 추가 및 초기값 0 설정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df["cal"] = 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4294967295" type="ctrTitle"/>
          </p:nvPr>
        </p:nvSpPr>
        <p:spPr>
          <a:xfrm>
            <a:off x="2549350" y="1896925"/>
            <a:ext cx="3711600" cy="12033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073763"/>
                </a:solidFill>
              </a:rPr>
              <a:t>pandas</a:t>
            </a:r>
            <a:endParaRPr sz="6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column 추가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838200" y="1219200"/>
            <a:ext cx="74655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중간 출력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lang  eng  math  sci  cal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0    90   95    85   90    0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1    85   90    83   75    0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2    89   99    89  100    0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'cal' 열 값 계산: 'lang' * 10 + 'eng'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'cal' 열 값 계산: 'lang' * 10 + 'eng'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df["cal"] = df["lang"] * 10 + df["eng"]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중간 출력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lang  eng  math  sci  cal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0    90   95    85   90  895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1    85   90    83   75  940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2    89   99    89  100  989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column 추가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838200" y="1219200"/>
            <a:ext cx="74655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4. 'math' 열의 값 조정: 각 값에 100 더하기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'math' 열의 값 조정: 각 값에 100 더하기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df["math"] = df["math"] + 100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중간 출력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lang  eng  math  sci  cal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0    90   95   185   90  895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1    85   90   183   75  940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2    89   99   189  100  989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column 추가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838200" y="1219200"/>
            <a:ext cx="74655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5. 열 이름 변경: 'math' -&gt; 'arith', 'lang' -&gt; 'kor'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열 이름 변경: 'math' -&gt; 'arith', 'lang' -&gt; 'kor'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df.rename(columns={"math": "arith", "lang": "kor"}, inplace=True)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최종 출력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Modified DataFrame: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kor  eng  arith  sci  cal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0   90   95    185   90  895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1   85   90    183   75  940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2   89   99    189  100  989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column 추가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838200" y="1219200"/>
            <a:ext cx="74655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새로운 열 추가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df["new_column"] = value</a:t>
            </a:r>
            <a:r>
              <a:rPr lang="ko" sz="1100"/>
              <a:t> 형식을 사용하여 데이터프레임에 새로운 열을 추가할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계산을 통한 열 추가</a:t>
            </a:r>
            <a:r>
              <a:rPr lang="ko" sz="1100"/>
              <a:t>: 기존 열의 데이터를 이용해 계산한 결과를 새로운 열에 저장할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기존 열 수정</a:t>
            </a:r>
            <a:r>
              <a:rPr lang="ko" sz="1100"/>
              <a:t>: 기존 열의 데이터를 변경하는 것은 열 추가와 동일한 방식으로 수행됩니다.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ko" sz="1100"/>
              <a:t>열 이름 변경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rename</a:t>
            </a:r>
            <a:r>
              <a:rPr lang="ko" sz="1100"/>
              <a:t> 메서드를 사용하여 데이터프레임의 열 이름을 변경할 수 있습니다.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904050" y="1997325"/>
            <a:ext cx="73731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데이터프레임 </a:t>
            </a:r>
            <a:r>
              <a:rPr b="1" lang="ko"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삭제</a:t>
            </a:r>
            <a:endParaRPr b="1" sz="5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삭제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838200" y="1219200"/>
            <a:ext cx="74325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1. </a:t>
            </a:r>
            <a:r>
              <a:rPr b="1" lang="ko" sz="1300"/>
              <a:t>특정 열 삭제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drop()</a:t>
            </a:r>
            <a:r>
              <a:rPr b="1" lang="ko" sz="1300"/>
              <a:t> 메서드 사용)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원본 리스트를 사용하여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[90, 95, 85, 90],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[85, 90, 83, 75],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[89, 99, 89, 100]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pd.DataFrame(lists, columns=["lang", "eng", "math", "sci"])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1. 'sci' 열 삭제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df.drop("sci", axis=1, inplace=True)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after dropping 'sci' column:")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삭제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838200" y="1219200"/>
            <a:ext cx="74325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after dropping 'sci' column: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lang  eng  math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0    90   95    85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1    85   90    83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2    89   99    89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특정 행 삭제 후 새로운 데이터프레임 생성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2. 첫 번째 행 삭제 후 새로운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df1 = df.drop(0, axis=0, inplace=False)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print("\nNew DataFrame after dropping first row (index 0):")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print(df1)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삭제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838200" y="1219200"/>
            <a:ext cx="74325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 DataFrame after dropping first row (index 0):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lang  eng  math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1    85   90    83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2    89   99    89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여러 열 삭제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원본 데이터프레임 복원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pd.DataFrame(lists, columns=["lang", "eng", "math", "sci"])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3. 여러 열 삭제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df.drop(["math", "sci", "eng"], axis=1, inplace=True)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after dropping 'math', 'sci', and 'eng' columns:")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삭제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838200" y="1219200"/>
            <a:ext cx="74325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after dropping 'math', 'sci', and 'eng' columns: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lang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4. 여러 행 삭제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원본 데이터프레임 복원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pd.DataFrame(lists, columns=["lang", "eng", "math", "sci"])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4. 특정 행 삭제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df.drop([1, 2], axis=0, inplace=True)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after dropping rows with index 1 and 2:")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삭제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838200" y="1219200"/>
            <a:ext cx="74325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after dropping rows with index 1 and 2: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lang  eng  math  sci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0    90   95    85   90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열 삭제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drop("column_name", axis=1)</a:t>
            </a:r>
            <a:r>
              <a:rPr lang="ko" sz="1100"/>
              <a:t>을 사용하여 특정 열을 삭제할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행 삭제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drop(index, axis=0)</a:t>
            </a:r>
            <a:r>
              <a:rPr lang="ko" sz="1100"/>
              <a:t>을 사용하여 특정 행을 삭제할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여러 열/행 삭제</a:t>
            </a:r>
            <a:r>
              <a:rPr lang="ko" sz="1100"/>
              <a:t>: 삭제할 열 또는 행의 이름(또는 인덱스)을 리스트로 지정하여 여러 열 또는 행을 한 번에 삭제할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inplace</a:t>
            </a:r>
            <a:r>
              <a:rPr b="1" lang="ko" sz="1100"/>
              <a:t> 옵션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inplace=True</a:t>
            </a:r>
            <a:r>
              <a:rPr lang="ko" sz="1100"/>
              <a:t>를 설정하면 원본 데이터프레임에서 직접 수정이 이루어지며,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ko" sz="1100"/>
              <a:t>일 경우 수정된 결과가 새로운 데이터프레임으로 반환됩니다.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088225" y="2149725"/>
            <a:ext cx="72087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데이터 프레임 </a:t>
            </a:r>
            <a:r>
              <a:rPr b="1" lang="ko"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자료 구조</a:t>
            </a:r>
            <a:endParaRPr b="1" sz="5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/>
        </p:nvSpPr>
        <p:spPr>
          <a:xfrm>
            <a:off x="858025" y="2149725"/>
            <a:ext cx="74322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데이터 프레임</a:t>
            </a: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indexing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(iloc, loc)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838200" y="1219200"/>
            <a:ext cx="74523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인덱스 가져오기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df.index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[90, 95, 85, 90],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[85, 90, 83, 75],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[89, 99, 89, 100]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pd.DataFrame(lists, columns=["lang", "eng", "math", "sci"])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1. 인덱스 가져오기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idx = df.index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print("\nIndex of the DataFrame:")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print(idx)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838200" y="1219200"/>
            <a:ext cx="7452300" cy="2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 of the DataFrame: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RangeIndex(start=0, stop=3, step=1)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인덱스 리셋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reset_index()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2.1 인덱스 리셋 (드롭)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2. 인덱스 리셋 (드롭)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df.reset_index(drop=True, inplace=True)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after resetting index (drop=True):")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838200" y="1219200"/>
            <a:ext cx="74523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after resetting index (drop=True):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lang  eng  math  sci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0    90   95    85   90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1    85   90    83   75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2    89   99    89  100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2.2 인덱스 리셋 (유지)</a:t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3. 인덱스 리셋 (유지)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df_reset = df.reset_index(drop=False, inplace=False)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after resetting index (drop=False):")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print(df_reset)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838200" y="1219200"/>
            <a:ext cx="7452300" cy="31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after resetting index (drop=False):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index  lang  eng  math  sci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0      0    90   95    85   90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1      1    85   90    83   75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2      2    89   99    89  100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특정 열의 값 빈도 계산 (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value_counts()</a:t>
            </a:r>
            <a:r>
              <a:rPr b="1" lang="ko" sz="13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4. 특정 열('math')의 값 빈도 계산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math_value_counts = df["math"].value_counts()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print("\nValue counts for the 'math' column:")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print(math_value_counts)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838200" y="1219200"/>
            <a:ext cx="74523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 counts for the 'math' column: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85    1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83    1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89    1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Name: math, dtype: int64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838200" y="1219200"/>
            <a:ext cx="74523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4.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iloc</a:t>
            </a:r>
            <a:r>
              <a:rPr b="1" lang="ko" sz="1300"/>
              <a:t>와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</a:t>
            </a:r>
            <a:r>
              <a:rPr b="1" lang="ko" sz="1300"/>
              <a:t>를 사용한 인덱싱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4.1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iloc</a:t>
            </a:r>
            <a:r>
              <a:rPr b="1" lang="ko" sz="1100"/>
              <a:t>: 정수 기반 위치 인덱싱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pd.DataFrame(lists, columns=["lang", "eng", "math", "sci"])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iloc을 사용하여 두 번째 행, 두 번째 열의 값 선택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value_iloc = df.iloc[1, 1]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print("\ndf.iloc[1, 1]:\n", value_iloc)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df.iloc[1, 1]: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90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838200" y="1219200"/>
            <a:ext cx="74523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4.2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</a:t>
            </a:r>
            <a:r>
              <a:rPr b="1" lang="ko" sz="1100"/>
              <a:t>: 라벨 기반 위치 인덱싱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loc을 사용하여 특정 인덱스와 열 라벨로 값 선택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 = 2  # 예를 들어 세 번째 행을 선택합니다.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value_loc = df.loc[index, "math"]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print("\ndf.loc[index, 'math']:\n", value_loc)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df.loc[index, 'math']: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89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04" name="Google Shape;304;p50"/>
          <p:cNvSpPr txBox="1"/>
          <p:nvPr/>
        </p:nvSpPr>
        <p:spPr>
          <a:xfrm>
            <a:off x="838200" y="1219200"/>
            <a:ext cx="74523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5. 조건을 이용한 인덱싱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'col' 열이 60보다 큰 행만 선택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new_df_gt_60 = df[df["lang"] &gt; 60]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print("\ndf[df['lang'] &gt; 60]:\n", new_df_gt_60)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'col' 열이 30 이상 60 이하인 행만 선택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new_df_range = df.loc[(df["lang"] &gt;= 60) &amp; (df["lang"] &lt;= 90)]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print("\ndf.loc[(df['lang'] &gt;= 30) &amp; (df['lang'] &lt;= 90)]:\n", new_df_range)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10" name="Google Shape;310;p51"/>
          <p:cNvSpPr txBox="1"/>
          <p:nvPr/>
        </p:nvSpPr>
        <p:spPr>
          <a:xfrm>
            <a:off x="838200" y="1219200"/>
            <a:ext cx="7452300" cy="3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df[df['lang'] &gt; 60]: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lang  eng  math  sci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0    90   95    85   90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1    85   90    83   75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2    89   99    89  100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df.loc[(df['lang'] &gt;= 30) &amp; (df['lang'] &lt;= 90)]: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lang  eng  math  sci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0    90   95    85   90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1    85   90    83   75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2    89   99    89  100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7381650" y="571500"/>
            <a:ext cx="1706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자료 구조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38200" y="1295400"/>
            <a:ext cx="230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DataFrame, Series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700" y="1972200"/>
            <a:ext cx="7447125" cy="24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df index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16" name="Google Shape;316;p52"/>
          <p:cNvSpPr txBox="1"/>
          <p:nvPr/>
        </p:nvSpPr>
        <p:spPr>
          <a:xfrm>
            <a:off x="838200" y="1219200"/>
            <a:ext cx="7452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인덱스 가져오기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df.index</a:t>
            </a:r>
            <a:r>
              <a:rPr lang="ko" sz="1100"/>
              <a:t>를 사용하여 데이터프레임의 인덱스를 가져옵니다.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인덱스 리셋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reset_index()</a:t>
            </a:r>
            <a:r>
              <a:rPr lang="ko" sz="1100"/>
              <a:t>를 사용하여 인덱스를 초기화하거나 기존 인덱스를 열로 추가할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iloc</a:t>
            </a:r>
            <a:r>
              <a:rPr lang="ko" sz="1100"/>
              <a:t>: 정수 인덱스를 기반으로 데이터를 선택합니다.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</a:t>
            </a:r>
            <a:r>
              <a:rPr lang="ko" sz="1100"/>
              <a:t>: 라벨(이름) 인덱스를 기반으로 데이터를 선택합니다.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조건 인덱싱</a:t>
            </a:r>
            <a:r>
              <a:rPr lang="ko" sz="1100"/>
              <a:t>: 조건을 사용하여 특정 조건을 만족하는 데이터를 선택합니다.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/>
        </p:nvSpPr>
        <p:spPr>
          <a:xfrm>
            <a:off x="923800" y="2073525"/>
            <a:ext cx="73602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np.where(3항연산자)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np.where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837350" y="1219200"/>
            <a:ext cx="70383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np.where</a:t>
            </a:r>
            <a:r>
              <a:rPr b="1" lang="ko" sz="1300"/>
              <a:t> 기본 구문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np.where(condition, x, y)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예제 1: 간단한 배열에서의 사용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예제 배열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 = np.array([10, 20, 30, 40, 50])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조건: 배열 값이 30 이상인 경우 'High', 그렇지 않은 경우 'Low'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np.where(arr &gt;= 30, 'High', 'Low')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['Low' 'Low' 'High' 'High' 'High']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np.where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33" name="Google Shape;333;p55"/>
          <p:cNvSpPr txBox="1"/>
          <p:nvPr/>
        </p:nvSpPr>
        <p:spPr>
          <a:xfrm>
            <a:off x="837350" y="1219200"/>
            <a:ext cx="70383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예제 2: 데이터프레임에서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np.where</a:t>
            </a:r>
            <a:r>
              <a:rPr b="1" lang="ko" sz="1300"/>
              <a:t> 사용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{'Name': ['Alice', 'Bob', 'Charlie', 'David', 'Emily'],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'Score': [85, 92, 78, 65, 88]}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'Grade' 열 추가: Score가 80 이상이면 'A', 그렇지 않으면 'B'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df['Grade'] = np.where(df['Score'] &gt;= 80, 'A', 'B')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결과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np.where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837350" y="1219200"/>
            <a:ext cx="70383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Name  Score Grade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Alice     85    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 Bob     92    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Charlie     78    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David     65    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 Emily     88    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예제 3: 다중 조건에서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np.where</a:t>
            </a:r>
            <a:r>
              <a:rPr b="1" lang="ko" sz="1300"/>
              <a:t> 사용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'Grade' 열 추가: 90 이상이면 'A', 80 이상 90 미만이면 'B', 그 외는 'C'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df['Grade'] = np.where(df['Score'] &gt;= 90, 'A',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np.where(df['Score'] &gt;= 80, 'B', 'C'))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결과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np.where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45" name="Google Shape;345;p57"/>
          <p:cNvSpPr txBox="1"/>
          <p:nvPr/>
        </p:nvSpPr>
        <p:spPr>
          <a:xfrm>
            <a:off x="837350" y="1219200"/>
            <a:ext cx="7038300" cy="3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Name  Score Grade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Alice     85    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 Bob     92    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Charlie     78    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David     65    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 Emily     88     B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**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np.where</a:t>
            </a:r>
            <a:r>
              <a:rPr lang="ko" sz="1100"/>
              <a:t>**는 조건에 따라 배열이나 데이터프레임의 값을 선택하거나 새로운 값을 할당하는 데 유용한 함수입니다.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기본 사용법</a:t>
            </a:r>
            <a:r>
              <a:rPr lang="ko" sz="1100"/>
              <a:t>: 조건이 참이면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ko" sz="1100"/>
              <a:t>의 값을, 거짓이면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ko" sz="1100"/>
              <a:t>의 값을 반환합니다.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데이터프레임에서 사용</a:t>
            </a:r>
            <a:r>
              <a:rPr lang="ko" sz="1100"/>
              <a:t>: 새로운 열을 추가하거나 기존 열의 값을 조건에 따라 변경할 때 사용됩니다.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다중 조건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np.where</a:t>
            </a:r>
            <a:r>
              <a:rPr lang="ko" sz="1100"/>
              <a:t>를 중첩하여 여러 조건을 처리할 수 있습니다.</a:t>
            </a:r>
            <a:endParaRPr sz="130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/>
        </p:nvSpPr>
        <p:spPr>
          <a:xfrm>
            <a:off x="930375" y="1997325"/>
            <a:ext cx="7347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sort_values()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sort_values()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56" name="Google Shape;356;p59"/>
          <p:cNvSpPr txBox="1"/>
          <p:nvPr/>
        </p:nvSpPr>
        <p:spPr>
          <a:xfrm>
            <a:off x="838200" y="1219200"/>
            <a:ext cx="7439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기본 사용법: 단일 열을 기준으로 정렬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'Name': ['Alice', 'Bob', 'Charlie', 'David', 'Emily'],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'Score': [85, 92, 78, 65, 88],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'Age': [25, 32, 22, 23, 21]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단일 열을 기준으로 내림차순 정렬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df_sorted_by_score = df.sort_values(by="Score", ascending=False)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print("Sorted by Score:\n", df_sorted_by_score)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sort_values()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62" name="Google Shape;362;p60"/>
          <p:cNvSpPr txBox="1"/>
          <p:nvPr/>
        </p:nvSpPr>
        <p:spPr>
          <a:xfrm>
            <a:off x="838200" y="1219200"/>
            <a:ext cx="74391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Sorted by Score: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Name  Score  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Bob     92   32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Emily     88   21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Alice     85   25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Charlie     78  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David     65   23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다중 열을 기준으로 정렬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다중 열을 기준으로 내림차순 정렬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df_sorted_by_age_and_score = df.sort_values(by=["Age", "Score"], ascending=False)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print("\nSorted by Age and Score:\n", df_sorted_by_age_and_score)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1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sort_values()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68" name="Google Shape;368;p61"/>
          <p:cNvSpPr txBox="1"/>
          <p:nvPr/>
        </p:nvSpPr>
        <p:spPr>
          <a:xfrm>
            <a:off x="838200" y="1219200"/>
            <a:ext cx="74391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Sorted by Age and Score: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Name  Score  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Bob     92   32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Alice     85   25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David     65   23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Charlie     78  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Emily     88   21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원본 데이터프레임 수정 (inplace=True)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원본 데이터프레임을 단일 열을 기준으로 내림차순 정렬 (inplace=True)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df.sort_values(by="Score", ascending=False, inplace=True)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print("\nOriginal DataFrame sorted by Score (inplace=True):\n", 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881225" y="2073525"/>
            <a:ext cx="73971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데이터 프레임 생성 방법</a:t>
            </a:r>
            <a:endParaRPr b="1" sz="5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2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sort_values()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74" name="Google Shape;374;p62"/>
          <p:cNvSpPr txBox="1"/>
          <p:nvPr/>
        </p:nvSpPr>
        <p:spPr>
          <a:xfrm>
            <a:off x="838200" y="1219200"/>
            <a:ext cx="74391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Original DataFrame sorted by Score (inplace=True):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Name  Score  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Bob     92   32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Emily     88   21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Alice     85   25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Charlie     78  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David     65   23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4. 오름차순 및 내림차순 혼합 정렬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'Age'는 오름차순, 'Score'는 내림차순으로 정렬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df_sorted_mixed = df.sort_values(by=["Age", "Score"], ascending=[True, False])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print("\nSorted by Age (ascending) and Score (descending):\n", df_sorted_mixed)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sort_values()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80" name="Google Shape;380;p63"/>
          <p:cNvSpPr txBox="1"/>
          <p:nvPr/>
        </p:nvSpPr>
        <p:spPr>
          <a:xfrm>
            <a:off x="838200" y="1219200"/>
            <a:ext cx="74391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Sorted by Age (ascending) and Score (descending):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Name  Score  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Emily     88   21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Charlie     78   22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David     65   23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Alice     85   25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Bob     92   32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sort_values()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86" name="Google Shape;386;p64"/>
          <p:cNvSpPr txBox="1"/>
          <p:nvPr/>
        </p:nvSpPr>
        <p:spPr>
          <a:xfrm>
            <a:off x="838200" y="1219200"/>
            <a:ext cx="74391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sort_values(by, ascending, inplace)</a:t>
            </a:r>
            <a:r>
              <a:rPr lang="ko" sz="1100"/>
              <a:t>: 데이터프레임을 특정 열 또는 열들을 기준으로 정렬하는 메서드입니다.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ko" sz="1100"/>
              <a:t>: 정렬 기준이 되는 열 또는 열들의 이름을 지정합니다.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ascending</a:t>
            </a:r>
            <a:r>
              <a:rPr lang="ko" sz="1100"/>
              <a:t>: 오름차순(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ko" sz="1100"/>
              <a:t>) 또는 내림차순(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ko" sz="1100"/>
              <a:t>)을 지정합니다. 기본값은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ko" sz="1100"/>
              <a:t>입니다.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inplace</a:t>
            </a:r>
            <a:r>
              <a:rPr lang="ko" sz="1100"/>
              <a:t>: 원본 데이터프레임을 수정할지 여부를 지정합니다. 기본값은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ko" sz="1100"/>
              <a:t>입니다.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단일 열 정렬</a:t>
            </a:r>
            <a:r>
              <a:rPr lang="ko" sz="1100"/>
              <a:t>: 한 열만을 기준으로 정렬할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다중 열 정렬</a:t>
            </a:r>
            <a:r>
              <a:rPr lang="ko" sz="1100"/>
              <a:t>: 여러 열을 기준으로 정렬할 수 있으며, 각 열에 대해 오름차순과 내림차순을 혼합할 수도 있습니다.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5"/>
          <p:cNvSpPr txBox="1"/>
          <p:nvPr/>
        </p:nvSpPr>
        <p:spPr>
          <a:xfrm>
            <a:off x="930375" y="2073525"/>
            <a:ext cx="7347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aggregation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397" name="Google Shape;397;p66"/>
          <p:cNvSpPr txBox="1"/>
          <p:nvPr/>
        </p:nvSpPr>
        <p:spPr>
          <a:xfrm>
            <a:off x="838200" y="1219200"/>
            <a:ext cx="7445700" cy="24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예제 데이터프레임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'col1': [1, 2, 3, 4, 5],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'col2': [10, 20, 30, 40, 50],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'col3': ['a', 'b', 'c', 'd', 'e']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7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03" name="Google Shape;403;p67"/>
          <p:cNvSpPr txBox="1"/>
          <p:nvPr/>
        </p:nvSpPr>
        <p:spPr>
          <a:xfrm>
            <a:off x="838200" y="1219200"/>
            <a:ext cx="7445700" cy="26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1" lang="ko" sz="1300"/>
              <a:t>: 값의 개수 세기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count_result = df.count()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print("Count:\n", count_result)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col1   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col2   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col3   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int64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8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09" name="Google Shape;409;p68"/>
          <p:cNvSpPr txBox="1"/>
          <p:nvPr/>
        </p:nvSpPr>
        <p:spPr>
          <a:xfrm>
            <a:off x="838200" y="1219200"/>
            <a:ext cx="74457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mean</a:t>
            </a:r>
            <a:r>
              <a:rPr b="1" lang="ko" sz="1300"/>
              <a:t>: 평균 계산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mean_result = df[["col1", "col2"]].mean()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print("\nMean:\n", mean_result)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Mean: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col1     3.0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col2    30.0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float64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15" name="Google Shape;415;p69"/>
          <p:cNvSpPr txBox="1"/>
          <p:nvPr/>
        </p:nvSpPr>
        <p:spPr>
          <a:xfrm>
            <a:off x="838200" y="1219200"/>
            <a:ext cx="74457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b="1" lang="ko" sz="1300"/>
              <a:t>: 합계 계산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sum_result = df[["col1", "col2"]].sum()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print("\nSum:\n", sum_result)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col1    15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col2    150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int64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0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21" name="Google Shape;421;p70"/>
          <p:cNvSpPr txBox="1"/>
          <p:nvPr/>
        </p:nvSpPr>
        <p:spPr>
          <a:xfrm>
            <a:off x="838200" y="1219200"/>
            <a:ext cx="74457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4.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b="1" lang="ko" sz="1300"/>
              <a:t>: 최대값 계산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max_result = df[["col1", "col2"]].max()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print("\nMax:\n", max_result)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col1    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col2    50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int64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1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27" name="Google Shape;427;p71"/>
          <p:cNvSpPr txBox="1"/>
          <p:nvPr/>
        </p:nvSpPr>
        <p:spPr>
          <a:xfrm>
            <a:off x="838200" y="1219200"/>
            <a:ext cx="74457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5.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std</a:t>
            </a:r>
            <a:r>
              <a:rPr b="1" lang="ko" sz="1300"/>
              <a:t>: 표준편차 계산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std_result = df[["col1", "col2"]].std()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print("\nStandard Deviation:\n", std_result)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 Deviation: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col1    1.581139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col2    15.811388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float64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59000" y="1219200"/>
            <a:ext cx="6622800" cy="3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1. 딕셔너리(Dictionary)로 데이터프레임 생성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예제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딕셔너리를 사용한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"Name": ["John", "Peter", "Jack", "Sue"],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"Year": [2011, 2016, 2020, 2023],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"Gender": ["Male", "Male", "Male", "Female"]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2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33" name="Google Shape;433;p72"/>
          <p:cNvSpPr txBox="1"/>
          <p:nvPr/>
        </p:nvSpPr>
        <p:spPr>
          <a:xfrm>
            <a:off x="838200" y="1219200"/>
            <a:ext cx="74457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6.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b="1" lang="ko" sz="1300"/>
              <a:t>: 분산 계산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var_result = df[["col1", "col2"]].var()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print("\nVariance:\n", var_result)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Variance: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col1     2.5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col2    250.0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float64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39" name="Google Shape;439;p73"/>
          <p:cNvSpPr txBox="1"/>
          <p:nvPr/>
        </p:nvSpPr>
        <p:spPr>
          <a:xfrm>
            <a:off x="838200" y="1219200"/>
            <a:ext cx="74457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7.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median</a:t>
            </a:r>
            <a:r>
              <a:rPr b="1" lang="ko" sz="1300"/>
              <a:t>: 중앙값 계산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median_result = df[["col1", "col2"]].median()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print("\nMedian:\n", median_result)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Median: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col1     3.0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col2    30.0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float64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4"/>
          <p:cNvSpPr/>
          <p:nvPr/>
        </p:nvSpPr>
        <p:spPr>
          <a:xfrm>
            <a:off x="6840475" y="61035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agg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45" name="Google Shape;445;p74"/>
          <p:cNvSpPr txBox="1"/>
          <p:nvPr/>
        </p:nvSpPr>
        <p:spPr>
          <a:xfrm>
            <a:off x="838200" y="1219200"/>
            <a:ext cx="7445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count()</a:t>
            </a:r>
            <a:r>
              <a:rPr lang="ko" sz="1100"/>
              <a:t>: 각 열의 결측치가 아닌 값의 개수를 계산합니다.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mean()</a:t>
            </a:r>
            <a:r>
              <a:rPr lang="ko" sz="1100"/>
              <a:t>: 각 열의 평균을 계산합니다.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lang="ko" sz="1100"/>
              <a:t>: 각 열의 값들을 모두 더한 합계를 계산합니다.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max()</a:t>
            </a:r>
            <a:r>
              <a:rPr lang="ko" sz="1100"/>
              <a:t>: 각 열의 최대값을 계산합니다.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std()</a:t>
            </a:r>
            <a:r>
              <a:rPr lang="ko" sz="1100"/>
              <a:t>: 각 열의 표준편차를 계산합니다.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var()</a:t>
            </a:r>
            <a:r>
              <a:rPr lang="ko" sz="1100"/>
              <a:t>: 각 열의 분산을 계산합니다.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median()</a:t>
            </a:r>
            <a:r>
              <a:rPr lang="ko" sz="1100"/>
              <a:t>: 각 열의 중앙값을 계산합니다.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5"/>
          <p:cNvSpPr txBox="1"/>
          <p:nvPr/>
        </p:nvSpPr>
        <p:spPr>
          <a:xfrm>
            <a:off x="917200" y="1921125"/>
            <a:ext cx="73470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groupby()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6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groupby()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56" name="Google Shape;456;p76"/>
          <p:cNvSpPr txBox="1"/>
          <p:nvPr/>
        </p:nvSpPr>
        <p:spPr>
          <a:xfrm>
            <a:off x="911075" y="1219200"/>
            <a:ext cx="7368900" cy="26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1. </a:t>
            </a:r>
            <a:r>
              <a:rPr b="1" lang="ko" sz="1300"/>
              <a:t>예제 데이터프레임 생성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'col': ['A', 'A', 'B', 'B', 'A'],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'col1': [1, 2, 3, 4, 5],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'col2': [10, 20, 30, 40, 50],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'col3': [100, 200, 300, 400, 500]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groupby()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62" name="Google Shape;462;p77"/>
          <p:cNvSpPr txBox="1"/>
          <p:nvPr/>
        </p:nvSpPr>
        <p:spPr>
          <a:xfrm>
            <a:off x="911075" y="1219200"/>
            <a:ext cx="73689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groupby</a:t>
            </a:r>
            <a:r>
              <a:rPr b="1" lang="ko" sz="1300"/>
              <a:t>로 그룹화 및 그룹별 반복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grouped = df.groupby('col')  # 'col'을 기준으로 그룹화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각 그룹에 대해 반복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name, group in grouped: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print("Group name:", name)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print(group)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print("\n")  # 각 그룹 사이에 빈 줄 삽입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groupby()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68" name="Google Shape;468;p78"/>
          <p:cNvSpPr txBox="1"/>
          <p:nvPr/>
        </p:nvSpPr>
        <p:spPr>
          <a:xfrm>
            <a:off x="911075" y="1219200"/>
            <a:ext cx="73689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 name: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col  col1  col2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A     1    10   100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A     2    20   200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A     5    50   500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 name: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col  col1  col2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B     3    30   300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B     4    40   400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9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groupby()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74" name="Google Shape;474;p79"/>
          <p:cNvSpPr txBox="1"/>
          <p:nvPr/>
        </p:nvSpPr>
        <p:spPr>
          <a:xfrm>
            <a:off x="911075" y="1219200"/>
            <a:ext cx="7368900" cy="3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그룹별 집계 (Aggregation)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3.1 첫 번째 집계: 여러 함수 적용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df1 = df.groupby('col')[['col1', 'col2']].agg([max, min])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print("First aggregation result:\n", df1)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First aggregation result: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col1        col2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max min  max min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                 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     5   1   50  10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      4   3   40  30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0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groupby()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80" name="Google Shape;480;p80"/>
          <p:cNvSpPr txBox="1"/>
          <p:nvPr/>
        </p:nvSpPr>
        <p:spPr>
          <a:xfrm>
            <a:off x="911075" y="1219200"/>
            <a:ext cx="73689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3.2 두 번째 집계: 다른 집계 함수를 사용한 집계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agg_format = {"col1": "max", "col2": "sum", "col3": "mean"}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df2 = df.groupby("col").agg(agg_format)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print("Second aggregation result:\n", df2)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Second aggregation result: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col1  col2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                 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      5    80   266.666667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       4    70   350.000000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1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groupby()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86" name="Google Shape;486;p81"/>
          <p:cNvSpPr txBox="1"/>
          <p:nvPr/>
        </p:nvSpPr>
        <p:spPr>
          <a:xfrm>
            <a:off x="911075" y="1219200"/>
            <a:ext cx="7368900" cy="3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3.3 세 번째 집계: 명명된 집계 (Named Aggregation)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df3 = df.groupby("col").agg(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col1_max=("col1", "max"),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col1_mean=("col1", "mean"),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col2_mean=("col2", "mean")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print("Third aggregation result:\n", df3)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Third aggregation result: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col1_max  col1_mean  col2_mean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                              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         5   2.666667       26.666667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          4   3.500000       35.000000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859000" y="1219200"/>
            <a:ext cx="66228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print("DataFrame created from a dictionary:")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created from a dictionary: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Year  Gender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John  2011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Peter  2016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Jack  2020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Sue  2023  Female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2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groupby()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492" name="Google Shape;492;p82"/>
          <p:cNvSpPr txBox="1"/>
          <p:nvPr/>
        </p:nvSpPr>
        <p:spPr>
          <a:xfrm>
            <a:off x="911075" y="1219200"/>
            <a:ext cx="73689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groupby</a:t>
            </a:r>
            <a:r>
              <a:rPr lang="ko" sz="1100"/>
              <a:t>: 특정 열을 기준으로 데이터프레임을 그룹화합니다.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그룹화된 데이터 반복</a:t>
            </a:r>
            <a:r>
              <a:rPr lang="ko" sz="1100"/>
              <a:t>: 그룹화된 데이터프레임을 반복하여 각 그룹의 데이터에 접근할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집계 함수 (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</a:t>
            </a:r>
            <a:r>
              <a:rPr b="1" lang="ko" sz="1100"/>
              <a:t>)</a:t>
            </a:r>
            <a:r>
              <a:rPr lang="ko" sz="1100"/>
              <a:t>: 그룹별로 다양한 집계 함수를 적용할 수 있습니다.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agg([func1, func2, ...])</a:t>
            </a:r>
            <a:r>
              <a:rPr lang="ko" sz="1100"/>
              <a:t>: 여러 함수를 적용하여 집계 결과를 생성합니다.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agg({"col1": "func1", "col2": "func2", ...})</a:t>
            </a:r>
            <a:r>
              <a:rPr lang="ko" sz="1100"/>
              <a:t>: 각 열에 대해 서로 다른 집계 함수를 지정할 수 있습니다.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ko" sz="1100"/>
              <a:t>명명된 집계</a:t>
            </a:r>
            <a:r>
              <a:rPr lang="ko" sz="1100"/>
              <a:t>: 집계 함수와 함께 새로운 열 이름을 지정하여 결과를 더 명확하게 표현할 수 있습니다.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3"/>
          <p:cNvSpPr txBox="1"/>
          <p:nvPr/>
        </p:nvSpPr>
        <p:spPr>
          <a:xfrm>
            <a:off x="883200" y="1921125"/>
            <a:ext cx="7383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apply()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4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apply()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03" name="Google Shape;503;p84"/>
          <p:cNvSpPr txBox="1"/>
          <p:nvPr/>
        </p:nvSpPr>
        <p:spPr>
          <a:xfrm>
            <a:off x="834875" y="1219200"/>
            <a:ext cx="3737100" cy="26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예제 데이터프레임 생성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'A': [1, 2, 3, 4, 5],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'B': [10, 20, 30, 40, 50],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'C': ['a', 'b', 'c', 'd', 'e']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84"/>
          <p:cNvSpPr txBox="1"/>
          <p:nvPr/>
        </p:nvSpPr>
        <p:spPr>
          <a:xfrm>
            <a:off x="4876800" y="1219200"/>
            <a:ext cx="30000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   B 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1  10 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2  20 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3  30 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4  40  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5  50  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5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apply()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10" name="Google Shape;510;p85"/>
          <p:cNvSpPr txBox="1"/>
          <p:nvPr/>
        </p:nvSpPr>
        <p:spPr>
          <a:xfrm>
            <a:off x="834875" y="1219200"/>
            <a:ext cx="74580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b="1" lang="ko" sz="1300"/>
              <a:t>를 사용하여 함수를 각 요소에 적용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2.1 사용자 정의 함수 적용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10을 더하는 함수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add_custom_value(x, value):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+ value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'A' 열에 대해 5를 더하는 함수 적용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df['A'] = df['A'].apply(add_custom_value, args=(5,))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6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apply()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16" name="Google Shape;516;p86"/>
          <p:cNvSpPr txBox="1"/>
          <p:nvPr/>
        </p:nvSpPr>
        <p:spPr>
          <a:xfrm>
            <a:off x="834875" y="1219200"/>
            <a:ext cx="36480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A   B 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6  10 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7  20 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8  30 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9  40  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10  50  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2.2 람다 함수 사용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'A' 열에 10을 더하는 함수 적용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df['A'] = df['A'].apply(lambda x: x + 10)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Google Shape;517;p86"/>
          <p:cNvSpPr txBox="1"/>
          <p:nvPr/>
        </p:nvSpPr>
        <p:spPr>
          <a:xfrm>
            <a:off x="5334000" y="1219200"/>
            <a:ext cx="3000000" cy="19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A   B 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16  10 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17  20 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18  30  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19  40  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20  50  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7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apply()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23" name="Google Shape;523;p87"/>
          <p:cNvSpPr txBox="1"/>
          <p:nvPr/>
        </p:nvSpPr>
        <p:spPr>
          <a:xfrm>
            <a:off x="834875" y="1219200"/>
            <a:ext cx="74580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b="1" lang="ko" sz="1300"/>
              <a:t>를 사용하여 행 또는 열에 함수 적용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3.1 열(column)을 기준으로 함수 적용 (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axis=0</a:t>
            </a:r>
            <a:r>
              <a:rPr b="1" lang="ko" sz="11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각 열의 최대값과 최소값의 차이를 계산하는 함수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max_min_diff(col):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col.max() - col.min()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열(column) 기준으로 함수 적용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df_diff = df[['A', 'B']].apply(max_min_diff, axis=0)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print(df_diff)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    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    40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int64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8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apply()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29" name="Google Shape;529;p88"/>
          <p:cNvSpPr txBox="1"/>
          <p:nvPr/>
        </p:nvSpPr>
        <p:spPr>
          <a:xfrm>
            <a:off x="834875" y="1219200"/>
            <a:ext cx="74580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3.2 행(row)을 기준으로 함수 적용 (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axis=1</a:t>
            </a:r>
            <a:r>
              <a:rPr b="1" lang="ko" sz="1100"/>
              <a:t>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각 행의 합을 계산하는 함수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df['Sum'] = df[['A', 'B']].apply(lambda row: row.sum(), axis=1)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A   B  C  Sum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16  10  a   26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17  20  b   37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18  30  c   48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19  40  d   59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20  50  e   70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9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apply()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35" name="Google Shape;535;p89"/>
          <p:cNvSpPr txBox="1"/>
          <p:nvPr/>
        </p:nvSpPr>
        <p:spPr>
          <a:xfrm>
            <a:off x="834875" y="1219200"/>
            <a:ext cx="7458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b="1" lang="ko" sz="1100"/>
              <a:t> 함수</a:t>
            </a:r>
            <a:r>
              <a:rPr lang="ko" sz="1100"/>
              <a:t>는 데이터프레임의 각 요소(행 또는 열)에 대해 함수를 적용할 수 있는 메서드입니다.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열(column) 기준 적용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ko" sz="1100"/>
              <a:t>를 열에 대해 적용할 때는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axis=0</a:t>
            </a:r>
            <a:r>
              <a:rPr lang="ko" sz="1100"/>
              <a:t>을 사용하며, 기본값이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axis=0</a:t>
            </a:r>
            <a:r>
              <a:rPr lang="ko" sz="1100"/>
              <a:t>입니다.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행(row) 기준 적용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ko" sz="1100"/>
              <a:t>를 행에 대해 적용할 때는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axis=1</a:t>
            </a:r>
            <a:r>
              <a:rPr lang="ko" sz="1100"/>
              <a:t>을 사용합니다.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사용자 정의 함수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ko" sz="1100"/>
              <a:t>는 사용자가 정의한 함수를 각 요소에 적용할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람다 함수</a:t>
            </a:r>
            <a:r>
              <a:rPr lang="ko" sz="1100"/>
              <a:t>: 간단한 함수를 정의할 때는 람다 함수를 사용하여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ko" sz="1100"/>
              <a:t>에 적용할 수 있습니다.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90"/>
          <p:cNvSpPr txBox="1"/>
          <p:nvPr/>
        </p:nvSpPr>
        <p:spPr>
          <a:xfrm>
            <a:off x="837200" y="2060375"/>
            <a:ext cx="74427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NaN 처리</a:t>
            </a:r>
            <a:endParaRPr b="1" sz="4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1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NaN 처리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46" name="Google Shape;546;p91"/>
          <p:cNvSpPr txBox="1"/>
          <p:nvPr/>
        </p:nvSpPr>
        <p:spPr>
          <a:xfrm>
            <a:off x="847650" y="1219200"/>
            <a:ext cx="74190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예제 데이터프레임 생성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결측치가 포함된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'col': ['A', None, 'B', 'B', 'A'],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'col1': [1, np.nan, 3, 4, np.nan],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'col2': [10, 20, np.nan, 40, 50],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'col3': [100, 200, 300, np.nan, 500]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print("Original DataFrame:")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59000" y="1219200"/>
            <a:ext cx="66228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리스트(List)로 데이터프레임 생성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예제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리스트를 사용한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[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["John", 2011, "Male"],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["Peter", 2016, "Male"],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["Jack", 2020, "Male"],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["Sue", 2023, "Female"]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pd.DataFrame(data, columns=["Name", "Year", "Gender"])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2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NaN 처리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52" name="Google Shape;552;p92"/>
          <p:cNvSpPr txBox="1"/>
          <p:nvPr/>
        </p:nvSpPr>
        <p:spPr>
          <a:xfrm>
            <a:off x="847650" y="1219200"/>
            <a:ext cx="7419000" cy="2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Original DataFrame: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col  col1  col2 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A   1.0  10.0  100.0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NaN   NaN  20.0  200.0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B   3.0   NaN  300.0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B   4.0  40.0    NaN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 A   NaN  50.0  500.0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3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NaN 처리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58" name="Google Shape;558;p93"/>
          <p:cNvSpPr txBox="1"/>
          <p:nvPr/>
        </p:nvSpPr>
        <p:spPr>
          <a:xfrm>
            <a:off x="847650" y="1219200"/>
            <a:ext cx="40425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결측치 확인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결측치 확인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print("Check first 5 rows for NA values:")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print(df.isna().head())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print("\nCount total NA values per column:")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print(df.isna().sum())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 first 5 rows for NA values: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col   col1   col2 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False  False  False  False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True   True  False  False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False  False   True  False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False  False  False   True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False   True  False  False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93"/>
          <p:cNvSpPr txBox="1"/>
          <p:nvPr/>
        </p:nvSpPr>
        <p:spPr>
          <a:xfrm>
            <a:off x="5334000" y="3276600"/>
            <a:ext cx="30000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 total NA values per column: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     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col1    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col2    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col3    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dtype: int64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4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NaN 처리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65" name="Google Shape;565;p94"/>
          <p:cNvSpPr txBox="1"/>
          <p:nvPr/>
        </p:nvSpPr>
        <p:spPr>
          <a:xfrm>
            <a:off x="847650" y="1219200"/>
            <a:ext cx="7419000" cy="3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3.2 최빈값(Mode)으로 결측치 채우기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'col' 열에서 가장 빈번한 값을 찾아 결측치를 채우는 예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most_frequent = df['col'].mode()[0]  # 최빈값 계산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df['col'].fillna(most_frequent, inplace=True)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after filling NA in 'col' with the most frequent value:")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after filling NA in 'col' with the most frequent value: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col   col1  col2 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A    1.0  10.0  100.0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A  value  20.0  200.0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B    3.0   NaN  300.0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B    4.0  40.0    NaN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 A  value  50.0  500.0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5"/>
          <p:cNvSpPr/>
          <p:nvPr/>
        </p:nvSpPr>
        <p:spPr>
          <a:xfrm>
            <a:off x="6848250" y="571500"/>
            <a:ext cx="219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NaN 처리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571" name="Google Shape;571;p95"/>
          <p:cNvSpPr txBox="1"/>
          <p:nvPr/>
        </p:nvSpPr>
        <p:spPr>
          <a:xfrm>
            <a:off x="847650" y="1219200"/>
            <a:ext cx="7419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결측치 확인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isna()</a:t>
            </a:r>
            <a:r>
              <a:rPr lang="ko" sz="1100"/>
              <a:t>를 사용하여 데이터프레임에서 결측치를 확인할 수 있습니다.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lang="ko" sz="1100"/>
              <a:t>과 결합하여 각 열의 결측치 개수를 확인할 수 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특정 값으로 결측치 채우기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fillna()</a:t>
            </a:r>
            <a:r>
              <a:rPr lang="ko" sz="1100"/>
              <a:t>를 사용하여 결측치를 지정된 값으로 채울 수 있습니다. 예를 들어, 결측치를 "value"로 채우는 방법을 사용했습니다.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최빈값으로 결측치 채우기</a:t>
            </a:r>
            <a:r>
              <a:rPr lang="ko" sz="1100"/>
              <a:t>: 문자열 열의 경우 최빈값(Mode)을 계산하여 결측치를 채울 수 있습니다. 이를 통해 데이터의 일관성을 유지할 수 있습니다.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6"/>
          <p:cNvSpPr txBox="1"/>
          <p:nvPr/>
        </p:nvSpPr>
        <p:spPr>
          <a:xfrm>
            <a:off x="948875" y="1921125"/>
            <a:ext cx="73113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unique, </a:t>
            </a:r>
            <a:r>
              <a:rPr b="1" lang="ko"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nunique,  replace</a:t>
            </a:r>
            <a:endParaRPr b="1" sz="3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7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unique, </a:t>
            </a:r>
            <a:r>
              <a:rPr lang="ko" sz="2000">
                <a:solidFill>
                  <a:srgbClr val="073763"/>
                </a:solidFill>
              </a:rPr>
              <a:t>nunique, replace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582" name="Google Shape;582;p97"/>
          <p:cNvSpPr txBox="1"/>
          <p:nvPr/>
        </p:nvSpPr>
        <p:spPr>
          <a:xfrm>
            <a:off x="800600" y="1219200"/>
            <a:ext cx="7472700" cy="3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예제 데이터프레임 생성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예제 데이터프레임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'col': ['A', 'old', 'B', 'B', 'old', 'old1', 'old2'],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'col1': [1, 2, 3, 4, 5, 6, 7],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'col2': [10, 20, 30, 40, 50, 60, 70],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'col3': [100, 200, 300, 400, 500, 600, 700]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print("Original DataFrame:")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8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unique, </a:t>
            </a:r>
            <a:r>
              <a:rPr lang="ko" sz="2000">
                <a:solidFill>
                  <a:srgbClr val="073763"/>
                </a:solidFill>
              </a:rPr>
              <a:t>nunique, replace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588" name="Google Shape;588;p98"/>
          <p:cNvSpPr txBox="1"/>
          <p:nvPr/>
        </p:nvSpPr>
        <p:spPr>
          <a:xfrm>
            <a:off x="800600" y="1219200"/>
            <a:ext cx="74727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Original DataFrame: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col  col1  col2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 A     1    10   100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old     2    20   200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 B     3    30   300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 B     4    40   400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old     5    50   500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 old1     6    60   600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  old2     7    70   700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9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unique, </a:t>
            </a:r>
            <a:r>
              <a:rPr lang="ko" sz="2000">
                <a:solidFill>
                  <a:srgbClr val="073763"/>
                </a:solidFill>
              </a:rPr>
              <a:t>nunique, replace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594" name="Google Shape;594;p99"/>
          <p:cNvSpPr txBox="1"/>
          <p:nvPr/>
        </p:nvSpPr>
        <p:spPr>
          <a:xfrm>
            <a:off x="800600" y="1219200"/>
            <a:ext cx="74727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nunique</a:t>
            </a:r>
            <a:r>
              <a:rPr b="1" lang="ko" sz="1300"/>
              <a:t>: 고유 값의 개수 계산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'col' 열의 고유 값 개수 계산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unique_count = df["col"].nunique()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print("\nNumber of unique values in 'col':", unique_count)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 of unique values in 'col': 5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b="1" lang="ko" sz="1300"/>
              <a:t>: 특정 값을 다른 값으로 대체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3.1 단일 값 변경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'col' 열에서 'old'를 'new'로 변경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df["col"] = df["col"].replace("old", "new", inplace=False)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after replacing 'old' with 'new':")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unique, </a:t>
            </a:r>
            <a:r>
              <a:rPr lang="ko" sz="2000">
                <a:solidFill>
                  <a:srgbClr val="073763"/>
                </a:solidFill>
              </a:rPr>
              <a:t>nunique, replace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600" name="Google Shape;600;p100"/>
          <p:cNvSpPr txBox="1"/>
          <p:nvPr/>
        </p:nvSpPr>
        <p:spPr>
          <a:xfrm>
            <a:off x="800600" y="1219200"/>
            <a:ext cx="74727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after replacing 'old' with 'new':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col  col1  col2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 A     1    10   100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new     2    20   200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 B     3    30   300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 B     4    40   400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new     5    50   500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 old1     6    60   600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  old2     7    70   700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1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unique, </a:t>
            </a:r>
            <a:r>
              <a:rPr lang="ko" sz="2000">
                <a:solidFill>
                  <a:srgbClr val="073763"/>
                </a:solidFill>
              </a:rPr>
              <a:t>nunique, replace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606" name="Google Shape;606;p101"/>
          <p:cNvSpPr txBox="1"/>
          <p:nvPr/>
        </p:nvSpPr>
        <p:spPr>
          <a:xfrm>
            <a:off x="800600" y="1143000"/>
            <a:ext cx="7472700" cy="4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3.2 여러 값 변경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'col' 열에서 여러 값을 변경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df["col"] = df["col"].replace({"old1": "new1", "old2": "new2"}, inplace=False)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print("\nDataFrame after replacing multiple values:")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after replacing multiple values: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col  col1  col2  col3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 A     1    10   100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new     2    20   200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  B     3    30   300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 B     4    40   400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  new     5    50   500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 new1     6    60   600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  new2     7    70   700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7762650" y="571500"/>
            <a:ext cx="12834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73763"/>
                </a:solidFill>
              </a:rPr>
              <a:t>변환</a:t>
            </a:r>
            <a:endParaRPr sz="2400">
              <a:solidFill>
                <a:srgbClr val="073763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859000" y="1219200"/>
            <a:ext cx="66228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데이터프레임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print("DataFrame created from a list:")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/>
              <a:t>출력 결과</a:t>
            </a:r>
            <a:r>
              <a:rPr lang="ko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DataFrame created from a list: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Year  Gender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John  2011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Peter  2016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 Jack  2020    Male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Sue  2023  Female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2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unique, </a:t>
            </a:r>
            <a:r>
              <a:rPr lang="ko" sz="2000">
                <a:solidFill>
                  <a:srgbClr val="073763"/>
                </a:solidFill>
              </a:rPr>
              <a:t>nunique, replace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612" name="Google Shape;612;p102"/>
          <p:cNvSpPr txBox="1"/>
          <p:nvPr/>
        </p:nvSpPr>
        <p:spPr>
          <a:xfrm>
            <a:off x="800600" y="1219200"/>
            <a:ext cx="74727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nunique()</a:t>
            </a:r>
            <a:r>
              <a:rPr lang="ko" sz="1100"/>
              <a:t>: 특정 열의 고유한 값의 개수를 계산하는 함수입니다. 예를 들어,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df["col"].nunique()</a:t>
            </a:r>
            <a:r>
              <a:rPr lang="ko" sz="1100"/>
              <a:t>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</a:t>
            </a:r>
            <a:r>
              <a:rPr lang="ko" sz="1100"/>
              <a:t> 열에 있는 고유한 값의 개수를 반환합니다.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replace()</a:t>
            </a:r>
            <a:r>
              <a:rPr lang="ko" sz="1100"/>
              <a:t>: 특정 값을 다른 값으로 대체하는 함수입니다.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ko" sz="1100"/>
              <a:t>단일 값 대체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df["col"].replace("old", "new")</a:t>
            </a:r>
            <a:r>
              <a:rPr lang="ko" sz="1100"/>
              <a:t>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</a:t>
            </a:r>
            <a:r>
              <a:rPr lang="ko" sz="1100"/>
              <a:t> 열에서 "old" 값을 "new"로 대체합니다.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ko" sz="1100"/>
              <a:t>여러 값 대체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df["col"].replace({"old1": "new1", "old2": "new2"})</a:t>
            </a:r>
            <a:r>
              <a:rPr lang="ko" sz="1100"/>
              <a:t>는 딕셔너리를 사용하여 여러 값을 한 번에 대체할 수 있습니다.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3"/>
          <p:cNvSpPr txBox="1"/>
          <p:nvPr/>
        </p:nvSpPr>
        <p:spPr>
          <a:xfrm>
            <a:off x="948875" y="1921125"/>
            <a:ext cx="73113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sample</a:t>
            </a:r>
            <a:r>
              <a:rPr b="1" lang="ko"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pivot_table,  merge</a:t>
            </a:r>
            <a:endParaRPr b="1" sz="3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4"/>
          <p:cNvSpPr txBox="1"/>
          <p:nvPr/>
        </p:nvSpPr>
        <p:spPr>
          <a:xfrm>
            <a:off x="859000" y="1219200"/>
            <a:ext cx="74469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1.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b="1" lang="ko" sz="1300"/>
              <a:t>: 데이터 샘플링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b="1" lang="ko" sz="1300"/>
              <a:t> 함수 설명</a:t>
            </a:r>
            <a:endParaRPr b="1" sz="13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ko" sz="1300"/>
              <a:t> 함수는 데이터프레임에서 임의의 샘플(행)을 추출하는 데 사용됩니다.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데이터를 랜덤하게 선택할 수 있으며, 특정 크기의 샘플을 지정할 수 있습니다.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데이터의 무작위성을 유지하여 분석의 신뢰성을 높이는 데 유용합니다.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/>
              <a:t>예제: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b="1" lang="ko" sz="1300"/>
              <a:t> 사용법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{'Name': ['Alice', 'Bob', 'Charlie', 'David', 'Eve'],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'Age': [25, 30, 35, 40, 45],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'City': ['New York', 'Los Angeles', 'Chicago', 'Houston', 'Phoenix']}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3" name="Google Shape;623;p104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sample</a:t>
            </a:r>
            <a:r>
              <a:rPr lang="ko" sz="2000">
                <a:solidFill>
                  <a:srgbClr val="073763"/>
                </a:solidFill>
              </a:rPr>
              <a:t>, pivot_table, merge</a:t>
            </a:r>
            <a:endParaRPr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/>
        </p:nvSpPr>
        <p:spPr>
          <a:xfrm>
            <a:off x="859000" y="1219200"/>
            <a:ext cx="74319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무작위로 2개의 샘플을 추출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sample_df = df.sample(n=2)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print(sample_df)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Name  Age         City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 Bob   30  Los Angeles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   David   40      Houston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/>
              <a:t>추가적으로,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</a:t>
            </a:r>
            <a:r>
              <a:rPr lang="ko" sz="1300"/>
              <a:t> 매개변수를 사용하여 무작위 샘플링의 재현성을 확보할 수 있습니다.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랜덤 상태를 고정하여 동일한 샘플을 항상 추출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sample_df = df.sample(n=2, random_state=42)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print(sample_df)</a:t>
            </a:r>
            <a:endParaRPr sz="11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random_state=42</a:t>
            </a:r>
            <a:r>
              <a:rPr lang="ko" sz="1300"/>
              <a:t>는 랜덤 시드를 고정하여 매번 동일한 샘플을 추출하게 합니다.</a:t>
            </a:r>
            <a:endParaRPr b="1" sz="1300"/>
          </a:p>
        </p:txBody>
      </p:sp>
      <p:sp>
        <p:nvSpPr>
          <p:cNvPr id="629" name="Google Shape;629;p105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sample, pivot_table, merge</a:t>
            </a:r>
            <a:endParaRPr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6"/>
          <p:cNvSpPr txBox="1"/>
          <p:nvPr/>
        </p:nvSpPr>
        <p:spPr>
          <a:xfrm>
            <a:off x="859000" y="1219200"/>
            <a:ext cx="7431900" cy="3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2.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pivot_table</a:t>
            </a:r>
            <a:r>
              <a:rPr b="1" lang="ko" sz="1300"/>
              <a:t>: 피벗 테이블 생성</a:t>
            </a:r>
            <a:endParaRPr b="1"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pivot_table</a:t>
            </a:r>
            <a:r>
              <a:rPr b="1" lang="ko" sz="1300"/>
              <a:t> 함수 설명</a:t>
            </a:r>
            <a:endParaRPr b="1" sz="13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pivot_table</a:t>
            </a:r>
            <a:r>
              <a:rPr lang="ko" sz="1300"/>
              <a:t> 함수는 데이터프레임을 특정 기준에 따라 집계하여 재구성하는 데 사용됩니다.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엑셀의 피벗 테이블과 유사한 기능을 제공하며, 그룹별 통계량을 계산하는 데 유용합니다.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/>
              <a:t>예제: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pivot_table</a:t>
            </a:r>
            <a:r>
              <a:rPr b="1" lang="ko" sz="1300"/>
              <a:t> 사용법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{'Gender': ['male', 'female', 'female', 'male', 'male'],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'Pclass': [1, 2, 3, 1, 3],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'Age': [22, 38, 26, 35, 28],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'Survived': [0, 1, 1, 0, 1]}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5" name="Google Shape;635;p106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sample, pivot_table, merge</a:t>
            </a:r>
            <a:endParaRPr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/>
        </p:nvSpPr>
        <p:spPr>
          <a:xfrm>
            <a:off x="859000" y="1219200"/>
            <a:ext cx="74319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pivot_table</a:t>
            </a:r>
            <a:r>
              <a:rPr lang="ko" sz="1300"/>
              <a:t>을 사용하여 성별과 클래스에 따른 생존자의 평균 나이를 계산해보겠습니다.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성별과 Pclass에 따른 평균 나이 피벗 테이블 생성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pivot_df = df.pivot_table(index='Sex', columns='Pclass', values='Age', aggfunc='mean')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print(pivot_df)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index='Sex'</a:t>
            </a:r>
            <a:r>
              <a:rPr lang="ko" sz="1300"/>
              <a:t>: 피벗 테이블의 행 인덱스로 사용할 열을 지정합니다.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columns='Pclass'</a:t>
            </a:r>
            <a:r>
              <a:rPr lang="ko" sz="1300"/>
              <a:t>: 피벗 테이블의 열 인덱스로 사용할 열을 지정합니다.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values='Age'</a:t>
            </a:r>
            <a:r>
              <a:rPr lang="ko" sz="1300"/>
              <a:t>: 피벗 테이블에 집계할 값이 있는 열을 지정합니다.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aggfunc='mean'</a:t>
            </a:r>
            <a:r>
              <a:rPr lang="ko" sz="1300"/>
              <a:t>: 집계 함수를 평균(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mean</a:t>
            </a:r>
            <a:r>
              <a:rPr lang="ko" sz="1300"/>
              <a:t>)으로 지정합니다.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641" name="Google Shape;641;p107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sample, pivot_table, merge</a:t>
            </a:r>
            <a:endParaRPr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8"/>
          <p:cNvSpPr txBox="1"/>
          <p:nvPr/>
        </p:nvSpPr>
        <p:spPr>
          <a:xfrm>
            <a:off x="859000" y="1219200"/>
            <a:ext cx="74319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3.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</a:t>
            </a:r>
            <a:r>
              <a:rPr b="1" lang="ko" sz="1300"/>
              <a:t>: 데이터프레임 병합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</a:t>
            </a:r>
            <a:r>
              <a:rPr b="1" lang="ko" sz="1300"/>
              <a:t> 함수 설명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</a:t>
            </a:r>
            <a:r>
              <a:rPr lang="ko" sz="1300"/>
              <a:t> 함수는 두 개 이상의 데이터프레임을 공통 열이나 인덱스를 기준으로 병합할 때 사용됩니다.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SQL의 JOIN 연산과 유사하며, 다양한 병합 유형(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ko" sz="1300"/>
              <a:t>,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outer</a:t>
            </a:r>
            <a:r>
              <a:rPr lang="ko" sz="1300"/>
              <a:t>,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ko" sz="1300"/>
              <a:t>,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ko" sz="1300"/>
              <a:t>)을 지원합니다.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/>
              <a:t>예제: </a:t>
            </a: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</a:t>
            </a:r>
            <a:r>
              <a:rPr b="1" lang="ko" sz="1300"/>
              <a:t> 사용법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첫 번째 데이터프레임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df1 = pd.DataFrame({'ID': [1, 2, 3, 4],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'Name': ['Alice', 'Bob', 'Charlie', 'David']})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두 번째 데이터프레임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df2 = pd.DataFrame({'ID': [3, 4, 5, 6],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'Age': [25, 30, 35, 40]})</a:t>
            </a:r>
            <a:endParaRPr b="1" sz="1300"/>
          </a:p>
        </p:txBody>
      </p:sp>
      <p:sp>
        <p:nvSpPr>
          <p:cNvPr id="647" name="Google Shape;647;p108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sample, pivot_table, merge</a:t>
            </a:r>
            <a:endParaRPr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9"/>
          <p:cNvSpPr txBox="1"/>
          <p:nvPr/>
        </p:nvSpPr>
        <p:spPr>
          <a:xfrm>
            <a:off x="859000" y="1219200"/>
            <a:ext cx="74319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</a:t>
            </a:r>
            <a:r>
              <a:rPr lang="ko" sz="1300"/>
              <a:t> 함수를 사용하여 공통 열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ko" sz="1300"/>
              <a:t>를 기준으로 두 데이터프레임을 병합해보겠습니다.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ID 열을 기준으로 내부 조인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merged_df = pd.merge(df1, df2, on='ID', how='inner')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print(merged_df)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on='ID'</a:t>
            </a:r>
            <a:r>
              <a:rPr lang="ko" sz="1100"/>
              <a:t>: 병합을 위한 기준 열을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ko" sz="1100"/>
              <a:t>로 설정합니다.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how='inner'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ko" sz="1100"/>
              <a:t> 조인을 수행하여 두 데이터프레임에 공통으로 존재하는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ko" sz="1100"/>
              <a:t> 값만 포함합니다.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외부 조인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merged_df_outer = pd.merge(df1, df2, on='ID', how='outer')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print(merged_df_outer)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how='outer'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outer</a:t>
            </a:r>
            <a:r>
              <a:rPr lang="ko" sz="1100"/>
              <a:t> 조인을 수행하여 두 데이터프레임의 모든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ko" sz="1100"/>
              <a:t> 값을 포함하고, 일치하지 않는 값은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NaN</a:t>
            </a:r>
            <a:r>
              <a:rPr lang="ko" sz="1100"/>
              <a:t>으로 표시합니다.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3" name="Google Shape;653;p109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sample, pivot_table, merge</a:t>
            </a:r>
            <a:endParaRPr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0"/>
          <p:cNvSpPr txBox="1"/>
          <p:nvPr/>
        </p:nvSpPr>
        <p:spPr>
          <a:xfrm>
            <a:off x="859000" y="1219200"/>
            <a:ext cx="74319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/>
              <a:t>요약</a:t>
            </a:r>
            <a:endParaRPr b="1" sz="13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sample</a:t>
            </a:r>
            <a:r>
              <a:rPr lang="ko" sz="1300"/>
              <a:t>: 데이터프레임에서 임의의 샘플을 추출하여 무작위성을 확보합니다.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pivot_table</a:t>
            </a:r>
            <a:r>
              <a:rPr lang="ko" sz="1300"/>
              <a:t>: 데이터를 특정 기준으로 집계하여 피벗 테이블을 생성합니다.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</a:t>
            </a:r>
            <a:r>
              <a:rPr lang="ko" sz="1300"/>
              <a:t>: 두 개 이상의 데이터프레임을 공통 열이나 인덱스를 기준으로 병합합니다.</a:t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9" name="Google Shape;659;p110"/>
          <p:cNvSpPr/>
          <p:nvPr/>
        </p:nvSpPr>
        <p:spPr>
          <a:xfrm>
            <a:off x="5705250" y="571500"/>
            <a:ext cx="3330300" cy="526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73763"/>
                </a:solidFill>
              </a:rPr>
              <a:t>sample, pivot_table, merge</a:t>
            </a:r>
            <a:endParaRPr sz="2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1"/>
          <p:cNvSpPr txBox="1"/>
          <p:nvPr/>
        </p:nvSpPr>
        <p:spPr>
          <a:xfrm>
            <a:off x="1809325" y="1997325"/>
            <a:ext cx="5241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read_csv,  to_csv</a:t>
            </a:r>
            <a:endParaRPr b="1" sz="5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