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5143500" type="screen16x9"/>
  <p:notesSz cx="6858000" cy="9144000"/>
  <p:embeddedFontLst>
    <p:embeddedFont>
      <p:font typeface="Roboto Mono" panose="00000009000000000000" pitchFamily="49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81" autoAdjust="0"/>
  </p:normalViewPr>
  <p:slideViewPr>
    <p:cSldViewPr snapToGrid="0">
      <p:cViewPr varScale="1">
        <p:scale>
          <a:sx n="162" d="100"/>
          <a:sy n="162" d="100"/>
        </p:scale>
        <p:origin x="144" y="1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2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306819f0b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306819f0b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306819f0b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306819f0b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306819f0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306819f0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306819f0b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306819f0b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306819f0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306819f0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306819f0b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306819f0b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306819f0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306819f0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306819f0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306819f0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306819f0b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306819f0b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11c7255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811c7255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91530e51e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91530e51e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11c72554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811c72554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11c72554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811c72554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811c72554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811c72554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11c72554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811c72554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811c72554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811c72554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306819f0b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306819f0b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60fa9a72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60fa9a72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306819f0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f306819f0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f306819f0b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f306819f0b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306819f0b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306819f0b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60c448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60c448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306819f0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306819f0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306819f0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f306819f0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306819f0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f306819f0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306819f0b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f306819f0b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306819f0b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f306819f0b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306819f0b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f306819f0b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306819f0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f306819f0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306819f0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306819f0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f306819f0b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f306819f0b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f306819f0b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f306819f0b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306819f0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306819f0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306819f0b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f306819f0b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306819f0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f306819f0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f306819f0b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f306819f0b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306819f0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306819f0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f306819f0b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f306819f0b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306819f0b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f306819f0b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f306819f0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f306819f0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f306819f0b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f306819f0b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f306819f0b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f306819f0b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6d83eac69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e6d83eac69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c1c7ecc0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c1c7ecc0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6d83eac6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6d83eac6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f306819f0b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f306819f0b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f306819f0b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f306819f0b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f306819f0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f306819f0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f306819f0b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f306819f0b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f306819f0b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f306819f0b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f306819f0b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f306819f0b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f306819f0b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f306819f0b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f306819f0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f306819f0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f306819f0b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f306819f0b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306819f0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306819f0b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f306819f0b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f306819f0b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f306819f0b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f306819f0b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f306819f0b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f306819f0b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f306819f0b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f306819f0b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f306819f0b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f306819f0b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f306819f0b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f306819f0b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f306819f0b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f306819f0b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306819f0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306819f0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306819f0b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306819f0b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60fa9a7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60fa9a7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2857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 b="1">
                <a:solidFill>
                  <a:srgbClr val="FFFFFF"/>
                </a:solidFill>
              </a:rPr>
              <a:t>Django </a:t>
            </a:r>
            <a:endParaRPr sz="45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2472700" y="1387150"/>
            <a:ext cx="4321800" cy="24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INSTALLED_APPS = [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 b="1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'app'</a:t>
            </a:r>
            <a:r>
              <a:rPr lang="ko" sz="1300" b="1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b="1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'django.contrib.admin'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'django.contrib.auth'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'django.contrib.contenttypes'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'django.contrib.sessions'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'django.contrib.messages'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'django.contrib.staticfiles'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django1/config/settings.py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1863300" y="1855325"/>
            <a:ext cx="52713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templates(html) 설정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/>
        </p:nvSpPr>
        <p:spPr>
          <a:xfrm>
            <a:off x="762925" y="685800"/>
            <a:ext cx="78498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os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TEMPLATES = [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'BACKEND'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'django.template.backends.django.DjangoTemplates'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b="1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'DIRS'</a:t>
            </a:r>
            <a:r>
              <a:rPr lang="ko" sz="1300" b="1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[os.path.join(BASE_DIR, </a:t>
            </a:r>
            <a:r>
              <a:rPr lang="ko" sz="1300" b="1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'app/templates'</a:t>
            </a:r>
            <a:r>
              <a:rPr lang="ko" sz="1300" b="1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)],</a:t>
            </a:r>
            <a:endParaRPr sz="1300" b="1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'APP_DIRS'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'OPTIONS'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'context_processors'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'django.template.context_processors.debug'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'django.template.context_processors.request'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'django.contrib.auth.context_processors.auth'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'django.contrib.messages.context_processors.messages'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],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},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4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settings.py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/>
        </p:nvSpPr>
        <p:spPr>
          <a:xfrm>
            <a:off x="417325" y="1855325"/>
            <a:ext cx="82416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static(css,javascript,image) 설정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/>
        </p:nvSpPr>
        <p:spPr>
          <a:xfrm>
            <a:off x="762925" y="685800"/>
            <a:ext cx="78498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정적 파일을 저장하는 경로를 설정</a:t>
            </a:r>
            <a:endParaRPr sz="1300" i="1" dirty="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STATIC_URL = </a:t>
            </a:r>
            <a:r>
              <a:rPr lang="ko" sz="1300" b="1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'/static/'</a:t>
            </a:r>
            <a:endParaRPr sz="1300" b="1" dirty="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필요한 경우 정적 파일 디렉토리를 추가</a:t>
            </a:r>
            <a:endParaRPr sz="1300" i="1" dirty="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STATICFILES_DIRS = [</a:t>
            </a:r>
            <a:endParaRPr sz="1300" b="1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BASE_DIR / </a:t>
            </a:r>
            <a:r>
              <a:rPr lang="ko" sz="1300" b="1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"static"</a:t>
            </a:r>
            <a:r>
              <a:rPr lang="ko" sz="1300" b="1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b="1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 b="1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settings.py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/>
        </p:nvSpPr>
        <p:spPr>
          <a:xfrm>
            <a:off x="417325" y="1855325"/>
            <a:ext cx="82416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데이터베이스 설정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/>
        </p:nvSpPr>
        <p:spPr>
          <a:xfrm>
            <a:off x="762925" y="762000"/>
            <a:ext cx="78498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psycopg2-binary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DATABASES = {</a:t>
            </a:r>
            <a:endParaRPr sz="130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'default'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30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'ENGINE'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'django.db.backends.postgresql'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'postgres'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 </a:t>
            </a:r>
            <a:r>
              <a:rPr lang="ko" sz="1300" b="1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생성한 데이터베이스 이름</a:t>
            </a:r>
            <a:endParaRPr sz="1300" b="1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'USER'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'postgres'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 </a:t>
            </a:r>
            <a:r>
              <a:rPr lang="ko" sz="1300" b="1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생성한 사용자 이름</a:t>
            </a:r>
            <a:endParaRPr sz="1300" b="1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'PASSWORD'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'math1106'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 </a:t>
            </a:r>
            <a:r>
              <a:rPr lang="ko" sz="1300" b="1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사용자 비밀번호</a:t>
            </a:r>
            <a:endParaRPr sz="1300" b="1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'HOST'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'localhost'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</a:t>
            </a:r>
            <a:r>
              <a:rPr lang="ko" sz="1300" b="1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데이터베이스 호스트, 기본값은 'localhost'</a:t>
            </a:r>
            <a:endParaRPr sz="1300" b="1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'PORT'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 b="1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'5432'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     </a:t>
            </a:r>
            <a:r>
              <a:rPr lang="ko" sz="1300" b="1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데이터베이스 포트, 기본값은 '5432'</a:t>
            </a:r>
            <a:endParaRPr sz="1300" b="1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8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settings.py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/>
        </p:nvSpPr>
        <p:spPr>
          <a:xfrm>
            <a:off x="762925" y="533400"/>
            <a:ext cx="7849800" cy="46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 manage.py makemigrations app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Operations to perform:</a:t>
            </a:r>
            <a:endParaRPr sz="120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ko" sz="12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 all migrations: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admin, auth, contenttypes, sessions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Running migrations:</a:t>
            </a:r>
            <a:endParaRPr sz="120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contenttypes.0001_initial...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auth.0001_initial...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admin.0001_initial...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admin.0002_logentry_remove_auto_add...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admin.0003_logentry_add_action_flag_choices...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contenttypes.0002_remove_content_type_name...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auth.0002_alter_permission_name_max_length...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auth.0003_alter_user_email_max_length...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auth.0004_alter_user_username_opts...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auth.0005_alter_user_last_login_null...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auth.0006_require_contenttypes_0002...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auth.0007_alter_validators_add_error_messages...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auth.0008_alter_user_username_max_length...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auth.0009_alter_user_last_name_max_length...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auth.0010_alter_group_name_max_length...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auth.0011_update_proxy_permissions...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auth.0012_alter_user_first_name_max_length...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Applying sessions.0001_initial... OK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settings.py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/>
        </p:nvSpPr>
        <p:spPr>
          <a:xfrm>
            <a:off x="406900" y="1868500"/>
            <a:ext cx="82416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templates, static(View)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/>
        </p:nvSpPr>
        <p:spPr>
          <a:xfrm>
            <a:off x="417325" y="1855325"/>
            <a:ext cx="82416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main.html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863300" y="1855325"/>
            <a:ext cx="52713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프로젝트 만들기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templates/main.html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164" name="Google Shape;164;p32"/>
          <p:cNvSpPr txBox="1"/>
          <p:nvPr/>
        </p:nvSpPr>
        <p:spPr>
          <a:xfrm>
            <a:off x="719900" y="685800"/>
            <a:ext cx="79191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="en"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="viewport"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="width=device-width, initial-scale=1.0"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&gt;Main Page&lt;/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{% load static %}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="{% static 'main.css' %}"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="container"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&gt;Welcome to Our Website&lt;/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&gt;This is the main page of our website.&lt;/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&lt;!-- Contact 페이지로 이동하는 링크 --&gt;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="{% url 'contact' %}"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="btn"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&gt;Go to Contact Page&lt;/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/>
        </p:nvSpPr>
        <p:spPr>
          <a:xfrm>
            <a:off x="417325" y="1855325"/>
            <a:ext cx="82416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main.css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static/main.css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175" name="Google Shape;175;p34"/>
          <p:cNvSpPr txBox="1"/>
          <p:nvPr/>
        </p:nvSpPr>
        <p:spPr>
          <a:xfrm>
            <a:off x="719900" y="685800"/>
            <a:ext cx="79191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전체 페이지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font-family: Arial, sans-serif;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#f4f4f4;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margin: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display: flex;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justify-content: center;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align-items: center;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vh;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중앙 컨테이너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.container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text-align: center;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white;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border-radius: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box-shadow: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rgba(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static/main.css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181" name="Google Shape;181;p35"/>
          <p:cNvSpPr txBox="1"/>
          <p:nvPr/>
        </p:nvSpPr>
        <p:spPr>
          <a:xfrm>
            <a:off x="719900" y="685800"/>
            <a:ext cx="79191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제목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#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333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margin-bottom: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텍스트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#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666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margin-bottom: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버튼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.btn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display: inline-block;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font-size: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static/main.css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187" name="Google Shape;187;p36"/>
          <p:cNvSpPr txBox="1"/>
          <p:nvPr/>
        </p:nvSpPr>
        <p:spPr>
          <a:xfrm>
            <a:off x="719900" y="685800"/>
            <a:ext cx="79191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white;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#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007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BFF;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text-decoration: none;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border-radius: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transition: background-color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ease;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버튼 호버 효과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.btn:hover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#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0056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b3;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/>
        </p:nvSpPr>
        <p:spPr>
          <a:xfrm>
            <a:off x="417325" y="1855325"/>
            <a:ext cx="82416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contact.html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templates/contact.html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198" name="Google Shape;198;p38"/>
          <p:cNvSpPr txBox="1"/>
          <p:nvPr/>
        </p:nvSpPr>
        <p:spPr>
          <a:xfrm>
            <a:off x="719900" y="685800"/>
            <a:ext cx="79191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="ko"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="viewport"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="width=device-width, initial-scale=1.0"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&gt;Contact Form&lt;/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{% load static %}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="{% static 'styles.css' %}"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templates/contact.html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204" name="Google Shape;204;p39"/>
          <p:cNvSpPr txBox="1"/>
          <p:nvPr/>
        </p:nvSpPr>
        <p:spPr>
          <a:xfrm>
            <a:off x="719900" y="762000"/>
            <a:ext cx="79191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="post"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="{% url 'contact' %}"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{% csrf_token %}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label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="id_name"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&gt;Your Name:&lt;/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="text"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="id_name"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label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="id_email"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&gt;Your Email:&lt;/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="email"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="email"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="id_email"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label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="id_message"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&gt;Your Message:&lt;/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textarea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="message"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="id_message"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textarea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="submit"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&gt;Send&lt;/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/>
          <p:nvPr/>
        </p:nvSpPr>
        <p:spPr>
          <a:xfrm>
            <a:off x="417325" y="1855325"/>
            <a:ext cx="82416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styles.css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static/style.css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215" name="Google Shape;215;p41"/>
          <p:cNvSpPr txBox="1"/>
          <p:nvPr/>
        </p:nvSpPr>
        <p:spPr>
          <a:xfrm>
            <a:off x="719900" y="685800"/>
            <a:ext cx="79191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전체 페이지의 레이아웃 설정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body, html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margin: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display: flex;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justify-content: center;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align-items: center;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#f4f4f4; </a:t>
            </a: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선택적 배경색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폼의 전체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max-width: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#f9f9f9;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#ddd;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border-radius: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box-shadow: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rgba(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744225" y="685800"/>
            <a:ext cx="4386300" cy="19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 New"/>
              <a:buChar char="●"/>
            </a:pPr>
            <a:r>
              <a:rPr lang="ko" sz="1300" b="1" dirty="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pyCharm 편집기에서 가상공간 설정</a:t>
            </a:r>
            <a:endParaRPr sz="1300" b="1" dirty="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 New"/>
              <a:buChar char="●"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장고 라이브러리 설치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django~=4.0</a:t>
            </a:r>
            <a:endParaRPr sz="1300" b="1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 New"/>
              <a:buChar char="●"/>
            </a:pPr>
            <a:r>
              <a:rPr lang="ko" sz="1300" dirty="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장고 프로젝트 만들기</a:t>
            </a:r>
            <a:endParaRPr sz="1300" dirty="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 dirty="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django-admin startproject config .</a:t>
            </a:r>
            <a:endParaRPr sz="1300" b="1" dirty="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장고 설치 및 프로젝트 그리고 가상공간 설치 및 실행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316225" y="838200"/>
            <a:ext cx="33717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가상공간 수동 설정</a:t>
            </a:r>
            <a:endParaRPr sz="1300" b="1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 New"/>
              <a:buChar char="●"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가상공간 라이브러리 설치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virtualenv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 New"/>
              <a:buChar char="●"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가상공간 만들기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virtualenv venv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 New"/>
              <a:buChar char="●"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가상 공간 실행</a:t>
            </a:r>
            <a:endParaRPr sz="130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venv\scripts\activate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300"/>
              <a:buFont typeface="Courier New"/>
              <a:buChar char="●"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가상 공간 중지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venv\scripts\deactivate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2747700"/>
            <a:ext cx="4024799" cy="21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static/style.css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221" name="Google Shape;221;p42"/>
          <p:cNvSpPr txBox="1"/>
          <p:nvPr/>
        </p:nvSpPr>
        <p:spPr>
          <a:xfrm>
            <a:off x="719900" y="533400"/>
            <a:ext cx="7919100" cy="45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라벨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label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display: block;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margin-bottom: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font-weight: bold;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#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333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입력 필드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input[type=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input[type=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textarea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margin-bottom: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solid #ccc;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border-radius: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box-sizing: border-box;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font-size: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#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333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transition: border-color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ease;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static/style.css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227" name="Google Shape;227;p43"/>
          <p:cNvSpPr txBox="1"/>
          <p:nvPr/>
        </p:nvSpPr>
        <p:spPr>
          <a:xfrm>
            <a:off x="719900" y="685800"/>
            <a:ext cx="79191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입력 필드 포커스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input[type=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]:focus,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input[type=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]:focus,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textarea:focus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border-color: #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007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BFF;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outline: none;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텍스트 영역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textarea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resize: vertical; </a:t>
            </a: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사용자가 크기를 조정할 수 있음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버튼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button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width: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#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007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BFF;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white;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static/style.css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233" name="Google Shape;233;p44"/>
          <p:cNvSpPr txBox="1"/>
          <p:nvPr/>
        </p:nvSpPr>
        <p:spPr>
          <a:xfrm>
            <a:off x="719900" y="685800"/>
            <a:ext cx="79191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border: none;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border-radius: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font-size: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cursor: pointer;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transition: background-color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ease;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버튼 호버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button:hover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#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0056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b3;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반응형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@media (max-width: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600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form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padding: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form button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font-size: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/>
        </p:nvSpPr>
        <p:spPr>
          <a:xfrm>
            <a:off x="417325" y="1855325"/>
            <a:ext cx="82416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thanks.html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templates/thanks.html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244" name="Google Shape;244;p46"/>
          <p:cNvSpPr txBox="1"/>
          <p:nvPr/>
        </p:nvSpPr>
        <p:spPr>
          <a:xfrm>
            <a:off x="719900" y="609600"/>
            <a:ext cx="7919100" cy="4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="en"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="UTF-8"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meta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="viewport"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="width=device-width, initial-scale=1.0"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&gt;Thank You&lt;/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{% load static %}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="stylesheet"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="{% static 'thanks.css' %}"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="container"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&gt;Thank You for Your Message!&lt;/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&gt;We appreciate you reaching out to us. We'll get back to you soon.&lt;/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&lt;!-- 메인 페이지로 돌아가는 링크 --&gt;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="{% url 'main' %}"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="btn"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&gt;Back to Home&lt;/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7"/>
          <p:cNvSpPr txBox="1"/>
          <p:nvPr/>
        </p:nvSpPr>
        <p:spPr>
          <a:xfrm>
            <a:off x="417325" y="1855325"/>
            <a:ext cx="82416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thanks.css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8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static/thanks.css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255" name="Google Shape;255;p48"/>
          <p:cNvSpPr txBox="1"/>
          <p:nvPr/>
        </p:nvSpPr>
        <p:spPr>
          <a:xfrm>
            <a:off x="719900" y="685800"/>
            <a:ext cx="79191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전체 페이지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body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font-family: Arial, sans-serif;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#f4f4f4;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margin: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display: flex;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justify-content: center;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align-items: center;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height: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vh;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중앙 컨테이너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.container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text-align: center;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white;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border-radius: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box-shadow: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0 4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rgba(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9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static/thanks.css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261" name="Google Shape;261;p49"/>
          <p:cNvSpPr txBox="1"/>
          <p:nvPr/>
        </p:nvSpPr>
        <p:spPr>
          <a:xfrm>
            <a:off x="719900" y="685800"/>
            <a:ext cx="79191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제목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#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333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margin-bottom: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텍스트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#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666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margin-bottom: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버튼 스타일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.btn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display: inline-block;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font-size: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0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static/thanks.css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267" name="Google Shape;267;p50"/>
          <p:cNvSpPr txBox="1"/>
          <p:nvPr/>
        </p:nvSpPr>
        <p:spPr>
          <a:xfrm>
            <a:off x="719900" y="685800"/>
            <a:ext cx="79191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 white;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#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007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BFF;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text-decoration: none;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border-radius: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px;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transition: background-color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 ease;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 버튼 호버 효과 */</a:t>
            </a: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.btn:hover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background-color: #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0056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b3;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1"/>
          <p:cNvSpPr txBox="1"/>
          <p:nvPr/>
        </p:nvSpPr>
        <p:spPr>
          <a:xfrm>
            <a:off x="417325" y="1855325"/>
            <a:ext cx="82416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view(Control)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1863300" y="1855325"/>
            <a:ext cx="52713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서버 실행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2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app/views.py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278" name="Google Shape;278;p52"/>
          <p:cNvSpPr txBox="1"/>
          <p:nvPr/>
        </p:nvSpPr>
        <p:spPr>
          <a:xfrm>
            <a:off x="719900" y="685800"/>
            <a:ext cx="7919100" cy="3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app/views.py</a:t>
            </a:r>
            <a:endParaRPr sz="1300" i="1" dirty="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django.shortcuts </a:t>
            </a:r>
            <a:r>
              <a:rPr lang="ko" sz="13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render, redirect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.models </a:t>
            </a:r>
            <a:r>
              <a:rPr lang="ko" sz="13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Contact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ko" sz="1300" dirty="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contact_view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ko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.method == 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'POST'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.POST.get(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.POST.get(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'email'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.POST.get(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'message'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데이터베이스에 저장</a:t>
            </a:r>
            <a:endParaRPr sz="1300" i="1" dirty="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Contact.objects.create(</a:t>
            </a:r>
            <a:r>
              <a:rPr lang="ko" sz="1300" dirty="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 dirty="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 dirty="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메시지 저장 후 리다이렉트 (또는 감사 페이지로 이동)</a:t>
            </a:r>
            <a:endParaRPr sz="1300" i="1" dirty="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redirect(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'thanks'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ko" sz="1300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'thanks'는 감사 페이지로 가는 URL 패턴 이름</a:t>
            </a:r>
            <a:endParaRPr sz="1300" i="1" dirty="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render(</a:t>
            </a:r>
            <a:r>
              <a:rPr lang="ko" sz="13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'contact.html'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3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app/views.py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284" name="Google Shape;284;p53"/>
          <p:cNvSpPr txBox="1"/>
          <p:nvPr/>
        </p:nvSpPr>
        <p:spPr>
          <a:xfrm>
            <a:off x="719900" y="685800"/>
            <a:ext cx="79191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ko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thanks_view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render(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'thanks.html'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ko" sz="13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main_view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render(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'main.html'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4"/>
          <p:cNvSpPr txBox="1"/>
          <p:nvPr/>
        </p:nvSpPr>
        <p:spPr>
          <a:xfrm>
            <a:off x="417325" y="1855325"/>
            <a:ext cx="82416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urls(Router)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5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config/urls.py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295" name="Google Shape;295;p55"/>
          <p:cNvSpPr txBox="1"/>
          <p:nvPr/>
        </p:nvSpPr>
        <p:spPr>
          <a:xfrm>
            <a:off x="719900" y="685800"/>
            <a:ext cx="79191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django.contrib </a:t>
            </a:r>
            <a:r>
              <a:rPr lang="ko" sz="13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django.urls </a:t>
            </a:r>
            <a:r>
              <a:rPr lang="ko" sz="13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path, include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django.views.generic </a:t>
            </a:r>
            <a:r>
              <a:rPr lang="ko" sz="13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TemplateView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path(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'admin/'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admin.site.urls),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path(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TemplateView.as_view(</a:t>
            </a:r>
            <a:r>
              <a:rPr lang="ko" sz="1300" dirty="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template_name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'main.html'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'main'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 </a:t>
            </a:r>
            <a:r>
              <a:rPr lang="ko" sz="1300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메인 페이지 URL</a:t>
            </a:r>
            <a:endParaRPr sz="1300" i="1" dirty="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path(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include(</a:t>
            </a:r>
            <a:r>
              <a:rPr lang="ko" sz="1300" dirty="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'app.urls'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)),  </a:t>
            </a:r>
            <a:r>
              <a:rPr lang="ko" sz="1300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contact 앱의 urls 포함</a:t>
            </a:r>
            <a:endParaRPr sz="1300" i="1" dirty="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6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app/urls.py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301" name="Google Shape;301;p56"/>
          <p:cNvSpPr txBox="1"/>
          <p:nvPr/>
        </p:nvSpPr>
        <p:spPr>
          <a:xfrm>
            <a:off x="719900" y="685800"/>
            <a:ext cx="79191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django.urls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views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path(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'contact/'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views.contact_view, </a:t>
            </a:r>
            <a:r>
              <a:rPr lang="ko" sz="13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'contact'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path(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'thanks/'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views.thanks_view, </a:t>
            </a:r>
            <a:r>
              <a:rPr lang="ko" sz="13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'thanks'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7"/>
          <p:cNvSpPr txBox="1"/>
          <p:nvPr/>
        </p:nvSpPr>
        <p:spPr>
          <a:xfrm>
            <a:off x="417325" y="1855325"/>
            <a:ext cx="82416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Model(Model)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8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app/models.py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312" name="Google Shape;312;p58"/>
          <p:cNvSpPr txBox="1"/>
          <p:nvPr/>
        </p:nvSpPr>
        <p:spPr>
          <a:xfrm>
            <a:off x="719900" y="685800"/>
            <a:ext cx="79191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django.db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Contact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(models.Model):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name = models.CharField(</a:t>
            </a:r>
            <a:r>
              <a:rPr lang="ko" sz="13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email = models.EmailField()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message = models.TextField()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created_at = models.DateTimeField(</a:t>
            </a:r>
            <a:r>
              <a:rPr lang="ko" sz="13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auto_now_add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ko" sz="130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__str__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.name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app_contact 테이블 이름으로 데이터베이스에 테이블 형성</a:t>
            </a:r>
            <a:endParaRPr sz="13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 manage.py makemigrations contact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9"/>
          <p:cNvSpPr txBox="1"/>
          <p:nvPr/>
        </p:nvSpPr>
        <p:spPr>
          <a:xfrm>
            <a:off x="417325" y="1855325"/>
            <a:ext cx="82416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admin.py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0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app/admin.py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323" name="Google Shape;323;p60"/>
          <p:cNvSpPr txBox="1"/>
          <p:nvPr/>
        </p:nvSpPr>
        <p:spPr>
          <a:xfrm>
            <a:off x="746225" y="655350"/>
            <a:ext cx="79191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django.contrib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.models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Contact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ContactAdmin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(admin.ModelAdmin):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list_display = 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'email'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'created_at'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리스트 뷰에서 표시할 필드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search_fields = 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'email'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검색 가능한 필드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list_filter = 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'created_at'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,)  </a:t>
            </a: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필터링 가능한 필드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ordering = 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'-created_at'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,)  </a:t>
            </a: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기본 정렬 순서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admin.site.register(Contact, ContactAdmin)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"/>
          <p:cNvSpPr txBox="1"/>
          <p:nvPr/>
        </p:nvSpPr>
        <p:spPr>
          <a:xfrm>
            <a:off x="955175" y="1855325"/>
            <a:ext cx="71256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python manage.py shell 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791400" y="762000"/>
            <a:ext cx="78411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django </a:t>
            </a: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서버 구동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 manage.py runserver</a:t>
            </a:r>
            <a:endParaRPr sz="13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서버 구동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733300"/>
            <a:ext cx="4643227" cy="214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777450"/>
            <a:ext cx="4397643" cy="7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2"/>
          <p:cNvSpPr txBox="1"/>
          <p:nvPr/>
        </p:nvSpPr>
        <p:spPr>
          <a:xfrm>
            <a:off x="776350" y="762000"/>
            <a:ext cx="7932600" cy="37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Django에서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python manage.py shell</a:t>
            </a:r>
            <a:r>
              <a:rPr lang="ko" sz="1100">
                <a:solidFill>
                  <a:schemeClr val="dk1"/>
                </a:solidFill>
              </a:rPr>
              <a:t> 명령을 사용하여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Contact</a:t>
            </a:r>
            <a:r>
              <a:rPr lang="ko" sz="1100">
                <a:solidFill>
                  <a:schemeClr val="dk1"/>
                </a:solidFill>
              </a:rPr>
              <a:t> 모델을 조작하는 방법을 안내해드리겠습니다. 이 명령어는 Django 프로젝트의 데이터베이스와 상호작용할 수 있는 대화형 쉘을 제공합니다.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1. Django 쉘 열기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먼저, Django 프로젝트 디렉터리에서 다음 명령어를 사용하여 Django 쉘을 엽니다: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bash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코드 복사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python manage.py shell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 b="1">
                <a:solidFill>
                  <a:schemeClr val="dk1"/>
                </a:solidFill>
              </a:rPr>
              <a:t>2. 모델 가져오기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쉘에서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Contact</a:t>
            </a:r>
            <a:r>
              <a:rPr lang="ko" sz="1100">
                <a:solidFill>
                  <a:schemeClr val="dk1"/>
                </a:solidFill>
              </a:rPr>
              <a:t> 모델을 사용하려면 먼저 해당 모델을 가져와야 합니다: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python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코드 복사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contact.models import Contact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62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prod1/myapp/models.py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3"/>
          <p:cNvSpPr txBox="1"/>
          <p:nvPr/>
        </p:nvSpPr>
        <p:spPr>
          <a:xfrm>
            <a:off x="776350" y="762000"/>
            <a:ext cx="7932600" cy="39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3. 새로운 데이터 생성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새로운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Contact</a:t>
            </a:r>
            <a:r>
              <a:rPr lang="ko" sz="1100">
                <a:solidFill>
                  <a:schemeClr val="dk1"/>
                </a:solidFill>
              </a:rPr>
              <a:t> 객체를 생성하고 데이터베이스에 저장하는 방법은 다음과 같습니다: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python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코드 복사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새로운 Contact 객체 생성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new_contact = Contact(name="John Doe", email="john.doe@example.com", message="Hello, this is a test message.")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객체를 데이터베이스에 저장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new_contact.save()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또는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create()</a:t>
            </a:r>
            <a:r>
              <a:rPr lang="ko" sz="1100">
                <a:solidFill>
                  <a:schemeClr val="dk1"/>
                </a:solidFill>
              </a:rPr>
              <a:t> 메서드를 사용하여 객체를 생성하고 저장할 수 있습니다: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python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코드 복사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Contact.objects.create(name="Jane Doe", email="jane.doe@example.com", message="Hi, this is another test message.")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63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prod1/myapp/models.py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4"/>
          <p:cNvSpPr txBox="1"/>
          <p:nvPr/>
        </p:nvSpPr>
        <p:spPr>
          <a:xfrm>
            <a:off x="776350" y="762000"/>
            <a:ext cx="7932600" cy="3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4. 데이터베이스에서 데이터 조회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모든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Contact</a:t>
            </a:r>
            <a:r>
              <a:rPr lang="ko" sz="1100">
                <a:solidFill>
                  <a:schemeClr val="dk1"/>
                </a:solidFill>
              </a:rPr>
              <a:t> 객체를 조회하려면 다음을 사용합니다: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python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코드 복사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all_contacts = Contact.objects.all()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print(all_contacts)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특정 조건에 맞는 객체를 필터링할 수도 있습니다: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python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코드 복사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이메일이 특정한 값을 가진 Contact 객체 찾기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jane_contact = Contact.objects.get(email="jane.doe@example.com")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print(jane_contact)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64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prod1/myapp/models.py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5"/>
          <p:cNvSpPr txBox="1"/>
          <p:nvPr/>
        </p:nvSpPr>
        <p:spPr>
          <a:xfrm>
            <a:off x="776350" y="762000"/>
            <a:ext cx="7932600" cy="41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5. 객체 업데이트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이미 존재하는 객체를 업데이트하는 방법은 다음과 같습니다: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python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코드 복사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특정 객체를 가져와서 업데이트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jane_contact = Contact.objects.get(email="jane.doe@example.com")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jane_contact.message = "This is an updated message."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jane_contact.save()  # 변경 사항 저장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6. 객체 삭제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객체를 삭제하려면 다음과 같이 할 수 있습니다: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python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코드 복사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특정 객체를 삭제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jane_contact = Contact.objects.get(email="jane.doe@example.com")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jane_contact.delete()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65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prod1/myapp/models.py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66"/>
          <p:cNvSpPr txBox="1"/>
          <p:nvPr/>
        </p:nvSpPr>
        <p:spPr>
          <a:xfrm>
            <a:off x="776350" y="685800"/>
            <a:ext cx="7932600" cy="4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7. 기타 유용한 쿼리셋 메서드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필터링</a:t>
            </a:r>
            <a:r>
              <a:rPr lang="ko" sz="1100">
                <a:solidFill>
                  <a:schemeClr val="dk1"/>
                </a:solidFill>
              </a:rPr>
              <a:t>: 여러 조건을 사용하여 데이터를 필터링할 수 있습니다.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python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코드 복사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contacts_with_john = Contact.objects.filter(name="John Doe")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카운팅</a:t>
            </a:r>
            <a:r>
              <a:rPr lang="ko" sz="1100">
                <a:solidFill>
                  <a:schemeClr val="dk1"/>
                </a:solidFill>
              </a:rPr>
              <a:t>: 특정 조건에 맞는 객체의 수를 셀 수 있습니다.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python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코드 복사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contact_count = Contact.objects.count()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정렬</a:t>
            </a:r>
            <a:r>
              <a:rPr lang="ko" sz="1100">
                <a:solidFill>
                  <a:schemeClr val="dk1"/>
                </a:solidFill>
              </a:rPr>
              <a:t>: 데이터를 특정 필드 기준으로 정렬할 수 있습니다.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python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chemeClr val="dk1"/>
                </a:solidFill>
              </a:rPr>
              <a:t>코드 복사</a:t>
            </a:r>
            <a:br>
              <a:rPr lang="ko" sz="1100">
                <a:solidFill>
                  <a:schemeClr val="dk1"/>
                </a:solidFill>
              </a:rPr>
            </a:b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ordered_contacts = Contact.objects.order_by('created_at')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이 기본적인 명령어들을 통해 Django 쉘에서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Contact</a:t>
            </a:r>
            <a:r>
              <a:rPr lang="ko" sz="1100">
                <a:solidFill>
                  <a:schemeClr val="dk1"/>
                </a:solidFill>
              </a:rPr>
              <a:t> 모델을 사용하여 데이터베이스와 상호작용할 수 있습니다. Django ORM을 사용하면 Python 코드로 데이터베이스의 데이터를 쉽게 조작할 수 있습니다.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66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prod1/myapp/models.py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7"/>
          <p:cNvSpPr txBox="1"/>
          <p:nvPr/>
        </p:nvSpPr>
        <p:spPr>
          <a:xfrm>
            <a:off x="955175" y="1855325"/>
            <a:ext cx="71256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장고 관리자 웹 사이트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8"/>
          <p:cNvSpPr txBox="1"/>
          <p:nvPr/>
        </p:nvSpPr>
        <p:spPr>
          <a:xfrm>
            <a:off x="2587750" y="1447800"/>
            <a:ext cx="45636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 manage.py createsuperuser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Username: amin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 address: admin@example.com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Password: math1106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Password(again): math1106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Superuser created successfully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p68"/>
          <p:cNvSpPr txBox="1"/>
          <p:nvPr/>
        </p:nvSpPr>
        <p:spPr>
          <a:xfrm>
            <a:off x="5004175" y="286650"/>
            <a:ext cx="3873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관리자 계정 만들기</a:t>
            </a: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9"/>
          <p:cNvSpPr txBox="1"/>
          <p:nvPr/>
        </p:nvSpPr>
        <p:spPr>
          <a:xfrm>
            <a:off x="1139750" y="1123275"/>
            <a:ext cx="69978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django.contrib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.models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Contact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ContactAdmin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(admin.ModelAdmin):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list_display = 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'email'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'created_at'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리스트 뷰에서 표시할 필드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search_fields = 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'email'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검색 가능한 필드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list_filter = 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'created_at'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,)  </a:t>
            </a: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필터링 가능한 필드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ordering = 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'-created_at'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,)  </a:t>
            </a:r>
            <a:r>
              <a:rPr lang="ko" sz="13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기본 정렬 순서</a:t>
            </a: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admin.site.register(Contact, ContactAdmin)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69"/>
          <p:cNvSpPr txBox="1"/>
          <p:nvPr/>
        </p:nvSpPr>
        <p:spPr>
          <a:xfrm>
            <a:off x="5004175" y="286650"/>
            <a:ext cx="3873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django1/app/admin.py</a:t>
            </a: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0"/>
          <p:cNvSpPr txBox="1"/>
          <p:nvPr/>
        </p:nvSpPr>
        <p:spPr>
          <a:xfrm>
            <a:off x="733050" y="666075"/>
            <a:ext cx="7912800" cy="3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관리자 페이지 사용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로그인하면 관리자 페이지에 접근할 수 있습니다. 여기에서 다양한 작업을 수행할 수 있습니다.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1. 모델 관리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>
                <a:solidFill>
                  <a:schemeClr val="dk1"/>
                </a:solidFill>
              </a:rPr>
              <a:t>데이터 추가</a:t>
            </a:r>
            <a:r>
              <a:rPr lang="ko" sz="1300">
                <a:solidFill>
                  <a:schemeClr val="dk1"/>
                </a:solidFill>
              </a:rPr>
              <a:t>: 왼쪽 사이드바에서 모델 이름을 클릭하고, 오른쪽 상단의 "Add" 버튼을 클릭하여 새로운 데이터를 추가할 수 있습니다.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>
                <a:solidFill>
                  <a:schemeClr val="dk1"/>
                </a:solidFill>
              </a:rPr>
              <a:t>데이터 조회</a:t>
            </a:r>
            <a:r>
              <a:rPr lang="ko" sz="1300">
                <a:solidFill>
                  <a:schemeClr val="dk1"/>
                </a:solidFill>
              </a:rPr>
              <a:t>: 모델 이름을 클릭하면 이미 존재하는 데이터를 목록으로 볼 수 있습니다.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>
                <a:solidFill>
                  <a:schemeClr val="dk1"/>
                </a:solidFill>
              </a:rPr>
              <a:t>데이터 편집</a:t>
            </a:r>
            <a:r>
              <a:rPr lang="ko" sz="1300">
                <a:solidFill>
                  <a:schemeClr val="dk1"/>
                </a:solidFill>
              </a:rPr>
              <a:t>: 목록에서 특정 항목을 클릭하여 데이터를 수정할 수 있습니다.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>
                <a:solidFill>
                  <a:schemeClr val="dk1"/>
                </a:solidFill>
              </a:rPr>
              <a:t>데이터 삭제</a:t>
            </a:r>
            <a:r>
              <a:rPr lang="ko" sz="1300">
                <a:solidFill>
                  <a:schemeClr val="dk1"/>
                </a:solidFill>
              </a:rPr>
              <a:t>: 항목을 선택하고 "Delete" 버튼을 사용하여 데이터를 삭제할 수 있습니다.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2. 필터링 및 검색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>
                <a:solidFill>
                  <a:schemeClr val="dk1"/>
                </a:solidFill>
              </a:rPr>
              <a:t>검색</a:t>
            </a:r>
            <a:r>
              <a:rPr lang="ko" sz="1300">
                <a:solidFill>
                  <a:schemeClr val="dk1"/>
                </a:solidFill>
              </a:rPr>
              <a:t>: 상단의 검색 창을 사용하여 특정 데이터를 검색할 수 있습니다.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>
                <a:solidFill>
                  <a:schemeClr val="dk1"/>
                </a:solidFill>
              </a:rPr>
              <a:t>필터링</a:t>
            </a:r>
            <a:r>
              <a:rPr lang="ko" sz="1300">
                <a:solidFill>
                  <a:schemeClr val="dk1"/>
                </a:solidFill>
              </a:rPr>
              <a:t>: 목록에서 특정 필드를 기준으로 데이터를 필터링할 수 있습니다. 이 기능은 모델의 필드 유형에 따라 다르게 제공됩니다(예: 날짜 필드, Boolean 필드 등).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70"/>
          <p:cNvSpPr txBox="1"/>
          <p:nvPr/>
        </p:nvSpPr>
        <p:spPr>
          <a:xfrm>
            <a:off x="5004175" y="286650"/>
            <a:ext cx="3873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관리자 페이지 </a:t>
            </a: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71"/>
          <p:cNvSpPr txBox="1"/>
          <p:nvPr/>
        </p:nvSpPr>
        <p:spPr>
          <a:xfrm>
            <a:off x="733050" y="666075"/>
            <a:ext cx="7912800" cy="30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3. 사이트 관리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>
                <a:solidFill>
                  <a:schemeClr val="dk1"/>
                </a:solidFill>
              </a:rPr>
              <a:t>사이트 설정</a:t>
            </a:r>
            <a:r>
              <a:rPr lang="ko" sz="1300">
                <a:solidFill>
                  <a:schemeClr val="dk1"/>
                </a:solidFill>
              </a:rPr>
              <a:t>: 관리자 페이지 상단에 "Sites"라는 항목이 있습니다. 여기에서 사이트의 이름과 도메인을 설정할 수 있습니다.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>
                <a:solidFill>
                  <a:schemeClr val="dk1"/>
                </a:solidFill>
              </a:rPr>
              <a:t>사용자 및 그룹 관리</a:t>
            </a:r>
            <a:r>
              <a:rPr lang="ko" sz="1300">
                <a:solidFill>
                  <a:schemeClr val="dk1"/>
                </a:solidFill>
              </a:rPr>
              <a:t>: "Users"와 "Groups"를 통해 사용자와 그룹을 관리할 수 있습니다. 그룹은 권한을 설정하고 여러 사용자에게 할당하는 데 사용됩니다.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5. 관리자 페이지 커스터마이징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관리자 페이지의 동작과 외관을 커스터마이징할 수 있습니다. 예를 들어, 모델의 리스트에서 보여지는 필드나 필터링 옵션을 지정할 수 있습니다. 이를 위해 </a:t>
            </a: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admin.ModelAdmin</a:t>
            </a:r>
            <a:r>
              <a:rPr lang="ko" sz="1300">
                <a:solidFill>
                  <a:schemeClr val="dk1"/>
                </a:solidFill>
              </a:rPr>
              <a:t> 클래스를 사용합니다.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이렇게 하면 </a:t>
            </a: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Contact</a:t>
            </a:r>
            <a:r>
              <a:rPr lang="ko" sz="1300">
                <a:solidFill>
                  <a:schemeClr val="dk1"/>
                </a:solidFill>
              </a:rPr>
              <a:t> 모델의 리스트 뷰에서 </a:t>
            </a: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ko" sz="1300">
                <a:solidFill>
                  <a:schemeClr val="dk1"/>
                </a:solidFill>
              </a:rPr>
              <a:t>, </a:t>
            </a: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ko" sz="1300">
                <a:solidFill>
                  <a:schemeClr val="dk1"/>
                </a:solidFill>
              </a:rPr>
              <a:t>, </a:t>
            </a: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created_at</a:t>
            </a:r>
            <a:r>
              <a:rPr lang="ko" sz="1300">
                <a:solidFill>
                  <a:schemeClr val="dk1"/>
                </a:solidFill>
              </a:rPr>
              <a:t> 필드가 표시되며, 검색 및 필터링 기능이 활성화됩니다.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71"/>
          <p:cNvSpPr txBox="1"/>
          <p:nvPr/>
        </p:nvSpPr>
        <p:spPr>
          <a:xfrm>
            <a:off x="5004175" y="286650"/>
            <a:ext cx="3873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관리자 페이지 </a:t>
            </a: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1863300" y="1855325"/>
            <a:ext cx="52713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app 패키지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2"/>
          <p:cNvSpPr txBox="1"/>
          <p:nvPr/>
        </p:nvSpPr>
        <p:spPr>
          <a:xfrm>
            <a:off x="733050" y="666075"/>
            <a:ext cx="7912800" cy="24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요약</a:t>
            </a:r>
            <a:endParaRPr sz="1300" b="1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>
                <a:solidFill>
                  <a:schemeClr val="dk1"/>
                </a:solidFill>
              </a:rPr>
              <a:t>관리자 계정 생성</a:t>
            </a:r>
            <a:r>
              <a:rPr lang="ko" sz="1300">
                <a:solidFill>
                  <a:schemeClr val="dk1"/>
                </a:solidFill>
              </a:rPr>
              <a:t>: </a:t>
            </a: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python manage.py createsuperuser</a:t>
            </a:r>
            <a:r>
              <a:rPr lang="ko" sz="1300">
                <a:solidFill>
                  <a:schemeClr val="dk1"/>
                </a:solidFill>
              </a:rPr>
              <a:t> 명령어로 계정을 만듭니다.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>
                <a:solidFill>
                  <a:schemeClr val="dk1"/>
                </a:solidFill>
              </a:rPr>
              <a:t>모델 등록</a:t>
            </a:r>
            <a:r>
              <a:rPr lang="ko" sz="1300">
                <a:solidFill>
                  <a:schemeClr val="dk1"/>
                </a:solidFill>
              </a:rPr>
              <a:t>: </a:t>
            </a: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admin.py</a:t>
            </a:r>
            <a:r>
              <a:rPr lang="ko" sz="1300">
                <a:solidFill>
                  <a:schemeClr val="dk1"/>
                </a:solidFill>
              </a:rPr>
              <a:t> 파일에서 모델을 등록합니다.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>
                <a:solidFill>
                  <a:schemeClr val="dk1"/>
                </a:solidFill>
              </a:rPr>
              <a:t>관리자 페이지 접속</a:t>
            </a:r>
            <a:r>
              <a:rPr lang="ko" sz="1300">
                <a:solidFill>
                  <a:schemeClr val="dk1"/>
                </a:solidFill>
              </a:rPr>
              <a:t>: </a:t>
            </a: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http://127.0.0.1:8000/admin/</a:t>
            </a:r>
            <a:r>
              <a:rPr lang="ko" sz="1300">
                <a:solidFill>
                  <a:schemeClr val="dk1"/>
                </a:solidFill>
              </a:rPr>
              <a:t>에서 접속할 수 있습니다.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>
                <a:solidFill>
                  <a:schemeClr val="dk1"/>
                </a:solidFill>
              </a:rPr>
              <a:t>관리자 페이지 기능</a:t>
            </a:r>
            <a:r>
              <a:rPr lang="ko" sz="1300">
                <a:solidFill>
                  <a:schemeClr val="dk1"/>
                </a:solidFill>
              </a:rPr>
              <a:t>: 데이터 추가, 수정, 삭제, 검색 및 필터링이 가능합니다.</a:t>
            </a:r>
            <a:endParaRPr sz="1300">
              <a:solidFill>
                <a:schemeClr val="dk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ko" sz="1300" b="1">
                <a:solidFill>
                  <a:schemeClr val="dk1"/>
                </a:solidFill>
              </a:rPr>
              <a:t>커스터마이징</a:t>
            </a:r>
            <a:r>
              <a:rPr lang="ko" sz="1300">
                <a:solidFill>
                  <a:schemeClr val="dk1"/>
                </a:solidFill>
              </a:rPr>
              <a:t>: </a:t>
            </a:r>
            <a:r>
              <a:rPr lang="k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admin.ModelAdmin</a:t>
            </a:r>
            <a:r>
              <a:rPr lang="ko" sz="1300">
                <a:solidFill>
                  <a:schemeClr val="dk1"/>
                </a:solidFill>
              </a:rPr>
              <a:t>을 사용하여 관리자 페이지를 커스터마이징할 수 있습니다.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Django 관리자 페이지는 매우 강력하고, 사용법을 익히면 모델 데이터를 관리하는 데 큰 도움이 됩니다.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72"/>
          <p:cNvSpPr txBox="1"/>
          <p:nvPr/>
        </p:nvSpPr>
        <p:spPr>
          <a:xfrm>
            <a:off x="5004175" y="286650"/>
            <a:ext cx="3873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관리자 페이지 </a:t>
            </a: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3"/>
          <p:cNvSpPr txBox="1"/>
          <p:nvPr/>
        </p:nvSpPr>
        <p:spPr>
          <a:xfrm>
            <a:off x="752775" y="735700"/>
            <a:ext cx="7912800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Django의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r>
              <a:rPr lang="ko" sz="1100">
                <a:solidFill>
                  <a:schemeClr val="dk1"/>
                </a:solidFill>
              </a:rPr>
              <a:t>와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Groups</a:t>
            </a:r>
            <a:r>
              <a:rPr lang="ko" sz="1100">
                <a:solidFill>
                  <a:schemeClr val="dk1"/>
                </a:solidFill>
              </a:rPr>
              <a:t>는 사용자 인증 및 권한 관리를 위한 중요한 기능입니다. 이를 통해 다양한 사용자 계정을 관리하고, 특정 작업에 대한 접근 권한을 부여할 수 있습니다. 다음은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r>
              <a:rPr lang="ko" sz="1100">
                <a:solidFill>
                  <a:schemeClr val="dk1"/>
                </a:solidFill>
              </a:rPr>
              <a:t>와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Groups</a:t>
            </a:r>
            <a:r>
              <a:rPr lang="ko" sz="1100">
                <a:solidFill>
                  <a:schemeClr val="dk1"/>
                </a:solidFill>
              </a:rPr>
              <a:t>의 사용법을 단계별로 자세히 설명한 내용입니다.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1. 기본 개념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Users</a:t>
            </a:r>
            <a:r>
              <a:rPr lang="ko" sz="1100">
                <a:solidFill>
                  <a:schemeClr val="dk1"/>
                </a:solidFill>
              </a:rPr>
              <a:t>: Django의 기본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ko" sz="1100">
                <a:solidFill>
                  <a:schemeClr val="dk1"/>
                </a:solidFill>
              </a:rPr>
              <a:t> 모델은 사용자 계정을 나타내며, 인증(로그인), 권한 관리, 비밀번호 관리 등의 기능을 제공합니다.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Groups</a:t>
            </a:r>
            <a:r>
              <a:rPr lang="ko" sz="1100">
                <a:solidFill>
                  <a:schemeClr val="dk1"/>
                </a:solidFill>
              </a:rPr>
              <a:t>: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ko" sz="1100">
                <a:solidFill>
                  <a:schemeClr val="dk1"/>
                </a:solidFill>
              </a:rPr>
              <a:t>은 사용자들의 집합으로, 여러 사용자에게 동일한 권한을 부여할 때 유용합니다. 그룹에 특정 권한을 부여하면, 그 그룹에 속한 모든 사용자가 해당 권한을 가집니다.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73"/>
          <p:cNvSpPr txBox="1"/>
          <p:nvPr/>
        </p:nvSpPr>
        <p:spPr>
          <a:xfrm>
            <a:off x="5004175" y="286650"/>
            <a:ext cx="3873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관리자 페이지 Users, Groups 사용법 </a:t>
            </a: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4"/>
          <p:cNvSpPr txBox="1"/>
          <p:nvPr/>
        </p:nvSpPr>
        <p:spPr>
          <a:xfrm>
            <a:off x="752775" y="735700"/>
            <a:ext cx="7912800" cy="41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2. 사용자(User)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1. 관리자 페이지에서 사용자 관리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관리자 페이지에서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ko" sz="1100">
                <a:solidFill>
                  <a:schemeClr val="dk1"/>
                </a:solidFill>
              </a:rPr>
              <a:t>를 생성, 수정, 삭제할 수 있습니다.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 b="1">
                <a:solidFill>
                  <a:schemeClr val="dk1"/>
                </a:solidFill>
              </a:rPr>
              <a:t>사용자 생성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관리자 페이지 (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http://127.0.0.1:8000/admin/</a:t>
            </a:r>
            <a:r>
              <a:rPr lang="ko" sz="1100">
                <a:solidFill>
                  <a:schemeClr val="dk1"/>
                </a:solidFill>
              </a:rPr>
              <a:t>)에 로그인합니다.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왼쪽 사이드바에서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r>
              <a:rPr lang="ko" sz="1100">
                <a:solidFill>
                  <a:schemeClr val="dk1"/>
                </a:solidFill>
              </a:rPr>
              <a:t>를 클릭한 후, 오른쪽 상단의 "Add" 버튼을 클릭하여 새로운 사용자를 생성합니다.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사용자 이름, 비밀번호를 입력하고, 추가적인 정보를 설정합니다(예: 이메일, 이름).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생성 후, 추가적인 사용자 정보를 입력하거나 권한을 부여할 수 있습니다.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 b="1">
                <a:solidFill>
                  <a:schemeClr val="dk1"/>
                </a:solidFill>
              </a:rPr>
              <a:t>사용자 수정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r>
              <a:rPr lang="ko" sz="1100">
                <a:solidFill>
                  <a:schemeClr val="dk1"/>
                </a:solidFill>
              </a:rPr>
              <a:t> 목록에서 수정할 사용자를 클릭합니다.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사용자의 기본 정보(예: 이름, 이메일)를 수정하거나, 권한을 변경할 수 있습니다.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변경 사항을 저장하려면 "Save"를 클릭합니다.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 b="1">
                <a:solidFill>
                  <a:schemeClr val="dk1"/>
                </a:solidFill>
              </a:rPr>
              <a:t>사용자 삭제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r>
              <a:rPr lang="ko" sz="1100">
                <a:solidFill>
                  <a:schemeClr val="dk1"/>
                </a:solidFill>
              </a:rPr>
              <a:t> 목록에서 삭제할 사용자를 선택한 후, "Delete"를 클릭합니다.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74"/>
          <p:cNvSpPr txBox="1"/>
          <p:nvPr/>
        </p:nvSpPr>
        <p:spPr>
          <a:xfrm>
            <a:off x="5004175" y="286650"/>
            <a:ext cx="3873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관리자 페이지 Users, Groups 사용법 </a:t>
            </a: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75"/>
          <p:cNvSpPr txBox="1"/>
          <p:nvPr/>
        </p:nvSpPr>
        <p:spPr>
          <a:xfrm>
            <a:off x="752775" y="735700"/>
            <a:ext cx="7912800" cy="30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2. 사용자의 권한 설정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사용자에게 특정 권한을 부여하거나 제거할 수 있습니다.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Superuser</a:t>
            </a:r>
            <a:r>
              <a:rPr lang="ko" sz="1100">
                <a:solidFill>
                  <a:schemeClr val="dk1"/>
                </a:solidFill>
              </a:rPr>
              <a:t>: 관리자 페이지에 대한 전체 접근 권한이 있는 사용자입니다. Superuser는 모든 권한을 자동으로 가집니다.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Staff status</a:t>
            </a:r>
            <a:r>
              <a:rPr lang="ko" sz="1100">
                <a:solidFill>
                  <a:schemeClr val="dk1"/>
                </a:solidFill>
              </a:rPr>
              <a:t>: 사용자가 관리자 페이지에 접근할 수 있도록 합니다. 이 옵션이 체크된 사용자는 관리자 페이지에 로그인할 수 있습니다.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Active</a:t>
            </a:r>
            <a:r>
              <a:rPr lang="ko" sz="1100">
                <a:solidFill>
                  <a:schemeClr val="dk1"/>
                </a:solidFill>
              </a:rPr>
              <a:t>: 사용자의 활성 상태를 나타냅니다. 이 옵션이 체크되어 있어야 사용자가 로그인할 수 있습니다.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3. 그룹(Group)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그룹을 사용하면 여러 사용자에게 공통의 권한을 부여할 수 있습니다. 예를 들어, "편집자" 그룹을 만들어 편집 권한을 가진 사용자들을 관리할 수 있습니다.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75"/>
          <p:cNvSpPr txBox="1"/>
          <p:nvPr/>
        </p:nvSpPr>
        <p:spPr>
          <a:xfrm>
            <a:off x="5004175" y="286650"/>
            <a:ext cx="3873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관리자 페이지 Users, Groups 사용법 </a:t>
            </a: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76"/>
          <p:cNvSpPr txBox="1"/>
          <p:nvPr/>
        </p:nvSpPr>
        <p:spPr>
          <a:xfrm>
            <a:off x="752775" y="659500"/>
            <a:ext cx="7912800" cy="43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 b="1">
                <a:solidFill>
                  <a:schemeClr val="dk1"/>
                </a:solidFill>
              </a:rPr>
              <a:t>1. 관리자 페이지에서 그룹 관리</a:t>
            </a:r>
            <a:endParaRPr sz="11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 b="1">
                <a:solidFill>
                  <a:schemeClr val="dk1"/>
                </a:solidFill>
              </a:rPr>
              <a:t>그룹 생성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관리자 페이지에서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Groups</a:t>
            </a:r>
            <a:r>
              <a:rPr lang="ko" sz="1100">
                <a:solidFill>
                  <a:schemeClr val="dk1"/>
                </a:solidFill>
              </a:rPr>
              <a:t>를 클릭합니다.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오른쪽 상단의 "Add" 버튼을 클릭하여 새 그룹을 생성합니다.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그룹 이름을 입력하고, 이 그룹에 할당할 권한을 선택합니다.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권한은 특정 모델에 대한 추가, 수정, 삭제, 보기 권한 등을 포함합니다.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그룹을 생성한 후, 이 그룹에 사용자를 추가할 수 있습니다.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 b="1">
                <a:solidFill>
                  <a:schemeClr val="dk1"/>
                </a:solidFill>
              </a:rPr>
              <a:t>그룹에 사용자 추가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r>
              <a:rPr lang="ko" sz="1100">
                <a:solidFill>
                  <a:schemeClr val="dk1"/>
                </a:solidFill>
              </a:rPr>
              <a:t> 목록에서 사용자를 클릭한 후, 해당 사용자의 "Groups" 섹션에서 그룹을 선택하여 추가할 수 있습니다.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사용자가 여러 그룹에 속할 수 있으며, 각 그룹에서 부여된 모든 권한을 갖게 됩니다.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 b="1">
                <a:solidFill>
                  <a:schemeClr val="dk1"/>
                </a:solidFill>
              </a:rPr>
              <a:t>그룹 수정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Groups</a:t>
            </a:r>
            <a:r>
              <a:rPr lang="ko" sz="1100">
                <a:solidFill>
                  <a:schemeClr val="dk1"/>
                </a:solidFill>
              </a:rPr>
              <a:t> 목록에서 수정할 그룹을 클릭합니다.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그룹의 권한을 추가하거나 제거할 수 있습니다.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변경 사항을 저장하려면 "Save"를 클릭합니다.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 b="1">
                <a:solidFill>
                  <a:schemeClr val="dk1"/>
                </a:solidFill>
              </a:rPr>
              <a:t>그룹 삭제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Groups</a:t>
            </a:r>
            <a:r>
              <a:rPr lang="ko" sz="1100">
                <a:solidFill>
                  <a:schemeClr val="dk1"/>
                </a:solidFill>
              </a:rPr>
              <a:t> 목록에서 삭제할 그룹을 선택한 후, "Delete"를 클릭합니다.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76"/>
          <p:cNvSpPr txBox="1"/>
          <p:nvPr/>
        </p:nvSpPr>
        <p:spPr>
          <a:xfrm>
            <a:off x="5004175" y="286650"/>
            <a:ext cx="3873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관리자 페이지 Users, Groups 사용법 </a:t>
            </a: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7"/>
          <p:cNvSpPr txBox="1"/>
          <p:nvPr/>
        </p:nvSpPr>
        <p:spPr>
          <a:xfrm>
            <a:off x="752775" y="659500"/>
            <a:ext cx="7912800" cy="29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4. 권한 관리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Django에서는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ko" sz="1100">
                <a:solidFill>
                  <a:schemeClr val="dk1"/>
                </a:solidFill>
              </a:rPr>
              <a:t>와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ko" sz="1100">
                <a:solidFill>
                  <a:schemeClr val="dk1"/>
                </a:solidFill>
              </a:rPr>
              <a:t> 모두에게 특정 권한을 부여할 수 있습니다. 권한은 모델 레벨에서 특정 작업(추가, 수정, 삭제, 보기)을 허용할지 여부를 결정합니다.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모델별 권한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모델에 대해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ko" sz="1100">
                <a:solidFill>
                  <a:schemeClr val="dk1"/>
                </a:solidFill>
              </a:rPr>
              <a:t>,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change</a:t>
            </a:r>
            <a:r>
              <a:rPr lang="ko" sz="1100">
                <a:solidFill>
                  <a:schemeClr val="dk1"/>
                </a:solidFill>
              </a:rPr>
              <a:t>,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ko" sz="1100">
                <a:solidFill>
                  <a:schemeClr val="dk1"/>
                </a:solidFill>
              </a:rPr>
              <a:t>,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view</a:t>
            </a:r>
            <a:r>
              <a:rPr lang="ko" sz="1100">
                <a:solidFill>
                  <a:schemeClr val="dk1"/>
                </a:solidFill>
              </a:rPr>
              <a:t> 권한이 있습니다.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예를 들어, 사용자가 특정 모델에 대한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ko" sz="1100">
                <a:solidFill>
                  <a:schemeClr val="dk1"/>
                </a:solidFill>
              </a:rPr>
              <a:t> 권한을 가지고 있으면, 관리자 페이지에서 해당 모델의 새 항목을 추가할 수 있습니다.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 b="1">
                <a:solidFill>
                  <a:schemeClr val="dk1"/>
                </a:solidFill>
              </a:rPr>
              <a:t>권한 부여 방법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관리자 페이지에서 사용자 또는 그룹을 선택하고, "Permissions" 섹션에서 권한을 할당할 수 있습니다.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선택한 권한은 사용자가 관리자 페이지에서 수행할 수 있는 작업을 결정합니다.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77"/>
          <p:cNvSpPr txBox="1"/>
          <p:nvPr/>
        </p:nvSpPr>
        <p:spPr>
          <a:xfrm>
            <a:off x="5004175" y="286650"/>
            <a:ext cx="3873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관리자 페이지 Users, Groups 사용법 </a:t>
            </a: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8"/>
          <p:cNvSpPr txBox="1"/>
          <p:nvPr/>
        </p:nvSpPr>
        <p:spPr>
          <a:xfrm>
            <a:off x="752775" y="659500"/>
            <a:ext cx="79128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chemeClr val="dk1"/>
                </a:solidFill>
              </a:rPr>
              <a:t>5. 실제 예제: 편집자 그룹 생성 및 사용자 할당</a:t>
            </a:r>
            <a:endParaRPr sz="13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 b="1">
                <a:solidFill>
                  <a:schemeClr val="dk1"/>
                </a:solidFill>
              </a:rPr>
              <a:t>그룹 생성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Groups</a:t>
            </a:r>
            <a:r>
              <a:rPr lang="ko" sz="1100">
                <a:solidFill>
                  <a:schemeClr val="dk1"/>
                </a:solidFill>
              </a:rPr>
              <a:t>에서 "Add"를 클릭하여 "Editors" 그룹을 생성합니다.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"Editors" 그룹에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ko" sz="1100">
                <a:solidFill>
                  <a:schemeClr val="dk1"/>
                </a:solidFill>
              </a:rPr>
              <a:t>,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change</a:t>
            </a:r>
            <a:r>
              <a:rPr lang="ko" sz="1100">
                <a:solidFill>
                  <a:schemeClr val="dk1"/>
                </a:solidFill>
              </a:rPr>
              <a:t> 권한을 부여합니다.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ko" sz="1100" b="1">
                <a:solidFill>
                  <a:schemeClr val="dk1"/>
                </a:solidFill>
              </a:rPr>
              <a:t>사용자 할당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Users</a:t>
            </a:r>
            <a:r>
              <a:rPr lang="ko" sz="1100">
                <a:solidFill>
                  <a:schemeClr val="dk1"/>
                </a:solidFill>
              </a:rPr>
              <a:t>에서 특정 사용자를 선택하고, "Groups" 섹션에서 "Editors" 그룹을 선택합니다.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" sz="1100">
                <a:solidFill>
                  <a:schemeClr val="dk1"/>
                </a:solidFill>
              </a:rPr>
              <a:t>이 사용자는 이제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add</a:t>
            </a:r>
            <a:r>
              <a:rPr lang="ko" sz="1100">
                <a:solidFill>
                  <a:schemeClr val="dk1"/>
                </a:solidFill>
              </a:rPr>
              <a:t>,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change</a:t>
            </a:r>
            <a:r>
              <a:rPr lang="ko" sz="1100">
                <a:solidFill>
                  <a:schemeClr val="dk1"/>
                </a:solidFill>
              </a:rPr>
              <a:t> 권한을 가진 "Editors" 그룹에 속하게 됩니다.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78"/>
          <p:cNvSpPr txBox="1"/>
          <p:nvPr/>
        </p:nvSpPr>
        <p:spPr>
          <a:xfrm>
            <a:off x="5004175" y="286650"/>
            <a:ext cx="3873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관리자 페이지 Users, Groups 사용법 </a:t>
            </a: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myapp 구성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762000" y="762000"/>
            <a:ext cx="33519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 구성하기</a:t>
            </a:r>
            <a:endParaRPr sz="1300" dirty="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python manage.py startapp app</a:t>
            </a:r>
            <a:endParaRPr sz="1300" dirty="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html 파일 폴더: templates</a:t>
            </a:r>
            <a:endParaRPr sz="1300" dirty="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css 파일 폴더: static</a:t>
            </a:r>
            <a:endParaRPr sz="1300" dirty="0">
              <a:solidFill>
                <a:srgbClr val="08080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dirty="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url 라우트 파일: </a:t>
            </a:r>
            <a:r>
              <a:rPr lang="ko" sz="1300" dirty="0">
                <a:solidFill>
                  <a:srgbClr val="FF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endParaRPr sz="1300" dirty="0">
              <a:solidFill>
                <a:srgbClr val="FF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700" y="807150"/>
            <a:ext cx="3486625" cy="41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1863300" y="1855325"/>
            <a:ext cx="5271300" cy="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500">
                <a:solidFill>
                  <a:srgbClr val="4A86E8"/>
                </a:solidFill>
              </a:rPr>
              <a:t>settings.py 설정</a:t>
            </a:r>
            <a:endParaRPr sz="450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915325" y="1143000"/>
            <a:ext cx="69537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INSTALLED_APPS</a:t>
            </a:r>
            <a:endParaRPr sz="1300" b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django.contrib.admin: 관리자 웹 사이트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django.contrib.auth: 인증 시스템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django.contrib.contenttypes: 콘텐츠 유형에 대한 프레임워크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django.contrib.sessions: 세션 프레임워크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django.contrib.messages: 메시징 프레임워크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django.contrib.staticfiles: 정적 파일을 관리하기 위한 프레임워크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5673850" y="286650"/>
            <a:ext cx="32037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4A86E8"/>
                </a:solidFill>
              </a:rPr>
              <a:t>settings.py</a:t>
            </a:r>
            <a:endParaRPr sz="1100" b="1">
              <a:solidFill>
                <a:srgbClr val="43434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4296</Words>
  <Application>Microsoft Office PowerPoint</Application>
  <PresentationFormat>화면 슬라이드 쇼(16:9)</PresentationFormat>
  <Paragraphs>643</Paragraphs>
  <Slides>66</Slides>
  <Notes>66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66</vt:i4>
      </vt:variant>
    </vt:vector>
  </HeadingPairs>
  <TitlesOfParts>
    <vt:vector size="70" baseType="lpstr">
      <vt:lpstr>Arial</vt:lpstr>
      <vt:lpstr>Roboto Mono</vt:lpstr>
      <vt:lpstr>Courier New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기선 안</cp:lastModifiedBy>
  <cp:revision>1</cp:revision>
  <dcterms:modified xsi:type="dcterms:W3CDTF">2025-02-09T04:35:02Z</dcterms:modified>
</cp:coreProperties>
</file>