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335aff3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335aff3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335aff3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5335aff3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335aff3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335aff3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335aff3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335aff3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5335aff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5335aff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335aff3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335aff3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335aff3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335aff3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335aff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335aff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335aff3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335aff3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335aff3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335aff3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335aff3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5335aff3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335aff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335aff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Psychology behind Social Engineering Attacks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an9905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
              <a:t>Four Distinct Attack Vectors based on Human Cognition</a:t>
            </a:r>
            <a:endParaRPr/>
          </a:p>
        </p:txBody>
      </p:sp>
      <p:sp>
        <p:nvSpPr>
          <p:cNvPr id="120" name="Google Shape;120;p22"/>
          <p:cNvSpPr txBox="1"/>
          <p:nvPr>
            <p:ph idx="1" type="body"/>
          </p:nvPr>
        </p:nvSpPr>
        <p:spPr>
          <a:xfrm>
            <a:off x="311700" y="13810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Careless Attack Vector:</a:t>
            </a:r>
            <a:endParaRPr sz="11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Often the first phase of a more complex overall attack, this is where the attack escalates as the attacker’s knowledge is expanded about the target. Reconnaissance is most often seen in this vector, and examples of this include:</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 sz="1100">
                <a:solidFill>
                  <a:schemeClr val="dk1"/>
                </a:solidFill>
                <a:latin typeface="Times New Roman"/>
                <a:ea typeface="Times New Roman"/>
                <a:cs typeface="Times New Roman"/>
                <a:sym typeface="Times New Roman"/>
              </a:rPr>
              <a:t>Dumpster Diving</a:t>
            </a:r>
            <a:r>
              <a:rPr lang="en" sz="1100">
                <a:solidFill>
                  <a:schemeClr val="dk1"/>
                </a:solidFill>
                <a:latin typeface="Times New Roman"/>
                <a:ea typeface="Times New Roman"/>
                <a:cs typeface="Times New Roman"/>
                <a:sym typeface="Times New Roman"/>
              </a:rPr>
              <a:t>: Act of taking trash from commercial dumpsters outside of office buildings</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 sz="1100">
                <a:solidFill>
                  <a:schemeClr val="dk1"/>
                </a:solidFill>
                <a:latin typeface="Times New Roman"/>
                <a:ea typeface="Times New Roman"/>
                <a:cs typeface="Times New Roman"/>
                <a:sym typeface="Times New Roman"/>
              </a:rPr>
              <a:t>Password theft</a:t>
            </a:r>
            <a:r>
              <a:rPr lang="en" sz="1100">
                <a:solidFill>
                  <a:schemeClr val="dk1"/>
                </a:solidFill>
                <a:latin typeface="Times New Roman"/>
                <a:ea typeface="Times New Roman"/>
                <a:cs typeface="Times New Roman"/>
                <a:sym typeface="Times New Roman"/>
              </a:rPr>
              <a:t>: Where passwords are written down and left out in the open</a:t>
            </a:r>
            <a:endParaRPr/>
          </a:p>
          <a:p>
            <a:pPr indent="0" lvl="0" marL="0" rtl="0" algn="l">
              <a:spcBef>
                <a:spcPts val="0"/>
              </a:spcBef>
              <a:spcAft>
                <a:spcPts val="0"/>
              </a:spcAft>
              <a:buNone/>
            </a:pPr>
            <a:r>
              <a:t/>
            </a:r>
            <a:endParaRPr/>
          </a:p>
          <a:p>
            <a:pPr indent="0" lvl="0" marL="0" rtl="0" algn="l">
              <a:lnSpc>
                <a:spcPct val="150000"/>
              </a:lnSpc>
              <a:spcBef>
                <a:spcPts val="1200"/>
              </a:spcBef>
              <a:spcAft>
                <a:spcPts val="0"/>
              </a:spcAft>
              <a:buNone/>
            </a:pPr>
            <a:r>
              <a:rPr lang="en" sz="1100">
                <a:solidFill>
                  <a:schemeClr val="dk1"/>
                </a:solidFill>
                <a:latin typeface="Times New Roman"/>
                <a:ea typeface="Times New Roman"/>
                <a:cs typeface="Times New Roman"/>
                <a:sym typeface="Times New Roman"/>
              </a:rPr>
              <a:t>Comfort Zone Attack Vector:</a:t>
            </a:r>
            <a:endParaRPr sz="11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This is where exploits often occur due to the fact that the victim is in an environment they feel comfortable, therefore leaving them to have a lower level of threat perception. Examples of comfort zone attack vectors include but are not limited to:</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 sz="1100">
                <a:solidFill>
                  <a:schemeClr val="dk1"/>
                </a:solidFill>
                <a:latin typeface="Times New Roman"/>
                <a:ea typeface="Times New Roman"/>
                <a:cs typeface="Times New Roman"/>
                <a:sym typeface="Times New Roman"/>
              </a:rPr>
              <a:t>Impersonation: </a:t>
            </a:r>
            <a:r>
              <a:rPr lang="en" sz="1100">
                <a:solidFill>
                  <a:schemeClr val="dk1"/>
                </a:solidFill>
                <a:latin typeface="Times New Roman"/>
                <a:ea typeface="Times New Roman"/>
                <a:cs typeface="Times New Roman"/>
                <a:sym typeface="Times New Roman"/>
              </a:rPr>
              <a:t>Impersonation is a common attack in which hackers impersonate everything from janitors to fellow co-workers from a victim’s own IT staff.</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 sz="1100">
                <a:solidFill>
                  <a:schemeClr val="dk1"/>
                </a:solidFill>
                <a:latin typeface="Times New Roman"/>
                <a:ea typeface="Times New Roman"/>
                <a:cs typeface="Times New Roman"/>
                <a:sym typeface="Times New Roman"/>
              </a:rPr>
              <a:t>Shoulder Surfing: </a:t>
            </a:r>
            <a:r>
              <a:rPr lang="en" sz="1100">
                <a:solidFill>
                  <a:schemeClr val="dk1"/>
                </a:solidFill>
                <a:latin typeface="Times New Roman"/>
                <a:ea typeface="Times New Roman"/>
                <a:cs typeface="Times New Roman"/>
                <a:sym typeface="Times New Roman"/>
              </a:rPr>
              <a:t>Shoulder surfing is the act of looking over a user’s shoulder to observe the entries to the keyboard as the username and password are being typed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
              <a:t>Four Distinct Attack Vectors based on Human Cognition Cont.</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35"/>
              <a:buNone/>
            </a:pPr>
            <a:r>
              <a:rPr lang="en" sz="1035">
                <a:solidFill>
                  <a:schemeClr val="dk1"/>
                </a:solidFill>
                <a:latin typeface="Times New Roman"/>
                <a:ea typeface="Times New Roman"/>
                <a:cs typeface="Times New Roman"/>
                <a:sym typeface="Times New Roman"/>
              </a:rPr>
              <a:t>Helpful Attack Vector:</a:t>
            </a:r>
            <a:endParaRPr sz="1035">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SzPts val="935"/>
              <a:buNone/>
            </a:pPr>
            <a:r>
              <a:rPr lang="en" sz="1035">
                <a:solidFill>
                  <a:schemeClr val="dk1"/>
                </a:solidFill>
                <a:latin typeface="Times New Roman"/>
                <a:ea typeface="Times New Roman"/>
                <a:cs typeface="Times New Roman"/>
                <a:sym typeface="Times New Roman"/>
              </a:rPr>
              <a:t>Used on the premise that people will generally try to be helpful, even if they do not know whom they are helping. Examples of this include:</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i="1" lang="en" sz="1035">
                <a:solidFill>
                  <a:schemeClr val="dk1"/>
                </a:solidFill>
                <a:latin typeface="Times New Roman"/>
                <a:ea typeface="Times New Roman"/>
                <a:cs typeface="Times New Roman"/>
                <a:sym typeface="Times New Roman"/>
              </a:rPr>
              <a:t>Piggybacking: </a:t>
            </a:r>
            <a:r>
              <a:rPr lang="en" sz="1035">
                <a:solidFill>
                  <a:schemeClr val="dk1"/>
                </a:solidFill>
                <a:latin typeface="Times New Roman"/>
                <a:ea typeface="Times New Roman"/>
                <a:cs typeface="Times New Roman"/>
                <a:sym typeface="Times New Roman"/>
              </a:rPr>
              <a:t>Piggybacking refers to when a person tags along with another person who is authorized to gain entry into a restricted area or pass a certain checkpoint.</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i="1" lang="en" sz="1035">
                <a:solidFill>
                  <a:schemeClr val="dk1"/>
                </a:solidFill>
                <a:latin typeface="Times New Roman"/>
                <a:ea typeface="Times New Roman"/>
                <a:cs typeface="Times New Roman"/>
                <a:sym typeface="Times New Roman"/>
              </a:rPr>
              <a:t>Impersonation: </a:t>
            </a:r>
            <a:r>
              <a:rPr lang="en" sz="1035">
                <a:solidFill>
                  <a:schemeClr val="dk1"/>
                </a:solidFill>
                <a:latin typeface="Times New Roman"/>
                <a:ea typeface="Times New Roman"/>
                <a:cs typeface="Times New Roman"/>
                <a:sym typeface="Times New Roman"/>
              </a:rPr>
              <a:t>Impersonation could entail an attacker calling a number they might have gotten from dumpster diving earlier, and impersonating an employee, and trying to pressure and use their psychological tactics to get information or change passwords etc.</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lang="en" sz="1035">
                <a:solidFill>
                  <a:schemeClr val="dk1"/>
                </a:solidFill>
                <a:latin typeface="Times New Roman"/>
                <a:ea typeface="Times New Roman"/>
                <a:cs typeface="Times New Roman"/>
                <a:sym typeface="Times New Roman"/>
              </a:rPr>
              <a:t> </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lang="en" sz="1035">
                <a:solidFill>
                  <a:schemeClr val="dk1"/>
                </a:solidFill>
                <a:latin typeface="Times New Roman"/>
                <a:ea typeface="Times New Roman"/>
                <a:cs typeface="Times New Roman"/>
                <a:sym typeface="Times New Roman"/>
              </a:rPr>
              <a:t>Fear Attack Vector:</a:t>
            </a:r>
            <a:endParaRPr sz="1035">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SzPts val="935"/>
              <a:buNone/>
            </a:pPr>
            <a:r>
              <a:rPr lang="en" sz="1035">
                <a:solidFill>
                  <a:schemeClr val="dk1"/>
                </a:solidFill>
                <a:latin typeface="Times New Roman"/>
                <a:ea typeface="Times New Roman"/>
                <a:cs typeface="Times New Roman"/>
                <a:sym typeface="Times New Roman"/>
              </a:rPr>
              <a:t>An attack that is based on attacking the victim in such a way that the user provides the attacker with the information or access needed due to putting the user in a state of anxiety, pressure, stress, and fear. Examples of this are:</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i="1" lang="en" sz="1035">
                <a:solidFill>
                  <a:schemeClr val="dk1"/>
                </a:solidFill>
                <a:latin typeface="Times New Roman"/>
                <a:ea typeface="Times New Roman"/>
                <a:cs typeface="Times New Roman"/>
                <a:sym typeface="Times New Roman"/>
              </a:rPr>
              <a:t>Conformity: </a:t>
            </a:r>
            <a:r>
              <a:rPr lang="en" sz="1035">
                <a:solidFill>
                  <a:schemeClr val="dk1"/>
                </a:solidFill>
                <a:latin typeface="Times New Roman"/>
                <a:ea typeface="Times New Roman"/>
                <a:cs typeface="Times New Roman"/>
                <a:sym typeface="Times New Roman"/>
              </a:rPr>
              <a:t>Conformity is a situation in which the attacker puts the user in the uncomfortable position of being the only user to not help them out as the others have in the past.</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i="1" lang="en" sz="1035">
                <a:solidFill>
                  <a:schemeClr val="dk1"/>
                </a:solidFill>
                <a:latin typeface="Times New Roman"/>
                <a:ea typeface="Times New Roman"/>
                <a:cs typeface="Times New Roman"/>
                <a:sym typeface="Times New Roman"/>
              </a:rPr>
              <a:t>Time Frame: </a:t>
            </a:r>
            <a:r>
              <a:rPr lang="en" sz="1035">
                <a:solidFill>
                  <a:schemeClr val="dk1"/>
                </a:solidFill>
                <a:latin typeface="Times New Roman"/>
                <a:ea typeface="Times New Roman"/>
                <a:cs typeface="Times New Roman"/>
                <a:sym typeface="Times New Roman"/>
              </a:rPr>
              <a:t>Time frame is an attack that uses a fictitious deadline to obtain user compliance from a Helpdesk Operator (Lively, 2003).</a:t>
            </a:r>
            <a:endParaRPr sz="1035">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935"/>
              <a:buNone/>
            </a:pPr>
            <a:r>
              <a:rPr i="1" lang="en" sz="1035">
                <a:solidFill>
                  <a:schemeClr val="dk1"/>
                </a:solidFill>
                <a:latin typeface="Times New Roman"/>
                <a:ea typeface="Times New Roman"/>
                <a:cs typeface="Times New Roman"/>
                <a:sym typeface="Times New Roman"/>
              </a:rPr>
              <a:t>Importance: </a:t>
            </a:r>
            <a:r>
              <a:rPr lang="en" sz="1035">
                <a:solidFill>
                  <a:schemeClr val="dk1"/>
                </a:solidFill>
                <a:latin typeface="Times New Roman"/>
                <a:ea typeface="Times New Roman"/>
                <a:cs typeface="Times New Roman"/>
                <a:sym typeface="Times New Roman"/>
              </a:rPr>
              <a:t>Importance is a technique employing impersonation in which the attacker pretends to be someone important or someone who is acting on behalf of someone important.</a:t>
            </a:r>
            <a:endParaRPr sz="1035">
              <a:solidFill>
                <a:schemeClr val="dk1"/>
              </a:solidFill>
              <a:latin typeface="Times New Roman"/>
              <a:ea typeface="Times New Roman"/>
              <a:cs typeface="Times New Roman"/>
              <a:sym typeface="Times New Roman"/>
            </a:endParaRPr>
          </a:p>
          <a:p>
            <a:pPr indent="0" lvl="0" marL="0" rtl="0" algn="l">
              <a:spcBef>
                <a:spcPts val="0"/>
              </a:spcBef>
              <a:spcAft>
                <a:spcPts val="1200"/>
              </a:spcAft>
              <a:buSzPts val="935"/>
              <a:buNone/>
            </a:pPr>
            <a:r>
              <a:t/>
            </a:r>
            <a:endParaRPr sz="153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3200400" rtl="0" algn="l">
              <a:spcBef>
                <a:spcPts val="0"/>
              </a:spcBef>
              <a:spcAft>
                <a:spcPts val="0"/>
              </a:spcAft>
              <a:buNone/>
            </a:pPr>
            <a:r>
              <a:rPr lang="en"/>
              <a:t>Sources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1"/>
                </a:solidFill>
                <a:latin typeface="Times New Roman"/>
                <a:ea typeface="Times New Roman"/>
                <a:cs typeface="Times New Roman"/>
                <a:sym typeface="Times New Roman"/>
              </a:rPr>
              <a:t>Lively, Jr., C. E. (2003). </a:t>
            </a:r>
            <a:r>
              <a:rPr i="1" lang="en" sz="1100">
                <a:solidFill>
                  <a:schemeClr val="dk1"/>
                </a:solidFill>
                <a:latin typeface="Times New Roman"/>
                <a:ea typeface="Times New Roman"/>
                <a:cs typeface="Times New Roman"/>
                <a:sym typeface="Times New Roman"/>
              </a:rPr>
              <a:t>Psychological based social engineering - GIAC</a:t>
            </a:r>
            <a:r>
              <a:rPr lang="en" sz="1100">
                <a:solidFill>
                  <a:schemeClr val="dk1"/>
                </a:solidFill>
                <a:latin typeface="Times New Roman"/>
                <a:ea typeface="Times New Roman"/>
                <a:cs typeface="Times New Roman"/>
                <a:sym typeface="Times New Roman"/>
              </a:rPr>
              <a:t>. GIAC. Retrieved October 14, 2021, from https://www.giac.org/paper/gsec/3547/psychological-based-social-engineering/105780.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chemeClr val="dk1"/>
                </a:solidFill>
                <a:latin typeface="Times New Roman"/>
                <a:ea typeface="Times New Roman"/>
                <a:cs typeface="Times New Roman"/>
                <a:sym typeface="Times New Roman"/>
              </a:rPr>
              <a:t>Abouzeid, E. (2019). </a:t>
            </a:r>
            <a:r>
              <a:rPr i="1" lang="en" sz="1100">
                <a:solidFill>
                  <a:schemeClr val="dk1"/>
                </a:solidFill>
                <a:latin typeface="Times New Roman"/>
                <a:ea typeface="Times New Roman"/>
                <a:cs typeface="Times New Roman"/>
                <a:sym typeface="Times New Roman"/>
              </a:rPr>
              <a:t>Hacking human psychology: Understanding Social Engineering Hacks: Relativity blog</a:t>
            </a:r>
            <a:r>
              <a:rPr lang="en" sz="1100">
                <a:solidFill>
                  <a:schemeClr val="dk1"/>
                </a:solidFill>
                <a:latin typeface="Times New Roman"/>
                <a:ea typeface="Times New Roman"/>
                <a:cs typeface="Times New Roman"/>
                <a:sym typeface="Times New Roman"/>
              </a:rPr>
              <a:t>. Relativity. Retrieved December 3, 2021, from https://www.relativity.com/blog/hacking-human-psychology-understanding-social-engineering/.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chemeClr val="dk1"/>
                </a:solidFill>
                <a:latin typeface="Times New Roman"/>
                <a:ea typeface="Times New Roman"/>
                <a:cs typeface="Times New Roman"/>
                <a:sym typeface="Times New Roman"/>
              </a:rPr>
              <a:t>Gragg, D. (2002, December). A Multi-Level Defense Against Social Engineering. Computers and Security. Retrieved October 12, 2021, from http://taupe.free.fr/book/psycho/social%20engineering/Social%20Engineering%20-%20Sans%20Institute%20-%20Multi%20Level%20Defense%20Against%20Social%20Engineering.pdf.</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274913" y="154625"/>
            <a:ext cx="8594175" cy="483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371600" rtl="0" algn="l">
              <a:spcBef>
                <a:spcPts val="0"/>
              </a:spcBef>
              <a:spcAft>
                <a:spcPts val="0"/>
              </a:spcAft>
              <a:buNone/>
            </a:pPr>
            <a:r>
              <a:rPr lang="en"/>
              <a:t>What actually is Social Engineering?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Social engineering cyber attacks can be considered a kind of psychological attack that attempts to persuade an individual (i.e., victim) to act as intended by an attacker. These types of attacks exploit weaknesses in human interactions and behavioral/cultural constructs and occur in many forms that will be discussed further later. The effectiveness of current security technologies has made social engineering attacks the go to gateway to exploiting cyber systems. Most research in social engineering has mostly focused on understanding and/or detecting the attacks from a technological perspective, however there is currently no systematic understanding of the psychological components of these attacks which perhaps explains why these attacks are roughly eighty percent effective.</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0" y="2812322"/>
            <a:ext cx="9144000" cy="26789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rPr lang="en"/>
              <a:t>How Social Engineers Study People</a:t>
            </a:r>
            <a:endParaRPr/>
          </a:p>
        </p:txBody>
      </p:sp>
      <p:sp>
        <p:nvSpPr>
          <p:cNvPr id="73" name="Google Shape;73;p15"/>
          <p:cNvSpPr txBox="1"/>
          <p:nvPr>
            <p:ph idx="1" type="body"/>
          </p:nvPr>
        </p:nvSpPr>
        <p:spPr>
          <a:xfrm>
            <a:off x="841350" y="1079200"/>
            <a:ext cx="7461300" cy="11817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4418">
                <a:solidFill>
                  <a:schemeClr val="dk1"/>
                </a:solidFill>
                <a:latin typeface="Times New Roman"/>
                <a:ea typeface="Times New Roman"/>
                <a:cs typeface="Times New Roman"/>
                <a:sym typeface="Times New Roman"/>
              </a:rPr>
              <a:t>Before discussing psychological attack vectors, we should also take moment to look at how social engineers study people. This often means that these professional social engineers are more like actors and actresses versus the classic ‘computer nerd’. They understand and are well acquainted to studying body language, voice control, and group dynamics. Social engineering depends on the victim’s logical thinking toward the information given by the cybercriminal and how well the victim can be persuaded.</a:t>
            </a:r>
            <a:endParaRPr sz="4418">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841350" y="2322375"/>
            <a:ext cx="7461300" cy="283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Psychological</a:t>
            </a:r>
            <a:r>
              <a:rPr lang="en"/>
              <a:t> Triggers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018"/>
              <a:buNone/>
            </a:pPr>
            <a:r>
              <a:rPr i="1" lang="en" sz="1217">
                <a:solidFill>
                  <a:schemeClr val="dk1"/>
                </a:solidFill>
                <a:latin typeface="Times New Roman"/>
                <a:ea typeface="Times New Roman"/>
                <a:cs typeface="Times New Roman"/>
                <a:sym typeface="Times New Roman"/>
              </a:rPr>
              <a:t>Strong Affect:</a:t>
            </a:r>
            <a:r>
              <a:rPr lang="en" sz="1217">
                <a:solidFill>
                  <a:schemeClr val="dk1"/>
                </a:solidFill>
                <a:latin typeface="Times New Roman"/>
                <a:ea typeface="Times New Roman"/>
                <a:cs typeface="Times New Roman"/>
                <a:sym typeface="Times New Roman"/>
              </a:rPr>
              <a:t> Applies when the cybercriminal makes a statement or provides information that triggers strong emotions. If the victim is feeling a strong sense of surprise, anticipation, or anger, then the victim will be less likely to think through the arguments that are being presented or develop a counter argument (Gragg, 2002).</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lang="en" sz="1217">
                <a:solidFill>
                  <a:schemeClr val="dk1"/>
                </a:solidFill>
                <a:latin typeface="Times New Roman"/>
                <a:ea typeface="Times New Roman"/>
                <a:cs typeface="Times New Roman"/>
                <a:sym typeface="Times New Roman"/>
              </a:rPr>
              <a:t> </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i="1" lang="en" sz="1217">
                <a:solidFill>
                  <a:schemeClr val="dk1"/>
                </a:solidFill>
                <a:latin typeface="Times New Roman"/>
                <a:ea typeface="Times New Roman"/>
                <a:cs typeface="Times New Roman"/>
                <a:sym typeface="Times New Roman"/>
              </a:rPr>
              <a:t>Overloading</a:t>
            </a:r>
            <a:r>
              <a:rPr lang="en" sz="1217">
                <a:solidFill>
                  <a:schemeClr val="dk1"/>
                </a:solidFill>
                <a:latin typeface="Times New Roman"/>
                <a:ea typeface="Times New Roman"/>
                <a:cs typeface="Times New Roman"/>
                <a:sym typeface="Times New Roman"/>
              </a:rPr>
              <a:t>: Overloading is about attempting to overload a target with information in order to reduce their decision-making abilities.</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lang="en" sz="1217">
                <a:solidFill>
                  <a:schemeClr val="dk1"/>
                </a:solidFill>
                <a:latin typeface="Times New Roman"/>
                <a:ea typeface="Times New Roman"/>
                <a:cs typeface="Times New Roman"/>
                <a:sym typeface="Times New Roman"/>
              </a:rPr>
              <a:t> </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i="1" lang="en" sz="1217">
                <a:solidFill>
                  <a:schemeClr val="dk1"/>
                </a:solidFill>
                <a:latin typeface="Times New Roman"/>
                <a:ea typeface="Times New Roman"/>
                <a:cs typeface="Times New Roman"/>
                <a:sym typeface="Times New Roman"/>
              </a:rPr>
              <a:t>Reciprocation:</a:t>
            </a:r>
            <a:r>
              <a:rPr lang="en" sz="1217">
                <a:solidFill>
                  <a:schemeClr val="dk1"/>
                </a:solidFill>
                <a:latin typeface="Times New Roman"/>
                <a:ea typeface="Times New Roman"/>
                <a:cs typeface="Times New Roman"/>
                <a:sym typeface="Times New Roman"/>
              </a:rPr>
              <a:t> Reciprocity deals with people’s tendency to return favors. Social engineers will aim to do favor for the target and then ask for one in return.</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lang="en" sz="1217">
                <a:solidFill>
                  <a:schemeClr val="dk1"/>
                </a:solidFill>
                <a:latin typeface="Times New Roman"/>
                <a:ea typeface="Times New Roman"/>
                <a:cs typeface="Times New Roman"/>
                <a:sym typeface="Times New Roman"/>
              </a:rPr>
              <a:t> </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i="1" lang="en" sz="1217">
                <a:solidFill>
                  <a:schemeClr val="dk1"/>
                </a:solidFill>
                <a:latin typeface="Times New Roman"/>
                <a:ea typeface="Times New Roman"/>
                <a:cs typeface="Times New Roman"/>
                <a:sym typeface="Times New Roman"/>
              </a:rPr>
              <a:t>Deceptive Relationships:</a:t>
            </a:r>
            <a:r>
              <a:rPr lang="en" sz="1217">
                <a:solidFill>
                  <a:schemeClr val="dk1"/>
                </a:solidFill>
                <a:latin typeface="Times New Roman"/>
                <a:ea typeface="Times New Roman"/>
                <a:cs typeface="Times New Roman"/>
                <a:sym typeface="Times New Roman"/>
              </a:rPr>
              <a:t> Can be applied wherever there is a relationship of trust. When a cybercriminal and a victim have similar characteristics, it provides a strong incentive for the victim to help the cybercriminal</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lang="en" sz="1217">
                <a:solidFill>
                  <a:schemeClr val="dk1"/>
                </a:solidFill>
                <a:latin typeface="Times New Roman"/>
                <a:ea typeface="Times New Roman"/>
                <a:cs typeface="Times New Roman"/>
                <a:sym typeface="Times New Roman"/>
              </a:rPr>
              <a:t> </a:t>
            </a:r>
            <a:endParaRPr sz="1217">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1018"/>
              <a:buNone/>
            </a:pPr>
            <a:r>
              <a:rPr i="1" lang="en" sz="1217">
                <a:solidFill>
                  <a:schemeClr val="dk1"/>
                </a:solidFill>
                <a:latin typeface="Times New Roman"/>
                <a:ea typeface="Times New Roman"/>
                <a:cs typeface="Times New Roman"/>
                <a:sym typeface="Times New Roman"/>
              </a:rPr>
              <a:t>Diffusion of Responsibility:</a:t>
            </a:r>
            <a:r>
              <a:rPr lang="en" sz="1217">
                <a:solidFill>
                  <a:schemeClr val="dk1"/>
                </a:solidFill>
                <a:latin typeface="Times New Roman"/>
                <a:ea typeface="Times New Roman"/>
                <a:cs typeface="Times New Roman"/>
                <a:sym typeface="Times New Roman"/>
              </a:rPr>
              <a:t> When the victims are made to feel that they are making decisions that will be the difference between the success or failure of the company.</a:t>
            </a:r>
            <a:endParaRPr sz="1217">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1018"/>
              <a:buNone/>
            </a:pPr>
            <a:r>
              <a:t/>
            </a:r>
            <a:endParaRPr sz="16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lang="en"/>
              <a:t>Psychological Triggers Cont.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i="1" lang="en" sz="1100">
                <a:solidFill>
                  <a:schemeClr val="dk1"/>
                </a:solidFill>
                <a:latin typeface="Times New Roman"/>
                <a:ea typeface="Times New Roman"/>
                <a:cs typeface="Times New Roman"/>
                <a:sym typeface="Times New Roman"/>
              </a:rPr>
              <a:t>Authority</a:t>
            </a:r>
            <a:r>
              <a:rPr lang="en" sz="1100">
                <a:solidFill>
                  <a:schemeClr val="dk1"/>
                </a:solidFill>
                <a:latin typeface="Times New Roman"/>
                <a:ea typeface="Times New Roman"/>
                <a:cs typeface="Times New Roman"/>
                <a:sym typeface="Times New Roman"/>
              </a:rPr>
              <a:t>: Authority looks at people’s tendency to obey authority figures. Social Engineers may assume the role of an authority figure to direct their target to act.</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i="1" lang="en" sz="1100">
                <a:solidFill>
                  <a:schemeClr val="dk1"/>
                </a:solidFill>
                <a:latin typeface="Times New Roman"/>
                <a:ea typeface="Times New Roman"/>
                <a:cs typeface="Times New Roman"/>
                <a:sym typeface="Times New Roman"/>
              </a:rPr>
              <a:t>Integrity &amp; Consistency:</a:t>
            </a:r>
            <a:r>
              <a:rPr lang="en" sz="1100">
                <a:solidFill>
                  <a:schemeClr val="dk1"/>
                </a:solidFill>
                <a:latin typeface="Times New Roman"/>
                <a:ea typeface="Times New Roman"/>
                <a:cs typeface="Times New Roman"/>
                <a:sym typeface="Times New Roman"/>
              </a:rPr>
              <a:t> These are applied when people tend to believe that others are expressing their true attitudes when they make a statement (Gragg, 2002).</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4709075" y="2373413"/>
            <a:ext cx="2981325" cy="2542250"/>
          </a:xfrm>
          <a:prstGeom prst="rect">
            <a:avLst/>
          </a:prstGeom>
          <a:noFill/>
          <a:ln>
            <a:noFill/>
          </a:ln>
        </p:spPr>
      </p:pic>
      <p:pic>
        <p:nvPicPr>
          <p:cNvPr id="88" name="Google Shape;88;p17"/>
          <p:cNvPicPr preferRelativeResize="0"/>
          <p:nvPr/>
        </p:nvPicPr>
        <p:blipFill>
          <a:blip r:embed="rId4">
            <a:alphaModFix/>
          </a:blip>
          <a:stretch>
            <a:fillRect/>
          </a:stretch>
        </p:blipFill>
        <p:spPr>
          <a:xfrm>
            <a:off x="1271425" y="2373425"/>
            <a:ext cx="3024849" cy="254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Open Source Intelligence</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This is commonly known as Open-Source Intelligence which according to United States public law is produced from publicly available information and is collected, analyzed, and disseminated in a timely manner to an appropriate audience. These social engineers will create a database of information that is specific to the victim. This can be thought of as a game of connect the dots in which each dot represents some sort of information about your life (Abouzeid, 2019).</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3350111" y="2620950"/>
            <a:ext cx="2443776" cy="2299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Psychological Influences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After the social engineer collects this database of information they will focus on psychological influences. As humans we naturally pay attention to key details when someone first interacts with us. Based on our first interaction with someone new we can sense if we can trust this person or not. In doing so, we might ask ourselves some basic questions. These include whether it makes sense for this person to reach out to me, whether this person behaves in a trustworthy manner, or whether this person has any authority (Abouzeid, 2019). These characteristics like</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Consistency</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Commitment</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Obligation</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is what social engineers focus on for the sake of making sure their target is more susceptible to manipulation. This can be a trial-and-error type of process in which the engineer needs to portray confidence in each of the characteristic they choose. These engineers also focus on building rapport with a target.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rPr lang="en"/>
              <a:t>Building a Rapport</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A rapport is a close and harmonious relationship in which the people or groups concerned understand each other’s feelings or ideas and communicate well. In terms of social engineering, this includes a successful utilization of the following factors:</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Validation</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Asking Questions</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Time Constraints</a:t>
            </a:r>
            <a:endParaRPr sz="1100">
              <a:solidFill>
                <a:schemeClr val="dk1"/>
              </a:solidFill>
              <a:latin typeface="Times New Roman"/>
              <a:ea typeface="Times New Roman"/>
              <a:cs typeface="Times New Roman"/>
              <a:sym typeface="Times New Roman"/>
            </a:endParaRPr>
          </a:p>
          <a:p>
            <a:pPr indent="457200" lvl="0" marL="3200400" rtl="0" algn="l">
              <a:lnSpc>
                <a:spcPct val="150000"/>
              </a:lnSpc>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Ego Suspension</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These types of factors help build this idea of a false relationship by creating a sense of comfort that humans naturally are attracted to. This could include a threat actor potentially employing sympathy as their subtle attack by requiring help from the target.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1601425" y="3219850"/>
            <a:ext cx="5941150" cy="192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
              <a:t>Exploitation</a:t>
            </a:r>
            <a:endParaRPr/>
          </a:p>
        </p:txBody>
      </p:sp>
      <p:sp>
        <p:nvSpPr>
          <p:cNvPr id="114" name="Google Shape;114;p21"/>
          <p:cNvSpPr txBox="1"/>
          <p:nvPr>
            <p:ph idx="1" type="body"/>
          </p:nvPr>
        </p:nvSpPr>
        <p:spPr>
          <a:xfrm>
            <a:off x="311700" y="1152475"/>
            <a:ext cx="8520600" cy="3371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The social engineer will use persuasion to request information from their victim, such as account logins, payment methods, contact information, etc., that they can use to commit their cyberattack. A person’s natural tendency to avoid doing something wrong or to get in trouble will be exploited. If an attacker can make an employee feel that he or she caused a problem or performed a task incorrectly, then the employee may become open to suggestion and thereby agree to compromise a policy or standard in order to correct the perceived error, which then leads to a breakdown in information security protocols.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