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5143500" cx="9144000"/>
  <p:notesSz cx="6858000" cy="9144000"/>
  <p:embeddedFontLst>
    <p:embeddedFont>
      <p:font typeface="Jost ExtraBold"/>
      <p:bold r:id="rId43"/>
      <p:boldItalic r:id="rId44"/>
    </p:embeddedFont>
    <p:embeddedFont>
      <p:font typeface="Montserrat"/>
      <p:regular r:id="rId45"/>
      <p:bold r:id="rId46"/>
      <p:italic r:id="rId47"/>
      <p:boldItalic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E6FF15-98CB-4719-8C29-774CBFF8CF34}">
  <a:tblStyle styleId="{B9E6FF15-98CB-4719-8C29-774CBFF8C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font" Target="fonts/JostExtraBold-boldItalic.fntdata"/><Relationship Id="rId43" Type="http://schemas.openxmlformats.org/officeDocument/2006/relationships/font" Target="fonts/JostExtraBold-bold.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Mono-italic.fntdata"/><Relationship Id="rId50" Type="http://schemas.openxmlformats.org/officeDocument/2006/relationships/font" Target="fonts/RobotoMono-bold.fntdata"/><Relationship Id="rId52" Type="http://schemas.openxmlformats.org/officeDocument/2006/relationships/font" Target="fonts/RobotoMon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0fa7dedd9_3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e0fa7dedd9_3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8a653404e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e8a653404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89b2bf5ed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e89b2bf5e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89b2bf5ed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e89b2bf5e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8a653404e_0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e8a653404e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49cdf96dc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150">
                <a:solidFill>
                  <a:srgbClr val="0C0D0E"/>
                </a:solidFill>
                <a:highlight>
                  <a:srgbClr val="FFFFFF"/>
                </a:highlight>
              </a:rPr>
              <a:t>Q1: What are differences between </a:t>
            </a:r>
            <a:r>
              <a:rPr lang="zh-TW" sz="1150">
                <a:solidFill>
                  <a:srgbClr val="0C0D0E"/>
                </a:solidFill>
                <a:highlight>
                  <a:srgbClr val="FFFFFF"/>
                </a:highlight>
              </a:rPr>
              <a:t>ubuntu</a:t>
            </a:r>
            <a:r>
              <a:rPr lang="zh-TW" sz="1150">
                <a:solidFill>
                  <a:srgbClr val="0C0D0E"/>
                </a:solidFill>
                <a:highlight>
                  <a:srgbClr val="FFFFFF"/>
                </a:highlight>
              </a:rPr>
              <a:t> Docker image &amp; ubuntu OS ?</a:t>
            </a:r>
            <a:br>
              <a:rPr lang="zh-TW" sz="1150">
                <a:solidFill>
                  <a:srgbClr val="0C0D0E"/>
                </a:solidFill>
                <a:highlight>
                  <a:srgbClr val="FFFFFF"/>
                </a:highlight>
              </a:rPr>
            </a:br>
            <a:r>
              <a:rPr lang="zh-TW" sz="1150">
                <a:solidFill>
                  <a:srgbClr val="0C0D0E"/>
                </a:solidFill>
                <a:highlight>
                  <a:srgbClr val="FFFFFF"/>
                </a:highlight>
              </a:rPr>
              <a:t>The statment </a:t>
            </a:r>
            <a:r>
              <a:rPr lang="zh-TW" sz="1150">
                <a:solidFill>
                  <a:srgbClr val="0C0D0E"/>
                </a:solidFill>
                <a:highlight>
                  <a:srgbClr val="FFFFFF"/>
                </a:highlight>
                <a:latin typeface="Roboto Mono"/>
                <a:ea typeface="Roboto Mono"/>
                <a:cs typeface="Roboto Mono"/>
                <a:sym typeface="Roboto Mono"/>
              </a:rPr>
              <a:t>FROM ubuntu:14.04</a:t>
            </a:r>
            <a:r>
              <a:rPr lang="zh-TW" sz="1150">
                <a:solidFill>
                  <a:srgbClr val="0C0D0E"/>
                </a:solidFill>
                <a:highlight>
                  <a:srgbClr val="FFFFFF"/>
                </a:highlight>
              </a:rPr>
              <a:t> means use the ubuntu image as a base image. The ubuntu image is not an OS. This image "mimics" an Ubuntu OS, in the sense that it has a very similar filesystem structure to an Ubuntu os and has many tools available that are typically found on Ubuntu.</a:t>
            </a:r>
            <a:endParaRPr sz="1150">
              <a:solidFill>
                <a:srgbClr val="0C0D0E"/>
              </a:solidFill>
              <a:highlight>
                <a:srgbClr val="FFFFFF"/>
              </a:highlight>
            </a:endParaRPr>
          </a:p>
          <a:p>
            <a:pPr indent="0" lvl="0" marL="0" rtl="0" algn="l">
              <a:lnSpc>
                <a:spcPct val="115000"/>
              </a:lnSpc>
              <a:spcBef>
                <a:spcPts val="1200"/>
              </a:spcBef>
              <a:spcAft>
                <a:spcPts val="0"/>
              </a:spcAft>
              <a:buNone/>
            </a:pPr>
            <a:r>
              <a:rPr lang="zh-TW" sz="1150">
                <a:solidFill>
                  <a:srgbClr val="0C0D0E"/>
                </a:solidFill>
                <a:highlight>
                  <a:srgbClr val="FFFFFF"/>
                </a:highlight>
              </a:rPr>
              <a:t>The main and fundamental difference is that the Docker Ubuntu image does not have it own linux kernel. It uses the kernel of the host machine where the container is running.</a:t>
            </a:r>
            <a:endParaRPr sz="1150">
              <a:solidFill>
                <a:srgbClr val="0C0D0E"/>
              </a:solidFill>
              <a:highlight>
                <a:srgbClr val="FFFFFF"/>
              </a:highlight>
            </a:endParaRPr>
          </a:p>
          <a:p>
            <a:pPr indent="0" lvl="0" marL="0" rtl="0" algn="l">
              <a:lnSpc>
                <a:spcPct val="115000"/>
              </a:lnSpc>
              <a:spcBef>
                <a:spcPts val="1200"/>
              </a:spcBef>
              <a:spcAft>
                <a:spcPts val="0"/>
              </a:spcAft>
              <a:buNone/>
            </a:pPr>
            <a:r>
              <a:rPr lang="zh-TW" sz="1150">
                <a:solidFill>
                  <a:srgbClr val="0C0D0E"/>
                </a:solidFill>
                <a:highlight>
                  <a:srgbClr val="FFFFFF"/>
                </a:highlight>
              </a:rPr>
              <a:t>Q2: How are base images being built?</a:t>
            </a:r>
            <a:endParaRPr sz="1150">
              <a:solidFill>
                <a:srgbClr val="0C0D0E"/>
              </a:solidFill>
              <a:highlight>
                <a:srgbClr val="FFFFFF"/>
              </a:highlight>
            </a:endParaRPr>
          </a:p>
          <a:p>
            <a:pPr indent="0" lvl="0" marL="0" rtl="0" algn="l">
              <a:lnSpc>
                <a:spcPct val="115000"/>
              </a:lnSpc>
              <a:spcBef>
                <a:spcPts val="1200"/>
              </a:spcBef>
              <a:spcAft>
                <a:spcPts val="0"/>
              </a:spcAft>
              <a:buNone/>
            </a:pPr>
            <a:r>
              <a:rPr lang="zh-TW" sz="1150">
                <a:solidFill>
                  <a:srgbClr val="0C0D0E"/>
                </a:solidFill>
                <a:highlight>
                  <a:srgbClr val="FFFFFF"/>
                </a:highlight>
              </a:rPr>
              <a:t>To create a distribution base image, you can use a root filesystem, packaged as a tar file, and import it to Docker with docker import .</a:t>
            </a:r>
            <a:endParaRPr sz="1150">
              <a:solidFill>
                <a:srgbClr val="0C0D0E"/>
              </a:solidFill>
              <a:highlight>
                <a:srgbClr val="FFFFFF"/>
              </a:highlight>
            </a:endParaRPr>
          </a:p>
          <a:p>
            <a:pPr indent="0" lvl="0" marL="0" rtl="0" algn="l">
              <a:lnSpc>
                <a:spcPct val="115000"/>
              </a:lnSpc>
              <a:spcBef>
                <a:spcPts val="1200"/>
              </a:spcBef>
              <a:spcAft>
                <a:spcPts val="1200"/>
              </a:spcAft>
              <a:buNone/>
            </a:pPr>
            <a:r>
              <a:t/>
            </a:r>
            <a:endParaRPr sz="1150">
              <a:solidFill>
                <a:srgbClr val="0C0D0E"/>
              </a:solidFill>
              <a:highlight>
                <a:srgbClr val="FFFFFF"/>
              </a:highlight>
            </a:endParaRPr>
          </a:p>
        </p:txBody>
      </p:sp>
      <p:sp>
        <p:nvSpPr>
          <p:cNvPr id="295" name="Google Shape;295;g2749cdf96dc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8a653404e_0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150">
              <a:solidFill>
                <a:srgbClr val="0C0D0E"/>
              </a:solidFill>
              <a:highlight>
                <a:srgbClr val="FFFFFF"/>
              </a:highlight>
            </a:endParaRPr>
          </a:p>
        </p:txBody>
      </p:sp>
      <p:sp>
        <p:nvSpPr>
          <p:cNvPr id="302" name="Google Shape;302;g2e8a653404e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8a653404e_0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150">
              <a:solidFill>
                <a:srgbClr val="0C0D0E"/>
              </a:solidFill>
              <a:highlight>
                <a:srgbClr val="FFFFFF"/>
              </a:highlight>
            </a:endParaRPr>
          </a:p>
        </p:txBody>
      </p:sp>
      <p:sp>
        <p:nvSpPr>
          <p:cNvPr id="309" name="Google Shape;309;g2e8a653404e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8b30aab6e_0_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e8b30aab6e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8b30aab6e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323" name="Google Shape;323;g2e8b30aab6e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8a653404e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e8a653404e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34d12e36f_0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734d12e36f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49cdf96dc_0_1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749cdf96dc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8a653404e_0_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Build is caching process.</a:t>
            </a:r>
            <a:endParaRPr/>
          </a:p>
        </p:txBody>
      </p:sp>
      <p:sp>
        <p:nvSpPr>
          <p:cNvPr id="345" name="Google Shape;345;g2e8a653404e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8b30aab6e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e8b30aab6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8b30aab6e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e8b30aab6e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89b2bf5ed_0_1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e89b2bf5ed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e8a653404e_0_1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e8a653404e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e89b2bf5ed_0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e89b2bf5ed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e89b2bf5ed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No direct communication between containers belong to different networks.</a:t>
            </a:r>
            <a:endParaRPr/>
          </a:p>
        </p:txBody>
      </p:sp>
      <p:sp>
        <p:nvSpPr>
          <p:cNvPr id="397" name="Google Shape;397;g2e89b2bf5ed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e89b2bf5ed_0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e89b2bf5ed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8b30aab6e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e8b30aab6e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0fa7dedd9_1_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e0fa7dedd9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89b2bf5ed_0_1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2e89b2bf5ed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e89b2bf5ed_0_1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e89b2bf5ed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e89b2bf5ed_0_1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zh-TW"/>
              <a:t>Outbound traffic goes through an iptables MASQUERADE rule</a:t>
            </a:r>
            <a:endParaRPr/>
          </a:p>
          <a:p>
            <a:pPr indent="-298450" lvl="0" marL="457200" rtl="0" algn="l">
              <a:spcBef>
                <a:spcPts val="0"/>
              </a:spcBef>
              <a:spcAft>
                <a:spcPts val="0"/>
              </a:spcAft>
              <a:buSzPts val="1100"/>
              <a:buChar char="-"/>
            </a:pPr>
            <a:r>
              <a:rPr lang="zh-TW"/>
              <a:t>Inbound traffic goes through an iptables DNAT rule</a:t>
            </a:r>
            <a:endParaRPr/>
          </a:p>
        </p:txBody>
      </p:sp>
      <p:sp>
        <p:nvSpPr>
          <p:cNvPr id="437" name="Google Shape;437;g2e89b2bf5ed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e89b2bf5ed_0_1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2e89b2bf5ed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e0fa7dedd9_1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e0fa7dedd9_1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49cdf96dc_0_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zh-TW">
                <a:solidFill>
                  <a:schemeClr val="dk1"/>
                </a:solidFill>
              </a:rPr>
              <a:t>isolate environment ⇒ faster setup</a:t>
            </a:r>
            <a:endParaRPr>
              <a:solidFill>
                <a:schemeClr val="dk1"/>
              </a:solidFill>
            </a:endParaRPr>
          </a:p>
          <a:p>
            <a:pPr indent="-298450" lvl="0" marL="457200" rtl="0" algn="l">
              <a:spcBef>
                <a:spcPts val="0"/>
              </a:spcBef>
              <a:spcAft>
                <a:spcPts val="0"/>
              </a:spcAft>
              <a:buClr>
                <a:schemeClr val="dk1"/>
              </a:buClr>
              <a:buSzPts val="1100"/>
              <a:buChar char="-"/>
            </a:pPr>
            <a:r>
              <a:rPr lang="zh-TW">
                <a:solidFill>
                  <a:schemeClr val="dk1"/>
                </a:solidFill>
              </a:rPr>
              <a:t>Due to isolated environment, grab to different environment to run without more effot.</a:t>
            </a:r>
            <a:endParaRPr/>
          </a:p>
          <a:p>
            <a:pPr indent="-298450" lvl="0" marL="457200" rtl="0" algn="l">
              <a:spcBef>
                <a:spcPts val="0"/>
              </a:spcBef>
              <a:spcAft>
                <a:spcPts val="0"/>
              </a:spcAft>
              <a:buSzPts val="1100"/>
              <a:buChar char="-"/>
            </a:pPr>
            <a:r>
              <a:rPr lang="zh-TW"/>
              <a:t>Containers are isolated, but share OS kernel and, where appropriate, bins/libraries</a:t>
            </a:r>
            <a:endParaRPr/>
          </a:p>
          <a:p>
            <a:pPr indent="-298450" lvl="0" marL="457200" rtl="0" algn="l">
              <a:spcBef>
                <a:spcPts val="0"/>
              </a:spcBef>
              <a:spcAft>
                <a:spcPts val="0"/>
              </a:spcAft>
              <a:buSzPts val="1100"/>
              <a:buChar char="-"/>
            </a:pPr>
            <a:r>
              <a:rPr lang="zh-TW"/>
              <a:t>Linux OS run Linux container, Win OS runs Win containers. </a:t>
            </a:r>
            <a:endParaRPr/>
          </a:p>
          <a:p>
            <a:pPr indent="-298450" lvl="0" marL="457200" rtl="0" algn="l">
              <a:spcBef>
                <a:spcPts val="0"/>
              </a:spcBef>
              <a:spcAft>
                <a:spcPts val="0"/>
              </a:spcAft>
              <a:buSzPts val="1100"/>
              <a:buChar char="-"/>
            </a:pPr>
            <a:r>
              <a:rPr lang="zh-TW"/>
              <a:t>57mb ubuntu image vs 1Gb ubuntu iso.</a:t>
            </a:r>
            <a:endParaRPr/>
          </a:p>
        </p:txBody>
      </p:sp>
      <p:sp>
        <p:nvSpPr>
          <p:cNvPr id="216" name="Google Shape;216;g2749cdf96dc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49cdf96dc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749cdf96d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9cdf96dc_0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zh-TW"/>
              <a:t>Solomon Hykes is the Founder, Chief Technology Officer and Chief Architect of Docker and the creator of the Docker open source initiative</a:t>
            </a:r>
            <a:endParaRPr/>
          </a:p>
          <a:p>
            <a:pPr indent="-298450" lvl="0" marL="457200" rtl="0" algn="l">
              <a:spcBef>
                <a:spcPts val="0"/>
              </a:spcBef>
              <a:spcAft>
                <a:spcPts val="0"/>
              </a:spcAft>
              <a:buSzPts val="1100"/>
              <a:buChar char="-"/>
            </a:pPr>
            <a:r>
              <a:rPr lang="zh-TW"/>
              <a:t>Born in 1983, NewYork, US. Now in silicon valley. </a:t>
            </a:r>
            <a:endParaRPr/>
          </a:p>
        </p:txBody>
      </p:sp>
      <p:sp>
        <p:nvSpPr>
          <p:cNvPr id="231" name="Google Shape;231;g2749cdf96dc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8a653404e_0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
        <p:nvSpPr>
          <p:cNvPr id="239" name="Google Shape;239;g2e8a653404e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49cdf96dc_0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749cdf96dc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49cdf96dc_0_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749cdf96dc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showMasterSp="0" type="title">
  <p:cSld name="TITLE">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2476500" y="3019425"/>
            <a:ext cx="6191250" cy="285750"/>
          </a:xfrm>
          <a:prstGeom prst="rect">
            <a:avLst/>
          </a:prstGeom>
          <a:noFill/>
          <a:ln>
            <a:noFill/>
          </a:ln>
        </p:spPr>
        <p:txBody>
          <a:bodyPr anchorCtr="0" anchor="ctr" bIns="17150" lIns="17150" spcFirstLastPara="1" rIns="17150" wrap="square" tIns="17150">
            <a:normAutofit/>
          </a:bodyPr>
          <a:lstStyle>
            <a:lvl1pPr indent="-228600" lvl="0" marL="457200" algn="r">
              <a:lnSpc>
                <a:spcPct val="100000"/>
              </a:lnSpc>
              <a:spcBef>
                <a:spcPts val="0"/>
              </a:spcBef>
              <a:spcAft>
                <a:spcPts val="0"/>
              </a:spcAft>
              <a:buClr>
                <a:srgbClr val="FFFFFF"/>
              </a:buClr>
              <a:buSzPts val="1500"/>
              <a:buFont typeface="Arial"/>
              <a:buNone/>
              <a:defRPr b="0" i="0" sz="1500">
                <a:solidFill>
                  <a:srgbClr val="FFFFFF"/>
                </a:solidFill>
                <a:latin typeface="Arial"/>
                <a:ea typeface="Arial"/>
                <a:cs typeface="Arial"/>
                <a:sym typeface="Arial"/>
              </a:defRPr>
            </a:lvl1pPr>
            <a:lvl2pPr indent="-228600" lvl="1" marL="914400" algn="l">
              <a:lnSpc>
                <a:spcPct val="80000"/>
              </a:lnSpc>
              <a:spcBef>
                <a:spcPts val="1500"/>
              </a:spcBef>
              <a:spcAft>
                <a:spcPts val="0"/>
              </a:spcAft>
              <a:buClr>
                <a:srgbClr val="0062A3"/>
              </a:buClr>
              <a:buSzPts val="700"/>
              <a:buNone/>
              <a:defRPr/>
            </a:lvl2pPr>
            <a:lvl3pPr indent="-228600" lvl="2" marL="1371600" algn="l">
              <a:lnSpc>
                <a:spcPct val="80000"/>
              </a:lnSpc>
              <a:spcBef>
                <a:spcPts val="1500"/>
              </a:spcBef>
              <a:spcAft>
                <a:spcPts val="0"/>
              </a:spcAft>
              <a:buClr>
                <a:srgbClr val="0062A3"/>
              </a:buClr>
              <a:buSzPts val="700"/>
              <a:buNone/>
              <a:defRPr/>
            </a:lvl3pPr>
            <a:lvl4pPr indent="-228600" lvl="3" marL="1828800" algn="l">
              <a:lnSpc>
                <a:spcPct val="80000"/>
              </a:lnSpc>
              <a:spcBef>
                <a:spcPts val="1500"/>
              </a:spcBef>
              <a:spcAft>
                <a:spcPts val="0"/>
              </a:spcAft>
              <a:buClr>
                <a:srgbClr val="0062A3"/>
              </a:buClr>
              <a:buSzPts val="700"/>
              <a:buNone/>
              <a:defRPr/>
            </a:lvl4pPr>
            <a:lvl5pPr indent="-228600" lvl="4" marL="2286000" algn="l">
              <a:lnSpc>
                <a:spcPct val="80000"/>
              </a:lnSpc>
              <a:spcBef>
                <a:spcPts val="1500"/>
              </a:spcBef>
              <a:spcAft>
                <a:spcPts val="0"/>
              </a:spcAft>
              <a:buClr>
                <a:srgbClr val="0062A3"/>
              </a:buClr>
              <a:buSzPts val="700"/>
              <a:buNone/>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61" name="Google Shape;61;p14"/>
          <p:cNvSpPr txBox="1"/>
          <p:nvPr>
            <p:ph type="title"/>
          </p:nvPr>
        </p:nvSpPr>
        <p:spPr>
          <a:xfrm>
            <a:off x="2476500" y="1476375"/>
            <a:ext cx="6191250" cy="1428750"/>
          </a:xfrm>
          <a:prstGeom prst="rect">
            <a:avLst/>
          </a:prstGeom>
          <a:noFill/>
          <a:ln>
            <a:noFill/>
          </a:ln>
        </p:spPr>
        <p:txBody>
          <a:bodyPr anchorCtr="0" anchor="b" bIns="19050" lIns="19050" spcFirstLastPara="1" rIns="19050" wrap="square" tIns="19050">
            <a:normAutofit/>
          </a:bodyPr>
          <a:lstStyle>
            <a:lvl1pPr lvl="0" algn="r">
              <a:lnSpc>
                <a:spcPct val="80000"/>
              </a:lnSpc>
              <a:spcBef>
                <a:spcPts val="0"/>
              </a:spcBef>
              <a:spcAft>
                <a:spcPts val="0"/>
              </a:spcAft>
              <a:buClr>
                <a:srgbClr val="FFFFFF"/>
              </a:buClr>
              <a:buSzPts val="4500"/>
              <a:buFont typeface="Arial"/>
              <a:buNone/>
              <a:defRPr b="1" i="0" sz="4500">
                <a:solidFill>
                  <a:srgbClr val="FFFFFF"/>
                </a:solidFill>
                <a:latin typeface="Arial"/>
                <a:ea typeface="Arial"/>
                <a:cs typeface="Arial"/>
                <a:sym typeface="Aria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pic>
        <p:nvPicPr>
          <p:cNvPr id="62" name="Google Shape;62;p14"/>
          <p:cNvPicPr preferRelativeResize="0"/>
          <p:nvPr/>
        </p:nvPicPr>
        <p:blipFill rotWithShape="1">
          <a:blip r:embed="rId3">
            <a:alphaModFix/>
          </a:blip>
          <a:srcRect b="0" l="0" r="0" t="0"/>
          <a:stretch/>
        </p:blipFill>
        <p:spPr>
          <a:xfrm>
            <a:off x="142875" y="238950"/>
            <a:ext cx="818972" cy="145595"/>
          </a:xfrm>
          <a:prstGeom prst="rect">
            <a:avLst/>
          </a:prstGeom>
          <a:noFill/>
          <a:ln>
            <a:noFill/>
          </a:ln>
        </p:spPr>
      </p:pic>
      <p:sp>
        <p:nvSpPr>
          <p:cNvPr id="63" name="Google Shape;63;p14"/>
          <p:cNvSpPr/>
          <p:nvPr/>
        </p:nvSpPr>
        <p:spPr>
          <a:xfrm>
            <a:off x="7810500" y="2952450"/>
            <a:ext cx="857250" cy="21168"/>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64" name="Google Shape;6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howMasterSp="0" type="tx">
  <p:cSld name="TITLE_AND_BODY">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452436" y="1476375"/>
            <a:ext cx="8239127" cy="1428750"/>
          </a:xfrm>
          <a:prstGeom prst="rect">
            <a:avLst/>
          </a:prstGeom>
          <a:noFill/>
          <a:ln>
            <a:noFill/>
          </a:ln>
        </p:spPr>
        <p:txBody>
          <a:bodyPr anchorCtr="0" anchor="b" bIns="19050" lIns="19050" spcFirstLastPara="1" rIns="19050" wrap="square" tIns="19050">
            <a:normAutofit/>
          </a:bodyPr>
          <a:lstStyle>
            <a:lvl1pPr lvl="0" algn="ctr">
              <a:lnSpc>
                <a:spcPct val="80000"/>
              </a:lnSpc>
              <a:spcBef>
                <a:spcPts val="0"/>
              </a:spcBef>
              <a:spcAft>
                <a:spcPts val="0"/>
              </a:spcAft>
              <a:buClr>
                <a:srgbClr val="FFFFFF"/>
              </a:buClr>
              <a:buSzPts val="4500"/>
              <a:buFont typeface="Arial"/>
              <a:buNone/>
              <a:defRPr b="1" i="0" sz="4500">
                <a:solidFill>
                  <a:srgbClr val="FFFFFF"/>
                </a:solidFill>
                <a:latin typeface="Arial"/>
                <a:ea typeface="Arial"/>
                <a:cs typeface="Arial"/>
                <a:sym typeface="Aria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pic>
        <p:nvPicPr>
          <p:cNvPr id="67" name="Google Shape;67;p15"/>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68" name="Google Shape;68;p15"/>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69" name="Google Shape;69;p15"/>
          <p:cNvSpPr/>
          <p:nvPr/>
        </p:nvSpPr>
        <p:spPr>
          <a:xfrm>
            <a:off x="4143375" y="2952450"/>
            <a:ext cx="857250" cy="21168"/>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70" name="Google Shape;7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ullets_White Bg" showMasterSp="0">
  <p:cSld name="Title, Subtitle, Bullets_White Bg">
    <p:bg>
      <p:bgPr>
        <a:solidFill>
          <a:schemeClr val="lt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algn="ctr">
              <a:lnSpc>
                <a:spcPct val="80000"/>
              </a:lnSpc>
              <a:spcBef>
                <a:spcPts val="0"/>
              </a:spcBef>
              <a:spcAft>
                <a:spcPts val="0"/>
              </a:spcAft>
              <a:buClr>
                <a:srgbClr val="434343"/>
              </a:buClr>
              <a:buSzPts val="2700"/>
              <a:buFont typeface="Arial"/>
              <a:buNone/>
              <a:defRPr>
                <a:solidFill>
                  <a:srgbClr val="434343"/>
                </a:solidFil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sp>
        <p:nvSpPr>
          <p:cNvPr id="73" name="Google Shape;73;p16"/>
          <p:cNvSpPr txBox="1"/>
          <p:nvPr>
            <p:ph idx="1" type="body"/>
          </p:nvPr>
        </p:nvSpPr>
        <p:spPr>
          <a:xfrm>
            <a:off x="452438" y="923925"/>
            <a:ext cx="8239125" cy="285750"/>
          </a:xfrm>
          <a:prstGeom prst="rect">
            <a:avLst/>
          </a:prstGeom>
          <a:noFill/>
          <a:ln>
            <a:noFill/>
          </a:ln>
        </p:spPr>
        <p:txBody>
          <a:bodyPr anchorCtr="0" anchor="ctr" bIns="17150" lIns="17150" spcFirstLastPara="1" rIns="17150" wrap="square" tIns="17150">
            <a:normAutofit/>
          </a:bodyPr>
          <a:lstStyle>
            <a:lvl1pPr indent="-228600" lvl="0" marL="457200" algn="ctr">
              <a:lnSpc>
                <a:spcPct val="100000"/>
              </a:lnSpc>
              <a:spcBef>
                <a:spcPts val="0"/>
              </a:spcBef>
              <a:spcAft>
                <a:spcPts val="0"/>
              </a:spcAft>
              <a:buClr>
                <a:srgbClr val="434343"/>
              </a:buClr>
              <a:buSzPts val="1100"/>
              <a:buFont typeface="Arial"/>
              <a:buNone/>
              <a:defRPr sz="1100">
                <a:solidFill>
                  <a:srgbClr val="434343"/>
                </a:solidFill>
              </a:defRPr>
            </a:lvl1pPr>
            <a:lvl2pPr indent="-228600" lvl="1" marL="914400" algn="l">
              <a:lnSpc>
                <a:spcPct val="80000"/>
              </a:lnSpc>
              <a:spcBef>
                <a:spcPts val="1500"/>
              </a:spcBef>
              <a:spcAft>
                <a:spcPts val="0"/>
              </a:spcAft>
              <a:buClr>
                <a:srgbClr val="0062A3"/>
              </a:buClr>
              <a:buSzPts val="700"/>
              <a:buNone/>
              <a:defRPr/>
            </a:lvl2pPr>
            <a:lvl3pPr indent="-228600" lvl="2" marL="1371600" algn="l">
              <a:lnSpc>
                <a:spcPct val="80000"/>
              </a:lnSpc>
              <a:spcBef>
                <a:spcPts val="1500"/>
              </a:spcBef>
              <a:spcAft>
                <a:spcPts val="0"/>
              </a:spcAft>
              <a:buClr>
                <a:srgbClr val="0062A3"/>
              </a:buClr>
              <a:buSzPts val="700"/>
              <a:buNone/>
              <a:defRPr/>
            </a:lvl3pPr>
            <a:lvl4pPr indent="-228600" lvl="3" marL="1828800" algn="l">
              <a:lnSpc>
                <a:spcPct val="80000"/>
              </a:lnSpc>
              <a:spcBef>
                <a:spcPts val="1500"/>
              </a:spcBef>
              <a:spcAft>
                <a:spcPts val="0"/>
              </a:spcAft>
              <a:buClr>
                <a:srgbClr val="0062A3"/>
              </a:buClr>
              <a:buSzPts val="700"/>
              <a:buNone/>
              <a:defRPr/>
            </a:lvl4pPr>
            <a:lvl5pPr indent="-228600" lvl="4" marL="2286000" algn="l">
              <a:lnSpc>
                <a:spcPct val="80000"/>
              </a:lnSpc>
              <a:spcBef>
                <a:spcPts val="1500"/>
              </a:spcBef>
              <a:spcAft>
                <a:spcPts val="0"/>
              </a:spcAft>
              <a:buClr>
                <a:srgbClr val="0062A3"/>
              </a:buClr>
              <a:buSzPts val="700"/>
              <a:buNone/>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74" name="Google Shape;74;p16"/>
          <p:cNvSpPr txBox="1"/>
          <p:nvPr>
            <p:ph idx="2" type="body"/>
          </p:nvPr>
        </p:nvSpPr>
        <p:spPr>
          <a:xfrm>
            <a:off x="452438" y="1323975"/>
            <a:ext cx="8239125" cy="3096004"/>
          </a:xfrm>
          <a:prstGeom prst="rect">
            <a:avLst/>
          </a:prstGeom>
          <a:noFill/>
          <a:ln>
            <a:noFill/>
          </a:ln>
        </p:spPr>
        <p:txBody>
          <a:bodyPr anchorCtr="0" anchor="t" bIns="19050" lIns="19050" spcFirstLastPara="1" rIns="19050" wrap="square" tIns="19050">
            <a:normAutofit/>
          </a:bodyPr>
          <a:lstStyle>
            <a:lvl1pPr indent="-342900" lvl="0" marL="457200" algn="l">
              <a:lnSpc>
                <a:spcPct val="80000"/>
              </a:lnSpc>
              <a:spcBef>
                <a:spcPts val="1500"/>
              </a:spcBef>
              <a:spcAft>
                <a:spcPts val="0"/>
              </a:spcAft>
              <a:buClr>
                <a:srgbClr val="0062A3"/>
              </a:buClr>
              <a:buSzPts val="1800"/>
              <a:buFont typeface="Arial"/>
              <a:buChar char="•"/>
              <a:defRPr>
                <a:solidFill>
                  <a:srgbClr val="0062A3"/>
                </a:solidFill>
              </a:defRPr>
            </a:lvl1pPr>
            <a:lvl2pPr indent="-273050" lvl="1" marL="914400" algn="l">
              <a:lnSpc>
                <a:spcPct val="80000"/>
              </a:lnSpc>
              <a:spcBef>
                <a:spcPts val="1500"/>
              </a:spcBef>
              <a:spcAft>
                <a:spcPts val="0"/>
              </a:spcAft>
              <a:buClr>
                <a:srgbClr val="0062A3"/>
              </a:buClr>
              <a:buSzPts val="700"/>
              <a:buChar char="•"/>
              <a:defRPr/>
            </a:lvl2pPr>
            <a:lvl3pPr indent="-273050" lvl="2" marL="1371600" algn="l">
              <a:lnSpc>
                <a:spcPct val="80000"/>
              </a:lnSpc>
              <a:spcBef>
                <a:spcPts val="1500"/>
              </a:spcBef>
              <a:spcAft>
                <a:spcPts val="0"/>
              </a:spcAft>
              <a:buClr>
                <a:srgbClr val="0062A3"/>
              </a:buClr>
              <a:buSzPts val="700"/>
              <a:buChar char="•"/>
              <a:defRPr/>
            </a:lvl3pPr>
            <a:lvl4pPr indent="-273050" lvl="3" marL="1828800" algn="l">
              <a:lnSpc>
                <a:spcPct val="80000"/>
              </a:lnSpc>
              <a:spcBef>
                <a:spcPts val="1500"/>
              </a:spcBef>
              <a:spcAft>
                <a:spcPts val="0"/>
              </a:spcAft>
              <a:buClr>
                <a:srgbClr val="0062A3"/>
              </a:buClr>
              <a:buSzPts val="700"/>
              <a:buChar char="•"/>
              <a:defRPr/>
            </a:lvl4pPr>
            <a:lvl5pPr indent="-273050" lvl="4" marL="2286000" algn="l">
              <a:lnSpc>
                <a:spcPct val="80000"/>
              </a:lnSpc>
              <a:spcBef>
                <a:spcPts val="1500"/>
              </a:spcBef>
              <a:spcAft>
                <a:spcPts val="0"/>
              </a:spcAft>
              <a:buClr>
                <a:srgbClr val="0062A3"/>
              </a:buClr>
              <a:buSzPts val="700"/>
              <a:buChar char="•"/>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75" name="Google Shape;75;p16"/>
          <p:cNvSpPr/>
          <p:nvPr/>
        </p:nvSpPr>
        <p:spPr>
          <a:xfrm>
            <a:off x="4143375" y="857250"/>
            <a:ext cx="857250" cy="21168"/>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76" name="Google Shape;76;p16"/>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77" name="Google Shape;77;p16"/>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78" name="Google Shape;7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ullets_Blue Bg" showMasterSp="0">
  <p:cSld name="Title, Subtitle, Bullets_Blue Bg">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algn="ctr">
              <a:lnSpc>
                <a:spcPct val="80000"/>
              </a:lnSpc>
              <a:spcBef>
                <a:spcPts val="0"/>
              </a:spcBef>
              <a:spcAft>
                <a:spcPts val="0"/>
              </a:spcAft>
              <a:buClr>
                <a:srgbClr val="FFFFFF"/>
              </a:buClr>
              <a:buSzPts val="2700"/>
              <a:buFont typeface="Arial"/>
              <a:buNone/>
              <a:defRPr b="1" i="0">
                <a:solidFill>
                  <a:srgbClr val="FFFFFF"/>
                </a:solidFill>
                <a:latin typeface="Arial"/>
                <a:ea typeface="Arial"/>
                <a:cs typeface="Arial"/>
                <a:sym typeface="Aria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sp>
        <p:nvSpPr>
          <p:cNvPr id="81" name="Google Shape;81;p17"/>
          <p:cNvSpPr/>
          <p:nvPr/>
        </p:nvSpPr>
        <p:spPr>
          <a:xfrm>
            <a:off x="4143375" y="857250"/>
            <a:ext cx="857250" cy="21168"/>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82" name="Google Shape;82;p17"/>
          <p:cNvSpPr txBox="1"/>
          <p:nvPr/>
        </p:nvSpPr>
        <p:spPr>
          <a:xfrm>
            <a:off x="985838" y="4960822"/>
            <a:ext cx="2810546" cy="104775"/>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©2022 Gemtek Technology Co., Ltd – Confidential &amp; Proprietary</a:t>
            </a:r>
            <a:endParaRPr sz="500"/>
          </a:p>
        </p:txBody>
      </p:sp>
      <p:pic>
        <p:nvPicPr>
          <p:cNvPr id="83" name="Google Shape;83;p17"/>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84" name="Google Shape;84;p17"/>
          <p:cNvSpPr txBox="1"/>
          <p:nvPr>
            <p:ph idx="1" type="body"/>
          </p:nvPr>
        </p:nvSpPr>
        <p:spPr>
          <a:xfrm>
            <a:off x="452438" y="923925"/>
            <a:ext cx="8239125" cy="285750"/>
          </a:xfrm>
          <a:prstGeom prst="rect">
            <a:avLst/>
          </a:prstGeom>
          <a:noFill/>
          <a:ln>
            <a:noFill/>
          </a:ln>
        </p:spPr>
        <p:txBody>
          <a:bodyPr anchorCtr="0" anchor="ctr" bIns="17150" lIns="17150" spcFirstLastPara="1" rIns="17150" wrap="square" tIns="17150">
            <a:normAutofit/>
          </a:bodyPr>
          <a:lstStyle>
            <a:lvl1pPr indent="-228600" lvl="0" marL="457200" algn="ctr">
              <a:lnSpc>
                <a:spcPct val="100000"/>
              </a:lnSpc>
              <a:spcBef>
                <a:spcPts val="0"/>
              </a:spcBef>
              <a:spcAft>
                <a:spcPts val="0"/>
              </a:spcAft>
              <a:buClr>
                <a:srgbClr val="FFFFFF"/>
              </a:buClr>
              <a:buSzPts val="1100"/>
              <a:buFont typeface="Arial"/>
              <a:buNone/>
              <a:defRPr sz="1100">
                <a:solidFill>
                  <a:srgbClr val="FFFFFF"/>
                </a:solidFill>
              </a:defRPr>
            </a:lvl1pPr>
            <a:lvl2pPr indent="-228600" lvl="1" marL="914400" algn="l">
              <a:lnSpc>
                <a:spcPct val="80000"/>
              </a:lnSpc>
              <a:spcBef>
                <a:spcPts val="1500"/>
              </a:spcBef>
              <a:spcAft>
                <a:spcPts val="0"/>
              </a:spcAft>
              <a:buClr>
                <a:srgbClr val="0062A3"/>
              </a:buClr>
              <a:buSzPts val="700"/>
              <a:buNone/>
              <a:defRPr/>
            </a:lvl2pPr>
            <a:lvl3pPr indent="-228600" lvl="2" marL="1371600" algn="l">
              <a:lnSpc>
                <a:spcPct val="80000"/>
              </a:lnSpc>
              <a:spcBef>
                <a:spcPts val="1500"/>
              </a:spcBef>
              <a:spcAft>
                <a:spcPts val="0"/>
              </a:spcAft>
              <a:buClr>
                <a:srgbClr val="0062A3"/>
              </a:buClr>
              <a:buSzPts val="700"/>
              <a:buNone/>
              <a:defRPr/>
            </a:lvl3pPr>
            <a:lvl4pPr indent="-228600" lvl="3" marL="1828800" algn="l">
              <a:lnSpc>
                <a:spcPct val="80000"/>
              </a:lnSpc>
              <a:spcBef>
                <a:spcPts val="1500"/>
              </a:spcBef>
              <a:spcAft>
                <a:spcPts val="0"/>
              </a:spcAft>
              <a:buClr>
                <a:srgbClr val="0062A3"/>
              </a:buClr>
              <a:buSzPts val="700"/>
              <a:buNone/>
              <a:defRPr/>
            </a:lvl4pPr>
            <a:lvl5pPr indent="-228600" lvl="4" marL="2286000" algn="l">
              <a:lnSpc>
                <a:spcPct val="80000"/>
              </a:lnSpc>
              <a:spcBef>
                <a:spcPts val="1500"/>
              </a:spcBef>
              <a:spcAft>
                <a:spcPts val="0"/>
              </a:spcAft>
              <a:buClr>
                <a:srgbClr val="0062A3"/>
              </a:buClr>
              <a:buSzPts val="700"/>
              <a:buNone/>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85" name="Google Shape;85;p17"/>
          <p:cNvSpPr txBox="1"/>
          <p:nvPr>
            <p:ph idx="2" type="body"/>
          </p:nvPr>
        </p:nvSpPr>
        <p:spPr>
          <a:xfrm>
            <a:off x="452438" y="1323975"/>
            <a:ext cx="8239125" cy="3096004"/>
          </a:xfrm>
          <a:prstGeom prst="rect">
            <a:avLst/>
          </a:prstGeom>
          <a:noFill/>
          <a:ln>
            <a:noFill/>
          </a:ln>
        </p:spPr>
        <p:txBody>
          <a:bodyPr anchorCtr="0" anchor="t" bIns="19050" lIns="19050" spcFirstLastPara="1" rIns="19050" wrap="square" tIns="19050">
            <a:normAutofit/>
          </a:bodyPr>
          <a:lstStyle>
            <a:lvl1pPr indent="-342900" lvl="0" marL="457200" algn="l">
              <a:lnSpc>
                <a:spcPct val="80000"/>
              </a:lnSpc>
              <a:spcBef>
                <a:spcPts val="1500"/>
              </a:spcBef>
              <a:spcAft>
                <a:spcPts val="0"/>
              </a:spcAft>
              <a:buClr>
                <a:srgbClr val="FFFFFF"/>
              </a:buClr>
              <a:buSzPts val="1800"/>
              <a:buFont typeface="Arial"/>
              <a:buChar char="•"/>
              <a:defRPr>
                <a:solidFill>
                  <a:srgbClr val="FFFFFF"/>
                </a:solidFill>
              </a:defRPr>
            </a:lvl1pPr>
            <a:lvl2pPr indent="-342900" lvl="1" marL="914400" algn="l">
              <a:lnSpc>
                <a:spcPct val="80000"/>
              </a:lnSpc>
              <a:spcBef>
                <a:spcPts val="1500"/>
              </a:spcBef>
              <a:spcAft>
                <a:spcPts val="0"/>
              </a:spcAft>
              <a:buClr>
                <a:srgbClr val="FFFFFF"/>
              </a:buClr>
              <a:buSzPts val="1800"/>
              <a:buFont typeface="Arial"/>
              <a:buChar char="•"/>
              <a:defRPr>
                <a:solidFill>
                  <a:srgbClr val="FFFFFF"/>
                </a:solidFill>
              </a:defRPr>
            </a:lvl2pPr>
            <a:lvl3pPr indent="-342900" lvl="2" marL="1371600" algn="l">
              <a:lnSpc>
                <a:spcPct val="80000"/>
              </a:lnSpc>
              <a:spcBef>
                <a:spcPts val="1500"/>
              </a:spcBef>
              <a:spcAft>
                <a:spcPts val="0"/>
              </a:spcAft>
              <a:buClr>
                <a:srgbClr val="FFFFFF"/>
              </a:buClr>
              <a:buSzPts val="1800"/>
              <a:buFont typeface="Arial"/>
              <a:buChar char="•"/>
              <a:defRPr>
                <a:solidFill>
                  <a:srgbClr val="FFFFFF"/>
                </a:solidFill>
              </a:defRPr>
            </a:lvl3pPr>
            <a:lvl4pPr indent="-342900" lvl="3" marL="1828800" algn="l">
              <a:lnSpc>
                <a:spcPct val="80000"/>
              </a:lnSpc>
              <a:spcBef>
                <a:spcPts val="1500"/>
              </a:spcBef>
              <a:spcAft>
                <a:spcPts val="0"/>
              </a:spcAft>
              <a:buClr>
                <a:srgbClr val="FFFFFF"/>
              </a:buClr>
              <a:buSzPts val="1800"/>
              <a:buFont typeface="Arial"/>
              <a:buChar char="•"/>
              <a:defRPr>
                <a:solidFill>
                  <a:srgbClr val="FFFFFF"/>
                </a:solidFill>
              </a:defRPr>
            </a:lvl4pPr>
            <a:lvl5pPr indent="-342900" lvl="4" marL="2286000" algn="l">
              <a:lnSpc>
                <a:spcPct val="80000"/>
              </a:lnSpc>
              <a:spcBef>
                <a:spcPts val="1500"/>
              </a:spcBef>
              <a:spcAft>
                <a:spcPts val="0"/>
              </a:spcAft>
              <a:buClr>
                <a:srgbClr val="FFFFFF"/>
              </a:buClr>
              <a:buSzPts val="1800"/>
              <a:buFont typeface="Arial"/>
              <a:buChar char="•"/>
              <a:defRPr>
                <a:solidFill>
                  <a:srgbClr val="FFFFFF"/>
                </a:solidFill>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86" name="Google Shape;8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_White Bg" showMasterSp="0">
  <p:cSld name="Title, Bullets_White Bg">
    <p:bg>
      <p:bgPr>
        <a:solidFill>
          <a:schemeClr val="lt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algn="ctr">
              <a:lnSpc>
                <a:spcPct val="80000"/>
              </a:lnSpc>
              <a:spcBef>
                <a:spcPts val="0"/>
              </a:spcBef>
              <a:spcAft>
                <a:spcPts val="0"/>
              </a:spcAft>
              <a:buClr>
                <a:srgbClr val="434343"/>
              </a:buClr>
              <a:buSzPts val="2700"/>
              <a:buFont typeface="Arial"/>
              <a:buNone/>
              <a:defRPr>
                <a:solidFill>
                  <a:srgbClr val="434343"/>
                </a:solidFil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sp>
        <p:nvSpPr>
          <p:cNvPr id="89" name="Google Shape;89;p18"/>
          <p:cNvSpPr txBox="1"/>
          <p:nvPr>
            <p:ph idx="1" type="body"/>
          </p:nvPr>
        </p:nvSpPr>
        <p:spPr>
          <a:xfrm>
            <a:off x="452438" y="1058400"/>
            <a:ext cx="8239125" cy="3361500"/>
          </a:xfrm>
          <a:prstGeom prst="rect">
            <a:avLst/>
          </a:prstGeom>
          <a:noFill/>
          <a:ln>
            <a:noFill/>
          </a:ln>
        </p:spPr>
        <p:txBody>
          <a:bodyPr anchorCtr="0" anchor="t" bIns="19050" lIns="19050" spcFirstLastPara="1" rIns="19050" wrap="square" tIns="19050">
            <a:normAutofit/>
          </a:bodyPr>
          <a:lstStyle>
            <a:lvl1pPr indent="-342900" lvl="0" marL="457200" algn="l">
              <a:lnSpc>
                <a:spcPct val="80000"/>
              </a:lnSpc>
              <a:spcBef>
                <a:spcPts val="1500"/>
              </a:spcBef>
              <a:spcAft>
                <a:spcPts val="0"/>
              </a:spcAft>
              <a:buClr>
                <a:srgbClr val="0062A3"/>
              </a:buClr>
              <a:buSzPts val="1800"/>
              <a:buFont typeface="Arial"/>
              <a:buChar char="•"/>
              <a:defRPr>
                <a:solidFill>
                  <a:srgbClr val="0062A3"/>
                </a:solidFill>
              </a:defRPr>
            </a:lvl1pPr>
            <a:lvl2pPr indent="-273050" lvl="1" marL="914400" algn="l">
              <a:lnSpc>
                <a:spcPct val="80000"/>
              </a:lnSpc>
              <a:spcBef>
                <a:spcPts val="1500"/>
              </a:spcBef>
              <a:spcAft>
                <a:spcPts val="0"/>
              </a:spcAft>
              <a:buClr>
                <a:srgbClr val="0062A3"/>
              </a:buClr>
              <a:buSzPts val="700"/>
              <a:buChar char="•"/>
              <a:defRPr/>
            </a:lvl2pPr>
            <a:lvl3pPr indent="-273050" lvl="2" marL="1371600" algn="l">
              <a:lnSpc>
                <a:spcPct val="80000"/>
              </a:lnSpc>
              <a:spcBef>
                <a:spcPts val="1500"/>
              </a:spcBef>
              <a:spcAft>
                <a:spcPts val="0"/>
              </a:spcAft>
              <a:buClr>
                <a:srgbClr val="0062A3"/>
              </a:buClr>
              <a:buSzPts val="700"/>
              <a:buChar char="•"/>
              <a:defRPr/>
            </a:lvl3pPr>
            <a:lvl4pPr indent="-273050" lvl="3" marL="1828800" algn="l">
              <a:lnSpc>
                <a:spcPct val="80000"/>
              </a:lnSpc>
              <a:spcBef>
                <a:spcPts val="1500"/>
              </a:spcBef>
              <a:spcAft>
                <a:spcPts val="0"/>
              </a:spcAft>
              <a:buClr>
                <a:srgbClr val="0062A3"/>
              </a:buClr>
              <a:buSzPts val="700"/>
              <a:buChar char="•"/>
              <a:defRPr/>
            </a:lvl4pPr>
            <a:lvl5pPr indent="-273050" lvl="4" marL="2286000" algn="l">
              <a:lnSpc>
                <a:spcPct val="80000"/>
              </a:lnSpc>
              <a:spcBef>
                <a:spcPts val="1500"/>
              </a:spcBef>
              <a:spcAft>
                <a:spcPts val="0"/>
              </a:spcAft>
              <a:buClr>
                <a:srgbClr val="0062A3"/>
              </a:buClr>
              <a:buSzPts val="700"/>
              <a:buChar char="•"/>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90" name="Google Shape;90;p18"/>
          <p:cNvSpPr/>
          <p:nvPr/>
        </p:nvSpPr>
        <p:spPr>
          <a:xfrm>
            <a:off x="4143375" y="857250"/>
            <a:ext cx="857250" cy="21168"/>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91" name="Google Shape;91;p18"/>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92" name="Google Shape;92;p18"/>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93" name="Google Shape;9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_Blue Bg" showMasterSp="0">
  <p:cSld name="Title, Bullets_Blue Bg">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algn="ctr">
              <a:lnSpc>
                <a:spcPct val="80000"/>
              </a:lnSpc>
              <a:spcBef>
                <a:spcPts val="0"/>
              </a:spcBef>
              <a:spcAft>
                <a:spcPts val="0"/>
              </a:spcAft>
              <a:buClr>
                <a:srgbClr val="FFFFFF"/>
              </a:buClr>
              <a:buSzPts val="2700"/>
              <a:buFont typeface="Arial"/>
              <a:buNone/>
              <a:defRPr b="1" i="0">
                <a:solidFill>
                  <a:srgbClr val="FFFFFF"/>
                </a:solidFill>
                <a:latin typeface="Arial"/>
                <a:ea typeface="Arial"/>
                <a:cs typeface="Arial"/>
                <a:sym typeface="Aria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sp>
        <p:nvSpPr>
          <p:cNvPr id="96" name="Google Shape;96;p19"/>
          <p:cNvSpPr/>
          <p:nvPr/>
        </p:nvSpPr>
        <p:spPr>
          <a:xfrm>
            <a:off x="4143375" y="857250"/>
            <a:ext cx="857250" cy="21168"/>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97" name="Google Shape;97;p19"/>
          <p:cNvSpPr txBox="1"/>
          <p:nvPr/>
        </p:nvSpPr>
        <p:spPr>
          <a:xfrm>
            <a:off x="985838" y="4960822"/>
            <a:ext cx="2810546" cy="104775"/>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©2022 Gemtek Technology Co., Ltd – Confidential &amp; Proprietary</a:t>
            </a:r>
            <a:endParaRPr sz="500"/>
          </a:p>
        </p:txBody>
      </p:sp>
      <p:pic>
        <p:nvPicPr>
          <p:cNvPr id="98" name="Google Shape;98;p19"/>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99" name="Google Shape;99;p19"/>
          <p:cNvSpPr txBox="1"/>
          <p:nvPr>
            <p:ph idx="1" type="body"/>
          </p:nvPr>
        </p:nvSpPr>
        <p:spPr>
          <a:xfrm>
            <a:off x="452438" y="1058400"/>
            <a:ext cx="8239125" cy="3361500"/>
          </a:xfrm>
          <a:prstGeom prst="rect">
            <a:avLst/>
          </a:prstGeom>
          <a:noFill/>
          <a:ln>
            <a:noFill/>
          </a:ln>
        </p:spPr>
        <p:txBody>
          <a:bodyPr anchorCtr="0" anchor="t" bIns="19050" lIns="19050" spcFirstLastPara="1" rIns="19050" wrap="square" tIns="19050">
            <a:normAutofit/>
          </a:bodyPr>
          <a:lstStyle>
            <a:lvl1pPr indent="-342900" lvl="0" marL="457200" algn="l">
              <a:lnSpc>
                <a:spcPct val="80000"/>
              </a:lnSpc>
              <a:spcBef>
                <a:spcPts val="1500"/>
              </a:spcBef>
              <a:spcAft>
                <a:spcPts val="0"/>
              </a:spcAft>
              <a:buClr>
                <a:srgbClr val="FFFFFF"/>
              </a:buClr>
              <a:buSzPts val="1800"/>
              <a:buFont typeface="Arial"/>
              <a:buChar char="•"/>
              <a:defRPr>
                <a:solidFill>
                  <a:srgbClr val="FFFFFF"/>
                </a:solidFill>
              </a:defRPr>
            </a:lvl1pPr>
            <a:lvl2pPr indent="-342900" lvl="1" marL="914400" algn="l">
              <a:lnSpc>
                <a:spcPct val="80000"/>
              </a:lnSpc>
              <a:spcBef>
                <a:spcPts val="1500"/>
              </a:spcBef>
              <a:spcAft>
                <a:spcPts val="0"/>
              </a:spcAft>
              <a:buClr>
                <a:srgbClr val="FFFFFF"/>
              </a:buClr>
              <a:buSzPts val="1800"/>
              <a:buFont typeface="Arial"/>
              <a:buChar char="•"/>
              <a:defRPr>
                <a:solidFill>
                  <a:srgbClr val="FFFFFF"/>
                </a:solidFill>
              </a:defRPr>
            </a:lvl2pPr>
            <a:lvl3pPr indent="-342900" lvl="2" marL="1371600" algn="l">
              <a:lnSpc>
                <a:spcPct val="80000"/>
              </a:lnSpc>
              <a:spcBef>
                <a:spcPts val="1500"/>
              </a:spcBef>
              <a:spcAft>
                <a:spcPts val="0"/>
              </a:spcAft>
              <a:buClr>
                <a:srgbClr val="FFFFFF"/>
              </a:buClr>
              <a:buSzPts val="1800"/>
              <a:buFont typeface="Arial"/>
              <a:buChar char="•"/>
              <a:defRPr>
                <a:solidFill>
                  <a:srgbClr val="FFFFFF"/>
                </a:solidFill>
              </a:defRPr>
            </a:lvl3pPr>
            <a:lvl4pPr indent="-342900" lvl="3" marL="1828800" algn="l">
              <a:lnSpc>
                <a:spcPct val="80000"/>
              </a:lnSpc>
              <a:spcBef>
                <a:spcPts val="1500"/>
              </a:spcBef>
              <a:spcAft>
                <a:spcPts val="0"/>
              </a:spcAft>
              <a:buClr>
                <a:srgbClr val="FFFFFF"/>
              </a:buClr>
              <a:buSzPts val="1800"/>
              <a:buFont typeface="Arial"/>
              <a:buChar char="•"/>
              <a:defRPr>
                <a:solidFill>
                  <a:srgbClr val="FFFFFF"/>
                </a:solidFill>
              </a:defRPr>
            </a:lvl4pPr>
            <a:lvl5pPr indent="-342900" lvl="4" marL="2286000" algn="l">
              <a:lnSpc>
                <a:spcPct val="80000"/>
              </a:lnSpc>
              <a:spcBef>
                <a:spcPts val="1500"/>
              </a:spcBef>
              <a:spcAft>
                <a:spcPts val="0"/>
              </a:spcAft>
              <a:buClr>
                <a:srgbClr val="FFFFFF"/>
              </a:buClr>
              <a:buSzPts val="1800"/>
              <a:buFont typeface="Arial"/>
              <a:buChar char="•"/>
              <a:defRPr>
                <a:solidFill>
                  <a:srgbClr val="FFFFFF"/>
                </a:solidFill>
              </a:defRPr>
            </a:lvl5pPr>
            <a:lvl6pPr indent="-228600" lvl="5" marL="2743200" algn="l">
              <a:lnSpc>
                <a:spcPct val="80000"/>
              </a:lnSpc>
              <a:spcBef>
                <a:spcPts val="1500"/>
              </a:spcBef>
              <a:spcAft>
                <a:spcPts val="0"/>
              </a:spcAft>
              <a:buClr>
                <a:srgbClr val="0062A3"/>
              </a:buClr>
              <a:buSzPts val="700"/>
              <a:buNone/>
              <a:defRPr/>
            </a:lvl6pPr>
            <a:lvl7pPr indent="-228600" lvl="6" marL="3200400" algn="l">
              <a:lnSpc>
                <a:spcPct val="80000"/>
              </a:lnSpc>
              <a:spcBef>
                <a:spcPts val="1500"/>
              </a:spcBef>
              <a:spcAft>
                <a:spcPts val="0"/>
              </a:spcAft>
              <a:buClr>
                <a:srgbClr val="0062A3"/>
              </a:buClr>
              <a:buSzPts val="700"/>
              <a:buNone/>
              <a:defRPr/>
            </a:lvl7pPr>
            <a:lvl8pPr indent="-228600" lvl="7" marL="3657600" algn="l">
              <a:lnSpc>
                <a:spcPct val="80000"/>
              </a:lnSpc>
              <a:spcBef>
                <a:spcPts val="1500"/>
              </a:spcBef>
              <a:spcAft>
                <a:spcPts val="0"/>
              </a:spcAft>
              <a:buClr>
                <a:srgbClr val="0062A3"/>
              </a:buClr>
              <a:buSzPts val="700"/>
              <a:buNone/>
              <a:defRPr/>
            </a:lvl8pPr>
            <a:lvl9pPr indent="-228600" lvl="8" marL="4114800" algn="l">
              <a:lnSpc>
                <a:spcPct val="80000"/>
              </a:lnSpc>
              <a:spcBef>
                <a:spcPts val="1500"/>
              </a:spcBef>
              <a:spcAft>
                <a:spcPts val="0"/>
              </a:spcAft>
              <a:buClr>
                <a:srgbClr val="0062A3"/>
              </a:buClr>
              <a:buSzPts val="700"/>
              <a:buNone/>
              <a:defRPr/>
            </a:lvl9pPr>
          </a:lstStyle>
          <a:p/>
        </p:txBody>
      </p:sp>
      <p:sp>
        <p:nvSpPr>
          <p:cNvPr id="100" name="Google Shape;10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_White Bg" showMasterSp="0">
  <p:cSld name="Title _White Bg">
    <p:bg>
      <p:bgPr>
        <a:solidFill>
          <a:schemeClr val="lt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algn="ctr">
              <a:lnSpc>
                <a:spcPct val="80000"/>
              </a:lnSpc>
              <a:spcBef>
                <a:spcPts val="0"/>
              </a:spcBef>
              <a:spcAft>
                <a:spcPts val="0"/>
              </a:spcAft>
              <a:buClr>
                <a:srgbClr val="434343"/>
              </a:buClr>
              <a:buSzPts val="2700"/>
              <a:buFont typeface="Arial"/>
              <a:buNone/>
              <a:defRPr>
                <a:solidFill>
                  <a:srgbClr val="434343"/>
                </a:solidFil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sp>
        <p:nvSpPr>
          <p:cNvPr id="103" name="Google Shape;103;p20"/>
          <p:cNvSpPr/>
          <p:nvPr/>
        </p:nvSpPr>
        <p:spPr>
          <a:xfrm>
            <a:off x="4143375" y="857250"/>
            <a:ext cx="857250" cy="21168"/>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104" name="Google Shape;104;p20"/>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105" name="Google Shape;105;p20"/>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106" name="Google Shape;10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Blue Bg" showMasterSp="0">
  <p:cSld name="Title_Blue Bg">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algn="ctr">
              <a:lnSpc>
                <a:spcPct val="80000"/>
              </a:lnSpc>
              <a:spcBef>
                <a:spcPts val="0"/>
              </a:spcBef>
              <a:spcAft>
                <a:spcPts val="0"/>
              </a:spcAft>
              <a:buClr>
                <a:srgbClr val="FFFFFF"/>
              </a:buClr>
              <a:buSzPts val="2700"/>
              <a:buFont typeface="Arial"/>
              <a:buNone/>
              <a:defRPr b="1" i="0">
                <a:solidFill>
                  <a:srgbClr val="FFFFFF"/>
                </a:solidFill>
                <a:latin typeface="Arial"/>
                <a:ea typeface="Arial"/>
                <a:cs typeface="Arial"/>
                <a:sym typeface="Aria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sp>
        <p:nvSpPr>
          <p:cNvPr id="109" name="Google Shape;109;p21"/>
          <p:cNvSpPr/>
          <p:nvPr/>
        </p:nvSpPr>
        <p:spPr>
          <a:xfrm>
            <a:off x="4143375" y="857250"/>
            <a:ext cx="857250" cy="21168"/>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10" name="Google Shape;110;p21"/>
          <p:cNvSpPr txBox="1"/>
          <p:nvPr/>
        </p:nvSpPr>
        <p:spPr>
          <a:xfrm>
            <a:off x="985838" y="4960822"/>
            <a:ext cx="2810546" cy="104775"/>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©2022 Gemtek Technology Co., Ltd – Confidential &amp; Proprietary</a:t>
            </a:r>
            <a:endParaRPr sz="500"/>
          </a:p>
        </p:txBody>
      </p:sp>
      <p:pic>
        <p:nvPicPr>
          <p:cNvPr id="111" name="Google Shape;111;p21"/>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12" name="Google Shape;11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showMasterSp="0">
  <p:cSld name="Back Cover">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©2024 Gemtek Technology Co., Ltd – Confidential &amp; Proprietary</a:t>
            </a:r>
            <a:endParaRPr sz="500"/>
          </a:p>
        </p:txBody>
      </p:sp>
      <p:sp>
        <p:nvSpPr>
          <p:cNvPr id="115" name="Google Shape;115;p22"/>
          <p:cNvSpPr/>
          <p:nvPr/>
        </p:nvSpPr>
        <p:spPr>
          <a:xfrm>
            <a:off x="4143375" y="2952450"/>
            <a:ext cx="857250" cy="21168"/>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16" name="Google Shape;116;p22"/>
          <p:cNvSpPr txBox="1"/>
          <p:nvPr>
            <p:ph type="title"/>
          </p:nvPr>
        </p:nvSpPr>
        <p:spPr>
          <a:xfrm>
            <a:off x="452436" y="1476375"/>
            <a:ext cx="8239127" cy="1428750"/>
          </a:xfrm>
          <a:prstGeom prst="rect">
            <a:avLst/>
          </a:prstGeom>
          <a:noFill/>
          <a:ln>
            <a:noFill/>
          </a:ln>
        </p:spPr>
        <p:txBody>
          <a:bodyPr anchorCtr="0" anchor="b" bIns="19050" lIns="19050" spcFirstLastPara="1" rIns="19050" wrap="square" tIns="19050">
            <a:normAutofit/>
          </a:bodyPr>
          <a:lstStyle>
            <a:lvl1pPr lvl="0" algn="ctr">
              <a:lnSpc>
                <a:spcPct val="80000"/>
              </a:lnSpc>
              <a:spcBef>
                <a:spcPts val="0"/>
              </a:spcBef>
              <a:spcAft>
                <a:spcPts val="0"/>
              </a:spcAft>
              <a:buClr>
                <a:srgbClr val="FFFFFF"/>
              </a:buClr>
              <a:buSzPts val="4500"/>
              <a:buFont typeface="Arial"/>
              <a:buNone/>
              <a:defRPr b="1" i="0" sz="4500">
                <a:solidFill>
                  <a:srgbClr val="FFFFFF"/>
                </a:solidFill>
                <a:latin typeface="Arial"/>
                <a:ea typeface="Arial"/>
                <a:cs typeface="Arial"/>
                <a:sym typeface="Arial"/>
              </a:defRPr>
            </a:lvl1pPr>
            <a:lvl2pPr lvl="1" algn="ctr">
              <a:lnSpc>
                <a:spcPct val="80000"/>
              </a:lnSpc>
              <a:spcBef>
                <a:spcPts val="0"/>
              </a:spcBef>
              <a:spcAft>
                <a:spcPts val="0"/>
              </a:spcAft>
              <a:buClr>
                <a:srgbClr val="434343"/>
              </a:buClr>
              <a:buSzPts val="700"/>
              <a:buNone/>
              <a:defRPr/>
            </a:lvl2pPr>
            <a:lvl3pPr lvl="2" algn="ctr">
              <a:lnSpc>
                <a:spcPct val="80000"/>
              </a:lnSpc>
              <a:spcBef>
                <a:spcPts val="0"/>
              </a:spcBef>
              <a:spcAft>
                <a:spcPts val="0"/>
              </a:spcAft>
              <a:buClr>
                <a:srgbClr val="434343"/>
              </a:buClr>
              <a:buSzPts val="700"/>
              <a:buNone/>
              <a:defRPr/>
            </a:lvl3pPr>
            <a:lvl4pPr lvl="3" algn="ctr">
              <a:lnSpc>
                <a:spcPct val="80000"/>
              </a:lnSpc>
              <a:spcBef>
                <a:spcPts val="0"/>
              </a:spcBef>
              <a:spcAft>
                <a:spcPts val="0"/>
              </a:spcAft>
              <a:buClr>
                <a:srgbClr val="434343"/>
              </a:buClr>
              <a:buSzPts val="700"/>
              <a:buNone/>
              <a:defRPr/>
            </a:lvl4pPr>
            <a:lvl5pPr lvl="4" algn="ctr">
              <a:lnSpc>
                <a:spcPct val="80000"/>
              </a:lnSpc>
              <a:spcBef>
                <a:spcPts val="0"/>
              </a:spcBef>
              <a:spcAft>
                <a:spcPts val="0"/>
              </a:spcAft>
              <a:buClr>
                <a:srgbClr val="434343"/>
              </a:buClr>
              <a:buSzPts val="700"/>
              <a:buNone/>
              <a:defRPr/>
            </a:lvl5pPr>
            <a:lvl6pPr lvl="5" algn="ctr">
              <a:lnSpc>
                <a:spcPct val="80000"/>
              </a:lnSpc>
              <a:spcBef>
                <a:spcPts val="0"/>
              </a:spcBef>
              <a:spcAft>
                <a:spcPts val="0"/>
              </a:spcAft>
              <a:buClr>
                <a:srgbClr val="434343"/>
              </a:buClr>
              <a:buSzPts val="700"/>
              <a:buNone/>
              <a:defRPr/>
            </a:lvl6pPr>
            <a:lvl7pPr lvl="6" algn="ctr">
              <a:lnSpc>
                <a:spcPct val="80000"/>
              </a:lnSpc>
              <a:spcBef>
                <a:spcPts val="0"/>
              </a:spcBef>
              <a:spcAft>
                <a:spcPts val="0"/>
              </a:spcAft>
              <a:buClr>
                <a:srgbClr val="434343"/>
              </a:buClr>
              <a:buSzPts val="700"/>
              <a:buNone/>
              <a:defRPr/>
            </a:lvl7pPr>
            <a:lvl8pPr lvl="7" algn="ctr">
              <a:lnSpc>
                <a:spcPct val="80000"/>
              </a:lnSpc>
              <a:spcBef>
                <a:spcPts val="0"/>
              </a:spcBef>
              <a:spcAft>
                <a:spcPts val="0"/>
              </a:spcAft>
              <a:buClr>
                <a:srgbClr val="434343"/>
              </a:buClr>
              <a:buSzPts val="700"/>
              <a:buNone/>
              <a:defRPr/>
            </a:lvl8pPr>
            <a:lvl9pPr lvl="8" algn="ctr">
              <a:lnSpc>
                <a:spcPct val="80000"/>
              </a:lnSpc>
              <a:spcBef>
                <a:spcPts val="0"/>
              </a:spcBef>
              <a:spcAft>
                <a:spcPts val="0"/>
              </a:spcAft>
              <a:buClr>
                <a:srgbClr val="434343"/>
              </a:buClr>
              <a:buSzPts val="700"/>
              <a:buNone/>
              <a:defRPr/>
            </a:lvl9pPr>
          </a:lstStyle>
          <a:p/>
        </p:txBody>
      </p:sp>
      <p:pic>
        <p:nvPicPr>
          <p:cNvPr id="117" name="Google Shape;117;p22"/>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18" name="Google Shape;11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FFFFF"/>
        </a:solidFill>
      </p:bgPr>
    </p:bg>
    <p:spTree>
      <p:nvGrpSpPr>
        <p:cNvPr id="119" name="Shape 119"/>
        <p:cNvGrpSpPr/>
        <p:nvPr/>
      </p:nvGrpSpPr>
      <p:grpSpPr>
        <a:xfrm>
          <a:off x="0" y="0"/>
          <a:ext cx="0" cy="0"/>
          <a:chOff x="0" y="0"/>
          <a:chExt cx="0" cy="0"/>
        </a:xfrm>
      </p:grpSpPr>
      <p:sp>
        <p:nvSpPr>
          <p:cNvPr id="120" name="Google Shape;12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showMasterSp="0" type="title">
  <p:cSld name="TITLE">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25"/>
          <p:cNvSpPr txBox="1"/>
          <p:nvPr>
            <p:ph idx="1" type="body"/>
          </p:nvPr>
        </p:nvSpPr>
        <p:spPr>
          <a:xfrm>
            <a:off x="2476500" y="3019425"/>
            <a:ext cx="6191100" cy="285900"/>
          </a:xfrm>
          <a:prstGeom prst="rect">
            <a:avLst/>
          </a:prstGeom>
          <a:noFill/>
          <a:ln>
            <a:noFill/>
          </a:ln>
        </p:spPr>
        <p:txBody>
          <a:bodyPr anchorCtr="0" anchor="ctr" bIns="17150" lIns="17150" spcFirstLastPara="1" rIns="17150" wrap="square" tIns="17150">
            <a:normAutofit/>
          </a:bodyPr>
          <a:lstStyle>
            <a:lvl1pPr indent="-228600" lvl="0" marL="457200" rtl="0" algn="r">
              <a:lnSpc>
                <a:spcPct val="100000"/>
              </a:lnSpc>
              <a:spcBef>
                <a:spcPts val="0"/>
              </a:spcBef>
              <a:spcAft>
                <a:spcPts val="0"/>
              </a:spcAft>
              <a:buClr>
                <a:srgbClr val="FFFFFF"/>
              </a:buClr>
              <a:buSzPts val="1500"/>
              <a:buFont typeface="Arial"/>
              <a:buNone/>
              <a:defRPr b="0" i="0" sz="1500">
                <a:solidFill>
                  <a:srgbClr val="FFFFFF"/>
                </a:solidFill>
                <a:latin typeface="Arial"/>
                <a:ea typeface="Arial"/>
                <a:cs typeface="Arial"/>
                <a:sym typeface="Arial"/>
              </a:defRPr>
            </a:lvl1pPr>
            <a:lvl2pPr indent="-228600" lvl="1" marL="914400" rtl="0" algn="l">
              <a:lnSpc>
                <a:spcPct val="80000"/>
              </a:lnSpc>
              <a:spcBef>
                <a:spcPts val="1500"/>
              </a:spcBef>
              <a:spcAft>
                <a:spcPts val="0"/>
              </a:spcAft>
              <a:buClr>
                <a:srgbClr val="0062A3"/>
              </a:buClr>
              <a:buSzPts val="700"/>
              <a:buNone/>
              <a:defRPr/>
            </a:lvl2pPr>
            <a:lvl3pPr indent="-228600" lvl="2" marL="1371600" rtl="0" algn="l">
              <a:lnSpc>
                <a:spcPct val="80000"/>
              </a:lnSpc>
              <a:spcBef>
                <a:spcPts val="1500"/>
              </a:spcBef>
              <a:spcAft>
                <a:spcPts val="0"/>
              </a:spcAft>
              <a:buClr>
                <a:srgbClr val="0062A3"/>
              </a:buClr>
              <a:buSzPts val="700"/>
              <a:buNone/>
              <a:defRPr/>
            </a:lvl3pPr>
            <a:lvl4pPr indent="-228600" lvl="3" marL="1828800" rtl="0" algn="l">
              <a:lnSpc>
                <a:spcPct val="80000"/>
              </a:lnSpc>
              <a:spcBef>
                <a:spcPts val="1500"/>
              </a:spcBef>
              <a:spcAft>
                <a:spcPts val="0"/>
              </a:spcAft>
              <a:buClr>
                <a:srgbClr val="0062A3"/>
              </a:buClr>
              <a:buSzPts val="700"/>
              <a:buNone/>
              <a:defRPr/>
            </a:lvl4pPr>
            <a:lvl5pPr indent="-228600" lvl="4" marL="2286000" rtl="0" algn="l">
              <a:lnSpc>
                <a:spcPct val="80000"/>
              </a:lnSpc>
              <a:spcBef>
                <a:spcPts val="1500"/>
              </a:spcBef>
              <a:spcAft>
                <a:spcPts val="0"/>
              </a:spcAft>
              <a:buClr>
                <a:srgbClr val="0062A3"/>
              </a:buClr>
              <a:buSzPts val="700"/>
              <a:buNone/>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32" name="Google Shape;132;p25"/>
          <p:cNvSpPr txBox="1"/>
          <p:nvPr>
            <p:ph type="title"/>
          </p:nvPr>
        </p:nvSpPr>
        <p:spPr>
          <a:xfrm>
            <a:off x="2476500" y="1476375"/>
            <a:ext cx="6191100" cy="1428900"/>
          </a:xfrm>
          <a:prstGeom prst="rect">
            <a:avLst/>
          </a:prstGeom>
          <a:noFill/>
          <a:ln>
            <a:noFill/>
          </a:ln>
        </p:spPr>
        <p:txBody>
          <a:bodyPr anchorCtr="0" anchor="b" bIns="19050" lIns="19050" spcFirstLastPara="1" rIns="19050" wrap="square" tIns="19050">
            <a:normAutofit/>
          </a:bodyPr>
          <a:lstStyle>
            <a:lvl1pPr lvl="0" rtl="0" algn="r">
              <a:lnSpc>
                <a:spcPct val="80000"/>
              </a:lnSpc>
              <a:spcBef>
                <a:spcPts val="0"/>
              </a:spcBef>
              <a:spcAft>
                <a:spcPts val="0"/>
              </a:spcAft>
              <a:buClr>
                <a:srgbClr val="FFFFFF"/>
              </a:buClr>
              <a:buSzPts val="4500"/>
              <a:buFont typeface="Arial"/>
              <a:buNone/>
              <a:defRPr b="1" i="0" sz="4500">
                <a:solidFill>
                  <a:srgbClr val="FFFFFF"/>
                </a:solidFill>
                <a:latin typeface="Arial"/>
                <a:ea typeface="Arial"/>
                <a:cs typeface="Arial"/>
                <a:sym typeface="Aria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pic>
        <p:nvPicPr>
          <p:cNvPr id="133" name="Google Shape;133;p25"/>
          <p:cNvPicPr preferRelativeResize="0"/>
          <p:nvPr/>
        </p:nvPicPr>
        <p:blipFill rotWithShape="1">
          <a:blip r:embed="rId3">
            <a:alphaModFix/>
          </a:blip>
          <a:srcRect b="0" l="0" r="0" t="0"/>
          <a:stretch/>
        </p:blipFill>
        <p:spPr>
          <a:xfrm>
            <a:off x="142875" y="238950"/>
            <a:ext cx="818972" cy="145595"/>
          </a:xfrm>
          <a:prstGeom prst="rect">
            <a:avLst/>
          </a:prstGeom>
          <a:noFill/>
          <a:ln>
            <a:noFill/>
          </a:ln>
        </p:spPr>
      </p:pic>
      <p:sp>
        <p:nvSpPr>
          <p:cNvPr id="134" name="Google Shape;134;p25"/>
          <p:cNvSpPr/>
          <p:nvPr/>
        </p:nvSpPr>
        <p:spPr>
          <a:xfrm>
            <a:off x="7810500" y="2952450"/>
            <a:ext cx="857400" cy="21300"/>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35" name="Google Shape;13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howMasterSp="0" type="tx">
  <p:cSld name="TITLE_AND_BODY">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452436" y="1476375"/>
            <a:ext cx="8239200" cy="1428900"/>
          </a:xfrm>
          <a:prstGeom prst="rect">
            <a:avLst/>
          </a:prstGeom>
          <a:noFill/>
          <a:ln>
            <a:noFill/>
          </a:ln>
        </p:spPr>
        <p:txBody>
          <a:bodyPr anchorCtr="0" anchor="b" bIns="19050" lIns="19050" spcFirstLastPara="1" rIns="19050" wrap="square" tIns="19050">
            <a:normAutofit/>
          </a:bodyPr>
          <a:lstStyle>
            <a:lvl1pPr lvl="0" rtl="0" algn="ctr">
              <a:lnSpc>
                <a:spcPct val="80000"/>
              </a:lnSpc>
              <a:spcBef>
                <a:spcPts val="0"/>
              </a:spcBef>
              <a:spcAft>
                <a:spcPts val="0"/>
              </a:spcAft>
              <a:buClr>
                <a:srgbClr val="FFFFFF"/>
              </a:buClr>
              <a:buSzPts val="4500"/>
              <a:buFont typeface="Arial"/>
              <a:buNone/>
              <a:defRPr b="1" i="0" sz="4500">
                <a:solidFill>
                  <a:srgbClr val="FFFFFF"/>
                </a:solidFill>
                <a:latin typeface="Arial"/>
                <a:ea typeface="Arial"/>
                <a:cs typeface="Arial"/>
                <a:sym typeface="Aria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pic>
        <p:nvPicPr>
          <p:cNvPr id="138" name="Google Shape;138;p26"/>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39" name="Google Shape;139;p26"/>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140" name="Google Shape;140;p26"/>
          <p:cNvSpPr/>
          <p:nvPr/>
        </p:nvSpPr>
        <p:spPr>
          <a:xfrm>
            <a:off x="4143375" y="2952450"/>
            <a:ext cx="857400" cy="21300"/>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41" name="Google Shape;14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ullets_White Bg" showMasterSp="0">
  <p:cSld name="Title, Subtitle, Bullets_White Bg">
    <p:bg>
      <p:bgPr>
        <a:solidFill>
          <a:schemeClr val="lt1"/>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rtl="0" algn="ctr">
              <a:lnSpc>
                <a:spcPct val="80000"/>
              </a:lnSpc>
              <a:spcBef>
                <a:spcPts val="0"/>
              </a:spcBef>
              <a:spcAft>
                <a:spcPts val="0"/>
              </a:spcAft>
              <a:buClr>
                <a:srgbClr val="434343"/>
              </a:buClr>
              <a:buSzPts val="2700"/>
              <a:buFont typeface="Arial"/>
              <a:buNone/>
              <a:defRPr>
                <a:solidFill>
                  <a:srgbClr val="434343"/>
                </a:solidFil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sp>
        <p:nvSpPr>
          <p:cNvPr id="144" name="Google Shape;144;p27"/>
          <p:cNvSpPr txBox="1"/>
          <p:nvPr>
            <p:ph idx="1" type="body"/>
          </p:nvPr>
        </p:nvSpPr>
        <p:spPr>
          <a:xfrm>
            <a:off x="452438" y="923925"/>
            <a:ext cx="8239200" cy="285900"/>
          </a:xfrm>
          <a:prstGeom prst="rect">
            <a:avLst/>
          </a:prstGeom>
          <a:noFill/>
          <a:ln>
            <a:noFill/>
          </a:ln>
        </p:spPr>
        <p:txBody>
          <a:bodyPr anchorCtr="0" anchor="ctr" bIns="17150" lIns="17150" spcFirstLastPara="1" rIns="17150" wrap="square" tIns="17150">
            <a:normAutofit/>
          </a:bodyPr>
          <a:lstStyle>
            <a:lvl1pPr indent="-228600" lvl="0" marL="457200" rtl="0" algn="ctr">
              <a:lnSpc>
                <a:spcPct val="100000"/>
              </a:lnSpc>
              <a:spcBef>
                <a:spcPts val="0"/>
              </a:spcBef>
              <a:spcAft>
                <a:spcPts val="0"/>
              </a:spcAft>
              <a:buClr>
                <a:srgbClr val="434343"/>
              </a:buClr>
              <a:buSzPts val="1100"/>
              <a:buFont typeface="Arial"/>
              <a:buNone/>
              <a:defRPr sz="1100">
                <a:solidFill>
                  <a:srgbClr val="434343"/>
                </a:solidFill>
              </a:defRPr>
            </a:lvl1pPr>
            <a:lvl2pPr indent="-228600" lvl="1" marL="914400" rtl="0" algn="l">
              <a:lnSpc>
                <a:spcPct val="80000"/>
              </a:lnSpc>
              <a:spcBef>
                <a:spcPts val="1500"/>
              </a:spcBef>
              <a:spcAft>
                <a:spcPts val="0"/>
              </a:spcAft>
              <a:buClr>
                <a:srgbClr val="0062A3"/>
              </a:buClr>
              <a:buSzPts val="700"/>
              <a:buNone/>
              <a:defRPr/>
            </a:lvl2pPr>
            <a:lvl3pPr indent="-228600" lvl="2" marL="1371600" rtl="0" algn="l">
              <a:lnSpc>
                <a:spcPct val="80000"/>
              </a:lnSpc>
              <a:spcBef>
                <a:spcPts val="1500"/>
              </a:spcBef>
              <a:spcAft>
                <a:spcPts val="0"/>
              </a:spcAft>
              <a:buClr>
                <a:srgbClr val="0062A3"/>
              </a:buClr>
              <a:buSzPts val="700"/>
              <a:buNone/>
              <a:defRPr/>
            </a:lvl3pPr>
            <a:lvl4pPr indent="-228600" lvl="3" marL="1828800" rtl="0" algn="l">
              <a:lnSpc>
                <a:spcPct val="80000"/>
              </a:lnSpc>
              <a:spcBef>
                <a:spcPts val="1500"/>
              </a:spcBef>
              <a:spcAft>
                <a:spcPts val="0"/>
              </a:spcAft>
              <a:buClr>
                <a:srgbClr val="0062A3"/>
              </a:buClr>
              <a:buSzPts val="700"/>
              <a:buNone/>
              <a:defRPr/>
            </a:lvl4pPr>
            <a:lvl5pPr indent="-228600" lvl="4" marL="2286000" rtl="0" algn="l">
              <a:lnSpc>
                <a:spcPct val="80000"/>
              </a:lnSpc>
              <a:spcBef>
                <a:spcPts val="1500"/>
              </a:spcBef>
              <a:spcAft>
                <a:spcPts val="0"/>
              </a:spcAft>
              <a:buClr>
                <a:srgbClr val="0062A3"/>
              </a:buClr>
              <a:buSzPts val="700"/>
              <a:buNone/>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45" name="Google Shape;145;p27"/>
          <p:cNvSpPr txBox="1"/>
          <p:nvPr>
            <p:ph idx="2" type="body"/>
          </p:nvPr>
        </p:nvSpPr>
        <p:spPr>
          <a:xfrm>
            <a:off x="452438" y="1323975"/>
            <a:ext cx="8239200" cy="3096000"/>
          </a:xfrm>
          <a:prstGeom prst="rect">
            <a:avLst/>
          </a:prstGeom>
          <a:noFill/>
          <a:ln>
            <a:noFill/>
          </a:ln>
        </p:spPr>
        <p:txBody>
          <a:bodyPr anchorCtr="0" anchor="t" bIns="19050" lIns="19050" spcFirstLastPara="1" rIns="19050" wrap="square" tIns="19050">
            <a:normAutofit/>
          </a:bodyPr>
          <a:lstStyle>
            <a:lvl1pPr indent="-342900" lvl="0" marL="457200" rtl="0" algn="l">
              <a:lnSpc>
                <a:spcPct val="80000"/>
              </a:lnSpc>
              <a:spcBef>
                <a:spcPts val="1500"/>
              </a:spcBef>
              <a:spcAft>
                <a:spcPts val="0"/>
              </a:spcAft>
              <a:buClr>
                <a:srgbClr val="0062A3"/>
              </a:buClr>
              <a:buSzPts val="1800"/>
              <a:buFont typeface="Arial"/>
              <a:buChar char="•"/>
              <a:defRPr>
                <a:solidFill>
                  <a:srgbClr val="0062A3"/>
                </a:solidFill>
              </a:defRPr>
            </a:lvl1pPr>
            <a:lvl2pPr indent="-273050" lvl="1" marL="914400" rtl="0" algn="l">
              <a:lnSpc>
                <a:spcPct val="80000"/>
              </a:lnSpc>
              <a:spcBef>
                <a:spcPts val="1500"/>
              </a:spcBef>
              <a:spcAft>
                <a:spcPts val="0"/>
              </a:spcAft>
              <a:buClr>
                <a:srgbClr val="0062A3"/>
              </a:buClr>
              <a:buSzPts val="700"/>
              <a:buChar char="•"/>
              <a:defRPr/>
            </a:lvl2pPr>
            <a:lvl3pPr indent="-273050" lvl="2" marL="1371600" rtl="0" algn="l">
              <a:lnSpc>
                <a:spcPct val="80000"/>
              </a:lnSpc>
              <a:spcBef>
                <a:spcPts val="1500"/>
              </a:spcBef>
              <a:spcAft>
                <a:spcPts val="0"/>
              </a:spcAft>
              <a:buClr>
                <a:srgbClr val="0062A3"/>
              </a:buClr>
              <a:buSzPts val="700"/>
              <a:buChar char="•"/>
              <a:defRPr/>
            </a:lvl3pPr>
            <a:lvl4pPr indent="-273050" lvl="3" marL="1828800" rtl="0" algn="l">
              <a:lnSpc>
                <a:spcPct val="80000"/>
              </a:lnSpc>
              <a:spcBef>
                <a:spcPts val="1500"/>
              </a:spcBef>
              <a:spcAft>
                <a:spcPts val="0"/>
              </a:spcAft>
              <a:buClr>
                <a:srgbClr val="0062A3"/>
              </a:buClr>
              <a:buSzPts val="700"/>
              <a:buChar char="•"/>
              <a:defRPr/>
            </a:lvl4pPr>
            <a:lvl5pPr indent="-273050" lvl="4" marL="2286000" rtl="0" algn="l">
              <a:lnSpc>
                <a:spcPct val="80000"/>
              </a:lnSpc>
              <a:spcBef>
                <a:spcPts val="1500"/>
              </a:spcBef>
              <a:spcAft>
                <a:spcPts val="0"/>
              </a:spcAft>
              <a:buClr>
                <a:srgbClr val="0062A3"/>
              </a:buClr>
              <a:buSzPts val="700"/>
              <a:buChar char="•"/>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46" name="Google Shape;146;p27"/>
          <p:cNvSpPr/>
          <p:nvPr/>
        </p:nvSpPr>
        <p:spPr>
          <a:xfrm>
            <a:off x="4143375" y="857250"/>
            <a:ext cx="857400" cy="21300"/>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147" name="Google Shape;147;p27"/>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148" name="Google Shape;148;p27"/>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149" name="Google Shape;14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ullets_Blue Bg" showMasterSp="0">
  <p:cSld name="Title, Subtitle, Bullets_Blue Bg">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rtl="0" algn="ctr">
              <a:lnSpc>
                <a:spcPct val="80000"/>
              </a:lnSpc>
              <a:spcBef>
                <a:spcPts val="0"/>
              </a:spcBef>
              <a:spcAft>
                <a:spcPts val="0"/>
              </a:spcAft>
              <a:buClr>
                <a:srgbClr val="FFFFFF"/>
              </a:buClr>
              <a:buSzPts val="2700"/>
              <a:buFont typeface="Arial"/>
              <a:buNone/>
              <a:defRPr b="1" i="0">
                <a:solidFill>
                  <a:srgbClr val="FFFFFF"/>
                </a:solidFill>
                <a:latin typeface="Arial"/>
                <a:ea typeface="Arial"/>
                <a:cs typeface="Arial"/>
                <a:sym typeface="Aria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sp>
        <p:nvSpPr>
          <p:cNvPr id="152" name="Google Shape;152;p28"/>
          <p:cNvSpPr/>
          <p:nvPr/>
        </p:nvSpPr>
        <p:spPr>
          <a:xfrm>
            <a:off x="4143375" y="857250"/>
            <a:ext cx="857400" cy="21300"/>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53" name="Google Shape;153;p28"/>
          <p:cNvSpPr txBox="1"/>
          <p:nvPr/>
        </p:nvSpPr>
        <p:spPr>
          <a:xfrm>
            <a:off x="985838" y="4960822"/>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©2022 Gemtek Technology Co., Ltd – Confidential &amp; Proprietary</a:t>
            </a:r>
            <a:endParaRPr sz="500"/>
          </a:p>
        </p:txBody>
      </p:sp>
      <p:pic>
        <p:nvPicPr>
          <p:cNvPr id="154" name="Google Shape;154;p28"/>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55" name="Google Shape;155;p28"/>
          <p:cNvSpPr txBox="1"/>
          <p:nvPr>
            <p:ph idx="1" type="body"/>
          </p:nvPr>
        </p:nvSpPr>
        <p:spPr>
          <a:xfrm>
            <a:off x="452438" y="923925"/>
            <a:ext cx="8239200" cy="285900"/>
          </a:xfrm>
          <a:prstGeom prst="rect">
            <a:avLst/>
          </a:prstGeom>
          <a:noFill/>
          <a:ln>
            <a:noFill/>
          </a:ln>
        </p:spPr>
        <p:txBody>
          <a:bodyPr anchorCtr="0" anchor="ctr" bIns="17150" lIns="17150" spcFirstLastPara="1" rIns="17150" wrap="square" tIns="17150">
            <a:normAutofit/>
          </a:bodyPr>
          <a:lstStyle>
            <a:lvl1pPr indent="-228600" lvl="0" marL="457200" rtl="0" algn="ctr">
              <a:lnSpc>
                <a:spcPct val="100000"/>
              </a:lnSpc>
              <a:spcBef>
                <a:spcPts val="0"/>
              </a:spcBef>
              <a:spcAft>
                <a:spcPts val="0"/>
              </a:spcAft>
              <a:buClr>
                <a:srgbClr val="FFFFFF"/>
              </a:buClr>
              <a:buSzPts val="1100"/>
              <a:buFont typeface="Arial"/>
              <a:buNone/>
              <a:defRPr sz="1100">
                <a:solidFill>
                  <a:srgbClr val="FFFFFF"/>
                </a:solidFill>
              </a:defRPr>
            </a:lvl1pPr>
            <a:lvl2pPr indent="-228600" lvl="1" marL="914400" rtl="0" algn="l">
              <a:lnSpc>
                <a:spcPct val="80000"/>
              </a:lnSpc>
              <a:spcBef>
                <a:spcPts val="1500"/>
              </a:spcBef>
              <a:spcAft>
                <a:spcPts val="0"/>
              </a:spcAft>
              <a:buClr>
                <a:srgbClr val="0062A3"/>
              </a:buClr>
              <a:buSzPts val="700"/>
              <a:buNone/>
              <a:defRPr/>
            </a:lvl2pPr>
            <a:lvl3pPr indent="-228600" lvl="2" marL="1371600" rtl="0" algn="l">
              <a:lnSpc>
                <a:spcPct val="80000"/>
              </a:lnSpc>
              <a:spcBef>
                <a:spcPts val="1500"/>
              </a:spcBef>
              <a:spcAft>
                <a:spcPts val="0"/>
              </a:spcAft>
              <a:buClr>
                <a:srgbClr val="0062A3"/>
              </a:buClr>
              <a:buSzPts val="700"/>
              <a:buNone/>
              <a:defRPr/>
            </a:lvl3pPr>
            <a:lvl4pPr indent="-228600" lvl="3" marL="1828800" rtl="0" algn="l">
              <a:lnSpc>
                <a:spcPct val="80000"/>
              </a:lnSpc>
              <a:spcBef>
                <a:spcPts val="1500"/>
              </a:spcBef>
              <a:spcAft>
                <a:spcPts val="0"/>
              </a:spcAft>
              <a:buClr>
                <a:srgbClr val="0062A3"/>
              </a:buClr>
              <a:buSzPts val="700"/>
              <a:buNone/>
              <a:defRPr/>
            </a:lvl4pPr>
            <a:lvl5pPr indent="-228600" lvl="4" marL="2286000" rtl="0" algn="l">
              <a:lnSpc>
                <a:spcPct val="80000"/>
              </a:lnSpc>
              <a:spcBef>
                <a:spcPts val="1500"/>
              </a:spcBef>
              <a:spcAft>
                <a:spcPts val="0"/>
              </a:spcAft>
              <a:buClr>
                <a:srgbClr val="0062A3"/>
              </a:buClr>
              <a:buSzPts val="700"/>
              <a:buNone/>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56" name="Google Shape;156;p28"/>
          <p:cNvSpPr txBox="1"/>
          <p:nvPr>
            <p:ph idx="2" type="body"/>
          </p:nvPr>
        </p:nvSpPr>
        <p:spPr>
          <a:xfrm>
            <a:off x="452438" y="1323975"/>
            <a:ext cx="8239200" cy="3096000"/>
          </a:xfrm>
          <a:prstGeom prst="rect">
            <a:avLst/>
          </a:prstGeom>
          <a:noFill/>
          <a:ln>
            <a:noFill/>
          </a:ln>
        </p:spPr>
        <p:txBody>
          <a:bodyPr anchorCtr="0" anchor="t" bIns="19050" lIns="19050" spcFirstLastPara="1" rIns="19050" wrap="square" tIns="19050">
            <a:normAutofit/>
          </a:bodyPr>
          <a:lstStyle>
            <a:lvl1pPr indent="-342900" lvl="0" marL="457200" rtl="0" algn="l">
              <a:lnSpc>
                <a:spcPct val="80000"/>
              </a:lnSpc>
              <a:spcBef>
                <a:spcPts val="1500"/>
              </a:spcBef>
              <a:spcAft>
                <a:spcPts val="0"/>
              </a:spcAft>
              <a:buClr>
                <a:srgbClr val="FFFFFF"/>
              </a:buClr>
              <a:buSzPts val="1800"/>
              <a:buFont typeface="Arial"/>
              <a:buChar char="•"/>
              <a:defRPr>
                <a:solidFill>
                  <a:srgbClr val="FFFFFF"/>
                </a:solidFill>
              </a:defRPr>
            </a:lvl1pPr>
            <a:lvl2pPr indent="-342900" lvl="1" marL="914400" rtl="0" algn="l">
              <a:lnSpc>
                <a:spcPct val="80000"/>
              </a:lnSpc>
              <a:spcBef>
                <a:spcPts val="1500"/>
              </a:spcBef>
              <a:spcAft>
                <a:spcPts val="0"/>
              </a:spcAft>
              <a:buClr>
                <a:srgbClr val="FFFFFF"/>
              </a:buClr>
              <a:buSzPts val="1800"/>
              <a:buFont typeface="Arial"/>
              <a:buChar char="•"/>
              <a:defRPr>
                <a:solidFill>
                  <a:srgbClr val="FFFFFF"/>
                </a:solidFill>
              </a:defRPr>
            </a:lvl2pPr>
            <a:lvl3pPr indent="-342900" lvl="2" marL="1371600" rtl="0" algn="l">
              <a:lnSpc>
                <a:spcPct val="80000"/>
              </a:lnSpc>
              <a:spcBef>
                <a:spcPts val="1500"/>
              </a:spcBef>
              <a:spcAft>
                <a:spcPts val="0"/>
              </a:spcAft>
              <a:buClr>
                <a:srgbClr val="FFFFFF"/>
              </a:buClr>
              <a:buSzPts val="1800"/>
              <a:buFont typeface="Arial"/>
              <a:buChar char="•"/>
              <a:defRPr>
                <a:solidFill>
                  <a:srgbClr val="FFFFFF"/>
                </a:solidFill>
              </a:defRPr>
            </a:lvl3pPr>
            <a:lvl4pPr indent="-342900" lvl="3" marL="1828800" rtl="0" algn="l">
              <a:lnSpc>
                <a:spcPct val="80000"/>
              </a:lnSpc>
              <a:spcBef>
                <a:spcPts val="1500"/>
              </a:spcBef>
              <a:spcAft>
                <a:spcPts val="0"/>
              </a:spcAft>
              <a:buClr>
                <a:srgbClr val="FFFFFF"/>
              </a:buClr>
              <a:buSzPts val="1800"/>
              <a:buFont typeface="Arial"/>
              <a:buChar char="•"/>
              <a:defRPr>
                <a:solidFill>
                  <a:srgbClr val="FFFFFF"/>
                </a:solidFill>
              </a:defRPr>
            </a:lvl4pPr>
            <a:lvl5pPr indent="-342900" lvl="4" marL="2286000" rtl="0" algn="l">
              <a:lnSpc>
                <a:spcPct val="80000"/>
              </a:lnSpc>
              <a:spcBef>
                <a:spcPts val="1500"/>
              </a:spcBef>
              <a:spcAft>
                <a:spcPts val="0"/>
              </a:spcAft>
              <a:buClr>
                <a:srgbClr val="FFFFFF"/>
              </a:buClr>
              <a:buSzPts val="1800"/>
              <a:buFont typeface="Arial"/>
              <a:buChar char="•"/>
              <a:defRPr>
                <a:solidFill>
                  <a:srgbClr val="FFFFFF"/>
                </a:solidFill>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57" name="Google Shape;15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_White Bg" showMasterSp="0">
  <p:cSld name="Title, Bullets_White Bg">
    <p:bg>
      <p:bgPr>
        <a:solidFill>
          <a:schemeClr val="lt1"/>
        </a:solid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rtl="0" algn="ctr">
              <a:lnSpc>
                <a:spcPct val="80000"/>
              </a:lnSpc>
              <a:spcBef>
                <a:spcPts val="0"/>
              </a:spcBef>
              <a:spcAft>
                <a:spcPts val="0"/>
              </a:spcAft>
              <a:buClr>
                <a:srgbClr val="434343"/>
              </a:buClr>
              <a:buSzPts val="2700"/>
              <a:buFont typeface="Arial"/>
              <a:buNone/>
              <a:defRPr>
                <a:solidFill>
                  <a:srgbClr val="434343"/>
                </a:solidFil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sp>
        <p:nvSpPr>
          <p:cNvPr id="160" name="Google Shape;160;p29"/>
          <p:cNvSpPr txBox="1"/>
          <p:nvPr>
            <p:ph idx="1" type="body"/>
          </p:nvPr>
        </p:nvSpPr>
        <p:spPr>
          <a:xfrm>
            <a:off x="452438" y="1058400"/>
            <a:ext cx="8239200" cy="3361500"/>
          </a:xfrm>
          <a:prstGeom prst="rect">
            <a:avLst/>
          </a:prstGeom>
          <a:noFill/>
          <a:ln>
            <a:noFill/>
          </a:ln>
        </p:spPr>
        <p:txBody>
          <a:bodyPr anchorCtr="0" anchor="t" bIns="19050" lIns="19050" spcFirstLastPara="1" rIns="19050" wrap="square" tIns="19050">
            <a:normAutofit/>
          </a:bodyPr>
          <a:lstStyle>
            <a:lvl1pPr indent="-342900" lvl="0" marL="457200" rtl="0" algn="l">
              <a:lnSpc>
                <a:spcPct val="80000"/>
              </a:lnSpc>
              <a:spcBef>
                <a:spcPts val="1500"/>
              </a:spcBef>
              <a:spcAft>
                <a:spcPts val="0"/>
              </a:spcAft>
              <a:buClr>
                <a:srgbClr val="0062A3"/>
              </a:buClr>
              <a:buSzPts val="1800"/>
              <a:buFont typeface="Arial"/>
              <a:buChar char="•"/>
              <a:defRPr>
                <a:solidFill>
                  <a:srgbClr val="0062A3"/>
                </a:solidFill>
              </a:defRPr>
            </a:lvl1pPr>
            <a:lvl2pPr indent="-273050" lvl="1" marL="914400" rtl="0" algn="l">
              <a:lnSpc>
                <a:spcPct val="80000"/>
              </a:lnSpc>
              <a:spcBef>
                <a:spcPts val="1500"/>
              </a:spcBef>
              <a:spcAft>
                <a:spcPts val="0"/>
              </a:spcAft>
              <a:buClr>
                <a:srgbClr val="0062A3"/>
              </a:buClr>
              <a:buSzPts val="700"/>
              <a:buChar char="•"/>
              <a:defRPr/>
            </a:lvl2pPr>
            <a:lvl3pPr indent="-273050" lvl="2" marL="1371600" rtl="0" algn="l">
              <a:lnSpc>
                <a:spcPct val="80000"/>
              </a:lnSpc>
              <a:spcBef>
                <a:spcPts val="1500"/>
              </a:spcBef>
              <a:spcAft>
                <a:spcPts val="0"/>
              </a:spcAft>
              <a:buClr>
                <a:srgbClr val="0062A3"/>
              </a:buClr>
              <a:buSzPts val="700"/>
              <a:buChar char="•"/>
              <a:defRPr/>
            </a:lvl3pPr>
            <a:lvl4pPr indent="-273050" lvl="3" marL="1828800" rtl="0" algn="l">
              <a:lnSpc>
                <a:spcPct val="80000"/>
              </a:lnSpc>
              <a:spcBef>
                <a:spcPts val="1500"/>
              </a:spcBef>
              <a:spcAft>
                <a:spcPts val="0"/>
              </a:spcAft>
              <a:buClr>
                <a:srgbClr val="0062A3"/>
              </a:buClr>
              <a:buSzPts val="700"/>
              <a:buChar char="•"/>
              <a:defRPr/>
            </a:lvl4pPr>
            <a:lvl5pPr indent="-273050" lvl="4" marL="2286000" rtl="0" algn="l">
              <a:lnSpc>
                <a:spcPct val="80000"/>
              </a:lnSpc>
              <a:spcBef>
                <a:spcPts val="1500"/>
              </a:spcBef>
              <a:spcAft>
                <a:spcPts val="0"/>
              </a:spcAft>
              <a:buClr>
                <a:srgbClr val="0062A3"/>
              </a:buClr>
              <a:buSzPts val="700"/>
              <a:buChar char="•"/>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61" name="Google Shape;161;p29"/>
          <p:cNvSpPr/>
          <p:nvPr/>
        </p:nvSpPr>
        <p:spPr>
          <a:xfrm>
            <a:off x="4143375" y="857250"/>
            <a:ext cx="857400" cy="21300"/>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162" name="Google Shape;162;p29"/>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163" name="Google Shape;163;p29"/>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164" name="Google Shape;16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_Blue Bg" showMasterSp="0">
  <p:cSld name="Title, Bullets_Blue Bg">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rtl="0" algn="ctr">
              <a:lnSpc>
                <a:spcPct val="80000"/>
              </a:lnSpc>
              <a:spcBef>
                <a:spcPts val="0"/>
              </a:spcBef>
              <a:spcAft>
                <a:spcPts val="0"/>
              </a:spcAft>
              <a:buClr>
                <a:srgbClr val="FFFFFF"/>
              </a:buClr>
              <a:buSzPts val="2700"/>
              <a:buFont typeface="Arial"/>
              <a:buNone/>
              <a:defRPr b="1" i="0">
                <a:solidFill>
                  <a:srgbClr val="FFFFFF"/>
                </a:solidFill>
                <a:latin typeface="Arial"/>
                <a:ea typeface="Arial"/>
                <a:cs typeface="Arial"/>
                <a:sym typeface="Aria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sp>
        <p:nvSpPr>
          <p:cNvPr id="167" name="Google Shape;167;p30"/>
          <p:cNvSpPr/>
          <p:nvPr/>
        </p:nvSpPr>
        <p:spPr>
          <a:xfrm>
            <a:off x="4143375" y="857250"/>
            <a:ext cx="857400" cy="21300"/>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68" name="Google Shape;168;p30"/>
          <p:cNvSpPr txBox="1"/>
          <p:nvPr/>
        </p:nvSpPr>
        <p:spPr>
          <a:xfrm>
            <a:off x="985838" y="4960822"/>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©2022 Gemtek Technology Co., Ltd – Confidential &amp; Proprietary</a:t>
            </a:r>
            <a:endParaRPr sz="500"/>
          </a:p>
        </p:txBody>
      </p:sp>
      <p:pic>
        <p:nvPicPr>
          <p:cNvPr id="169" name="Google Shape;169;p30"/>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70" name="Google Shape;170;p30"/>
          <p:cNvSpPr txBox="1"/>
          <p:nvPr>
            <p:ph idx="1" type="body"/>
          </p:nvPr>
        </p:nvSpPr>
        <p:spPr>
          <a:xfrm>
            <a:off x="452438" y="1058400"/>
            <a:ext cx="8239200" cy="3361500"/>
          </a:xfrm>
          <a:prstGeom prst="rect">
            <a:avLst/>
          </a:prstGeom>
          <a:noFill/>
          <a:ln>
            <a:noFill/>
          </a:ln>
        </p:spPr>
        <p:txBody>
          <a:bodyPr anchorCtr="0" anchor="t" bIns="19050" lIns="19050" spcFirstLastPara="1" rIns="19050" wrap="square" tIns="19050">
            <a:normAutofit/>
          </a:bodyPr>
          <a:lstStyle>
            <a:lvl1pPr indent="-342900" lvl="0" marL="457200" rtl="0" algn="l">
              <a:lnSpc>
                <a:spcPct val="80000"/>
              </a:lnSpc>
              <a:spcBef>
                <a:spcPts val="1500"/>
              </a:spcBef>
              <a:spcAft>
                <a:spcPts val="0"/>
              </a:spcAft>
              <a:buClr>
                <a:srgbClr val="FFFFFF"/>
              </a:buClr>
              <a:buSzPts val="1800"/>
              <a:buFont typeface="Arial"/>
              <a:buChar char="•"/>
              <a:defRPr>
                <a:solidFill>
                  <a:srgbClr val="FFFFFF"/>
                </a:solidFill>
              </a:defRPr>
            </a:lvl1pPr>
            <a:lvl2pPr indent="-342900" lvl="1" marL="914400" rtl="0" algn="l">
              <a:lnSpc>
                <a:spcPct val="80000"/>
              </a:lnSpc>
              <a:spcBef>
                <a:spcPts val="1500"/>
              </a:spcBef>
              <a:spcAft>
                <a:spcPts val="0"/>
              </a:spcAft>
              <a:buClr>
                <a:srgbClr val="FFFFFF"/>
              </a:buClr>
              <a:buSzPts val="1800"/>
              <a:buFont typeface="Arial"/>
              <a:buChar char="•"/>
              <a:defRPr>
                <a:solidFill>
                  <a:srgbClr val="FFFFFF"/>
                </a:solidFill>
              </a:defRPr>
            </a:lvl2pPr>
            <a:lvl3pPr indent="-342900" lvl="2" marL="1371600" rtl="0" algn="l">
              <a:lnSpc>
                <a:spcPct val="80000"/>
              </a:lnSpc>
              <a:spcBef>
                <a:spcPts val="1500"/>
              </a:spcBef>
              <a:spcAft>
                <a:spcPts val="0"/>
              </a:spcAft>
              <a:buClr>
                <a:srgbClr val="FFFFFF"/>
              </a:buClr>
              <a:buSzPts val="1800"/>
              <a:buFont typeface="Arial"/>
              <a:buChar char="•"/>
              <a:defRPr>
                <a:solidFill>
                  <a:srgbClr val="FFFFFF"/>
                </a:solidFill>
              </a:defRPr>
            </a:lvl3pPr>
            <a:lvl4pPr indent="-342900" lvl="3" marL="1828800" rtl="0" algn="l">
              <a:lnSpc>
                <a:spcPct val="80000"/>
              </a:lnSpc>
              <a:spcBef>
                <a:spcPts val="1500"/>
              </a:spcBef>
              <a:spcAft>
                <a:spcPts val="0"/>
              </a:spcAft>
              <a:buClr>
                <a:srgbClr val="FFFFFF"/>
              </a:buClr>
              <a:buSzPts val="1800"/>
              <a:buFont typeface="Arial"/>
              <a:buChar char="•"/>
              <a:defRPr>
                <a:solidFill>
                  <a:srgbClr val="FFFFFF"/>
                </a:solidFill>
              </a:defRPr>
            </a:lvl4pPr>
            <a:lvl5pPr indent="-342900" lvl="4" marL="2286000" rtl="0" algn="l">
              <a:lnSpc>
                <a:spcPct val="80000"/>
              </a:lnSpc>
              <a:spcBef>
                <a:spcPts val="1500"/>
              </a:spcBef>
              <a:spcAft>
                <a:spcPts val="0"/>
              </a:spcAft>
              <a:buClr>
                <a:srgbClr val="FFFFFF"/>
              </a:buClr>
              <a:buSzPts val="1800"/>
              <a:buFont typeface="Arial"/>
              <a:buChar char="•"/>
              <a:defRPr>
                <a:solidFill>
                  <a:srgbClr val="FFFFFF"/>
                </a:solidFill>
              </a:defRPr>
            </a:lvl5pPr>
            <a:lvl6pPr indent="-228600" lvl="5" marL="2743200" rtl="0" algn="l">
              <a:lnSpc>
                <a:spcPct val="80000"/>
              </a:lnSpc>
              <a:spcBef>
                <a:spcPts val="1500"/>
              </a:spcBef>
              <a:spcAft>
                <a:spcPts val="0"/>
              </a:spcAft>
              <a:buClr>
                <a:srgbClr val="0062A3"/>
              </a:buClr>
              <a:buSzPts val="700"/>
              <a:buNone/>
              <a:defRPr/>
            </a:lvl6pPr>
            <a:lvl7pPr indent="-228600" lvl="6" marL="3200400" rtl="0" algn="l">
              <a:lnSpc>
                <a:spcPct val="80000"/>
              </a:lnSpc>
              <a:spcBef>
                <a:spcPts val="1500"/>
              </a:spcBef>
              <a:spcAft>
                <a:spcPts val="0"/>
              </a:spcAft>
              <a:buClr>
                <a:srgbClr val="0062A3"/>
              </a:buClr>
              <a:buSzPts val="700"/>
              <a:buNone/>
              <a:defRPr/>
            </a:lvl7pPr>
            <a:lvl8pPr indent="-228600" lvl="7" marL="3657600" rtl="0" algn="l">
              <a:lnSpc>
                <a:spcPct val="80000"/>
              </a:lnSpc>
              <a:spcBef>
                <a:spcPts val="1500"/>
              </a:spcBef>
              <a:spcAft>
                <a:spcPts val="0"/>
              </a:spcAft>
              <a:buClr>
                <a:srgbClr val="0062A3"/>
              </a:buClr>
              <a:buSzPts val="700"/>
              <a:buNone/>
              <a:defRPr/>
            </a:lvl8pPr>
            <a:lvl9pPr indent="-228600" lvl="8" marL="4114800" rtl="0" algn="l">
              <a:lnSpc>
                <a:spcPct val="80000"/>
              </a:lnSpc>
              <a:spcBef>
                <a:spcPts val="1500"/>
              </a:spcBef>
              <a:spcAft>
                <a:spcPts val="0"/>
              </a:spcAft>
              <a:buClr>
                <a:srgbClr val="0062A3"/>
              </a:buClr>
              <a:buSzPts val="700"/>
              <a:buNone/>
              <a:defRPr/>
            </a:lvl9pPr>
          </a:lstStyle>
          <a:p/>
        </p:txBody>
      </p:sp>
      <p:sp>
        <p:nvSpPr>
          <p:cNvPr id="171" name="Google Shape;17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_White Bg" showMasterSp="0">
  <p:cSld name="Title _White Bg">
    <p:bg>
      <p:bgPr>
        <a:solidFill>
          <a:schemeClr val="lt1"/>
        </a:solid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rtl="0" algn="ctr">
              <a:lnSpc>
                <a:spcPct val="80000"/>
              </a:lnSpc>
              <a:spcBef>
                <a:spcPts val="0"/>
              </a:spcBef>
              <a:spcAft>
                <a:spcPts val="0"/>
              </a:spcAft>
              <a:buClr>
                <a:srgbClr val="434343"/>
              </a:buClr>
              <a:buSzPts val="2700"/>
              <a:buFont typeface="Arial"/>
              <a:buNone/>
              <a:defRPr>
                <a:solidFill>
                  <a:srgbClr val="434343"/>
                </a:solidFil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sp>
        <p:nvSpPr>
          <p:cNvPr id="174" name="Google Shape;174;p31"/>
          <p:cNvSpPr/>
          <p:nvPr/>
        </p:nvSpPr>
        <p:spPr>
          <a:xfrm>
            <a:off x="4143375" y="857250"/>
            <a:ext cx="857400" cy="21300"/>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175" name="Google Shape;175;p31"/>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176" name="Google Shape;176;p31"/>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177" name="Google Shape;17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Blue Bg" showMasterSp="0">
  <p:cSld name="Title_Blue Bg">
    <p:bg>
      <p:bgPr>
        <a:blipFill>
          <a:blip r:embed="rId2">
            <a:alphaModFix/>
          </a:blip>
          <a:stretch>
            <a:fillRect/>
          </a:stretch>
        </a:blip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rtl="0" algn="ctr">
              <a:lnSpc>
                <a:spcPct val="80000"/>
              </a:lnSpc>
              <a:spcBef>
                <a:spcPts val="0"/>
              </a:spcBef>
              <a:spcAft>
                <a:spcPts val="0"/>
              </a:spcAft>
              <a:buClr>
                <a:srgbClr val="FFFFFF"/>
              </a:buClr>
              <a:buSzPts val="2700"/>
              <a:buFont typeface="Arial"/>
              <a:buNone/>
              <a:defRPr b="1" i="0">
                <a:solidFill>
                  <a:srgbClr val="FFFFFF"/>
                </a:solidFill>
                <a:latin typeface="Arial"/>
                <a:ea typeface="Arial"/>
                <a:cs typeface="Arial"/>
                <a:sym typeface="Aria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sp>
        <p:nvSpPr>
          <p:cNvPr id="180" name="Google Shape;180;p32"/>
          <p:cNvSpPr/>
          <p:nvPr/>
        </p:nvSpPr>
        <p:spPr>
          <a:xfrm>
            <a:off x="4143375" y="857250"/>
            <a:ext cx="857400" cy="21300"/>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81" name="Google Shape;181;p32"/>
          <p:cNvSpPr txBox="1"/>
          <p:nvPr/>
        </p:nvSpPr>
        <p:spPr>
          <a:xfrm>
            <a:off x="985838" y="4960822"/>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©2022 Gemtek Technology Co., Ltd – Confidential &amp; Proprietary</a:t>
            </a:r>
            <a:endParaRPr sz="500"/>
          </a:p>
        </p:txBody>
      </p:sp>
      <p:pic>
        <p:nvPicPr>
          <p:cNvPr id="182" name="Google Shape;182;p32"/>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83" name="Google Shape;18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showMasterSp="0">
  <p:cSld name="Back Cover">
    <p:bg>
      <p:bgPr>
        <a:blipFill>
          <a:blip r:embed="rId2">
            <a:alphaModFix/>
          </a:blip>
          <a:stretch>
            <a:fillRect/>
          </a:stretch>
        </a:blipFill>
      </p:bgPr>
    </p:bg>
    <p:spTree>
      <p:nvGrpSpPr>
        <p:cNvPr id="184" name="Shape 184"/>
        <p:cNvGrpSpPr/>
        <p:nvPr/>
      </p:nvGrpSpPr>
      <p:grpSpPr>
        <a:xfrm>
          <a:off x="0" y="0"/>
          <a:ext cx="0" cy="0"/>
          <a:chOff x="0" y="0"/>
          <a:chExt cx="0" cy="0"/>
        </a:xfrm>
      </p:grpSpPr>
      <p:sp>
        <p:nvSpPr>
          <p:cNvPr id="185" name="Google Shape;185;p33"/>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©2024 Gemtek Technology Co., Ltd – Confidential &amp; Proprietary</a:t>
            </a:r>
            <a:endParaRPr sz="500"/>
          </a:p>
        </p:txBody>
      </p:sp>
      <p:sp>
        <p:nvSpPr>
          <p:cNvPr id="186" name="Google Shape;186;p33"/>
          <p:cNvSpPr/>
          <p:nvPr/>
        </p:nvSpPr>
        <p:spPr>
          <a:xfrm>
            <a:off x="4143375" y="2952450"/>
            <a:ext cx="857400" cy="21300"/>
          </a:xfrm>
          <a:prstGeom prst="rect">
            <a:avLst/>
          </a:prstGeom>
          <a:solidFill>
            <a:srgbClr val="5ECBF4"/>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sp>
        <p:nvSpPr>
          <p:cNvPr id="187" name="Google Shape;187;p33"/>
          <p:cNvSpPr txBox="1"/>
          <p:nvPr>
            <p:ph type="title"/>
          </p:nvPr>
        </p:nvSpPr>
        <p:spPr>
          <a:xfrm>
            <a:off x="452436" y="1476375"/>
            <a:ext cx="8239200" cy="1428900"/>
          </a:xfrm>
          <a:prstGeom prst="rect">
            <a:avLst/>
          </a:prstGeom>
          <a:noFill/>
          <a:ln>
            <a:noFill/>
          </a:ln>
        </p:spPr>
        <p:txBody>
          <a:bodyPr anchorCtr="0" anchor="b" bIns="19050" lIns="19050" spcFirstLastPara="1" rIns="19050" wrap="square" tIns="19050">
            <a:normAutofit/>
          </a:bodyPr>
          <a:lstStyle>
            <a:lvl1pPr lvl="0" rtl="0" algn="ctr">
              <a:lnSpc>
                <a:spcPct val="80000"/>
              </a:lnSpc>
              <a:spcBef>
                <a:spcPts val="0"/>
              </a:spcBef>
              <a:spcAft>
                <a:spcPts val="0"/>
              </a:spcAft>
              <a:buClr>
                <a:srgbClr val="FFFFFF"/>
              </a:buClr>
              <a:buSzPts val="4500"/>
              <a:buFont typeface="Arial"/>
              <a:buNone/>
              <a:defRPr b="1" i="0" sz="4500">
                <a:solidFill>
                  <a:srgbClr val="FFFFFF"/>
                </a:solidFill>
                <a:latin typeface="Arial"/>
                <a:ea typeface="Arial"/>
                <a:cs typeface="Arial"/>
                <a:sym typeface="Arial"/>
              </a:defRPr>
            </a:lvl1pPr>
            <a:lvl2pPr lvl="1" rtl="0" algn="ctr">
              <a:lnSpc>
                <a:spcPct val="80000"/>
              </a:lnSpc>
              <a:spcBef>
                <a:spcPts val="0"/>
              </a:spcBef>
              <a:spcAft>
                <a:spcPts val="0"/>
              </a:spcAft>
              <a:buClr>
                <a:srgbClr val="434343"/>
              </a:buClr>
              <a:buSzPts val="700"/>
              <a:buNone/>
              <a:defRPr/>
            </a:lvl2pPr>
            <a:lvl3pPr lvl="2" rtl="0" algn="ctr">
              <a:lnSpc>
                <a:spcPct val="80000"/>
              </a:lnSpc>
              <a:spcBef>
                <a:spcPts val="0"/>
              </a:spcBef>
              <a:spcAft>
                <a:spcPts val="0"/>
              </a:spcAft>
              <a:buClr>
                <a:srgbClr val="434343"/>
              </a:buClr>
              <a:buSzPts val="700"/>
              <a:buNone/>
              <a:defRPr/>
            </a:lvl3pPr>
            <a:lvl4pPr lvl="3" rtl="0" algn="ctr">
              <a:lnSpc>
                <a:spcPct val="80000"/>
              </a:lnSpc>
              <a:spcBef>
                <a:spcPts val="0"/>
              </a:spcBef>
              <a:spcAft>
                <a:spcPts val="0"/>
              </a:spcAft>
              <a:buClr>
                <a:srgbClr val="434343"/>
              </a:buClr>
              <a:buSzPts val="700"/>
              <a:buNone/>
              <a:defRPr/>
            </a:lvl4pPr>
            <a:lvl5pPr lvl="4" rtl="0" algn="ctr">
              <a:lnSpc>
                <a:spcPct val="80000"/>
              </a:lnSpc>
              <a:spcBef>
                <a:spcPts val="0"/>
              </a:spcBef>
              <a:spcAft>
                <a:spcPts val="0"/>
              </a:spcAft>
              <a:buClr>
                <a:srgbClr val="434343"/>
              </a:buClr>
              <a:buSzPts val="700"/>
              <a:buNone/>
              <a:defRPr/>
            </a:lvl5pPr>
            <a:lvl6pPr lvl="5" rtl="0" algn="ctr">
              <a:lnSpc>
                <a:spcPct val="80000"/>
              </a:lnSpc>
              <a:spcBef>
                <a:spcPts val="0"/>
              </a:spcBef>
              <a:spcAft>
                <a:spcPts val="0"/>
              </a:spcAft>
              <a:buClr>
                <a:srgbClr val="434343"/>
              </a:buClr>
              <a:buSzPts val="700"/>
              <a:buNone/>
              <a:defRPr/>
            </a:lvl6pPr>
            <a:lvl7pPr lvl="6" rtl="0" algn="ctr">
              <a:lnSpc>
                <a:spcPct val="80000"/>
              </a:lnSpc>
              <a:spcBef>
                <a:spcPts val="0"/>
              </a:spcBef>
              <a:spcAft>
                <a:spcPts val="0"/>
              </a:spcAft>
              <a:buClr>
                <a:srgbClr val="434343"/>
              </a:buClr>
              <a:buSzPts val="700"/>
              <a:buNone/>
              <a:defRPr/>
            </a:lvl7pPr>
            <a:lvl8pPr lvl="7" rtl="0" algn="ctr">
              <a:lnSpc>
                <a:spcPct val="80000"/>
              </a:lnSpc>
              <a:spcBef>
                <a:spcPts val="0"/>
              </a:spcBef>
              <a:spcAft>
                <a:spcPts val="0"/>
              </a:spcAft>
              <a:buClr>
                <a:srgbClr val="434343"/>
              </a:buClr>
              <a:buSzPts val="700"/>
              <a:buNone/>
              <a:defRPr/>
            </a:lvl8pPr>
            <a:lvl9pPr lvl="8" rtl="0" algn="ctr">
              <a:lnSpc>
                <a:spcPct val="80000"/>
              </a:lnSpc>
              <a:spcBef>
                <a:spcPts val="0"/>
              </a:spcBef>
              <a:spcAft>
                <a:spcPts val="0"/>
              </a:spcAft>
              <a:buClr>
                <a:srgbClr val="434343"/>
              </a:buClr>
              <a:buSzPts val="700"/>
              <a:buNone/>
              <a:defRPr/>
            </a:lvl9pPr>
          </a:lstStyle>
          <a:p/>
        </p:txBody>
      </p:sp>
      <p:pic>
        <p:nvPicPr>
          <p:cNvPr id="188" name="Google Shape;188;p33"/>
          <p:cNvPicPr preferRelativeResize="0"/>
          <p:nvPr/>
        </p:nvPicPr>
        <p:blipFill rotWithShape="1">
          <a:blip r:embed="rId3">
            <a:alphaModFix/>
          </a:blip>
          <a:srcRect b="0" l="0" r="0" t="0"/>
          <a:stretch/>
        </p:blipFill>
        <p:spPr>
          <a:xfrm>
            <a:off x="142875" y="4887000"/>
            <a:ext cx="818972" cy="145595"/>
          </a:xfrm>
          <a:prstGeom prst="rect">
            <a:avLst/>
          </a:prstGeom>
          <a:noFill/>
          <a:ln>
            <a:noFill/>
          </a:ln>
        </p:spPr>
      </p:pic>
      <p:sp>
        <p:nvSpPr>
          <p:cNvPr id="189" name="Google Shape;18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FFFFF"/>
        </a:solidFill>
      </p:bgPr>
    </p:bg>
    <p:spTree>
      <p:nvGrpSpPr>
        <p:cNvPr id="190" name="Shape 190"/>
        <p:cNvGrpSpPr/>
        <p:nvPr/>
      </p:nvGrpSpPr>
      <p:grpSpPr>
        <a:xfrm>
          <a:off x="0" y="0"/>
          <a:ext cx="0" cy="0"/>
          <a:chOff x="0" y="0"/>
          <a:chExt cx="0" cy="0"/>
        </a:xfrm>
      </p:grpSpPr>
      <p:sp>
        <p:nvSpPr>
          <p:cNvPr id="191" name="Google Shape;19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slideLayout" Target="../slideLayouts/slideLayout21.xml"/><Relationship Id="rId1" Type="http://schemas.openxmlformats.org/officeDocument/2006/relationships/image" Target="../media/image12.png"/><Relationship Id="rId2" Type="http://schemas.openxmlformats.org/officeDocument/2006/relationships/image" Target="../media/image1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theme" Target="../theme/theme3.xml"/><Relationship Id="rId12" Type="http://schemas.openxmlformats.org/officeDocument/2006/relationships/slideLayout" Target="../slideLayouts/slideLayout31.xml"/><Relationship Id="rId1" Type="http://schemas.openxmlformats.org/officeDocument/2006/relationships/image" Target="../media/image12.png"/><Relationship Id="rId2" Type="http://schemas.openxmlformats.org/officeDocument/2006/relationships/image" Target="../media/image16.png"/><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2438" y="238125"/>
            <a:ext cx="8239125" cy="571500"/>
          </a:xfrm>
          <a:prstGeom prst="rect">
            <a:avLst/>
          </a:prstGeom>
          <a:noFill/>
          <a:ln>
            <a:noFill/>
          </a:ln>
        </p:spPr>
        <p:txBody>
          <a:bodyPr anchorCtr="0" anchor="ctr" bIns="19050" lIns="19050" spcFirstLastPara="1" rIns="19050" wrap="square" tIns="19050">
            <a:normAutofit/>
          </a:bodyPr>
          <a:lstStyle>
            <a:lvl1pPr lvl="0"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1pPr>
            <a:lvl2pPr lvl="1"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2pPr>
            <a:lvl3pPr lvl="2"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3pPr>
            <a:lvl4pPr lvl="3"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4pPr>
            <a:lvl5pPr lvl="4"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5pPr>
            <a:lvl6pPr lvl="5"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6pPr>
            <a:lvl7pPr lvl="6"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7pPr>
            <a:lvl8pPr lvl="7"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8pPr>
            <a:lvl9pPr lvl="8"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9pPr>
          </a:lstStyle>
          <a:p/>
        </p:txBody>
      </p:sp>
      <p:sp>
        <p:nvSpPr>
          <p:cNvPr id="52" name="Google Shape;52;p13"/>
          <p:cNvSpPr txBox="1"/>
          <p:nvPr>
            <p:ph idx="1" type="body"/>
          </p:nvPr>
        </p:nvSpPr>
        <p:spPr>
          <a:xfrm>
            <a:off x="452438" y="1058400"/>
            <a:ext cx="8239125" cy="3361500"/>
          </a:xfrm>
          <a:prstGeom prst="rect">
            <a:avLst/>
          </a:prstGeom>
          <a:noFill/>
          <a:ln>
            <a:noFill/>
          </a:ln>
        </p:spPr>
        <p:txBody>
          <a:bodyPr anchorCtr="0" anchor="t" bIns="19050" lIns="19050" spcFirstLastPara="1" rIns="19050" wrap="square" tIns="19050">
            <a:normAutofit/>
          </a:bodyPr>
          <a:lstStyle>
            <a:lvl1pPr indent="-228600" lvl="0" marL="4572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1pPr>
            <a:lvl2pPr indent="-228600" lvl="1" marL="9144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2pPr>
            <a:lvl3pPr indent="-228600" lvl="2" marL="13716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3pPr>
            <a:lvl4pPr indent="-228600" lvl="3" marL="18288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4pPr>
            <a:lvl5pPr indent="-228600" lvl="4" marL="22860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5pPr>
            <a:lvl6pPr indent="-228600" lvl="5" marL="27432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6pPr>
            <a:lvl7pPr indent="-228600" lvl="6" marL="32004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7pPr>
            <a:lvl8pPr indent="-228600" lvl="7" marL="36576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8pPr>
            <a:lvl9pPr indent="-228600" lvl="8" marL="41148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9pPr>
          </a:lstStyle>
          <a:p/>
        </p:txBody>
      </p:sp>
      <p:sp>
        <p:nvSpPr>
          <p:cNvPr id="53" name="Google Shape;53;p13"/>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©2023 Gemtek Technology Co., Ltd – Confidential &amp; Proprietary</a:t>
            </a:r>
            <a:endParaRPr sz="500"/>
          </a:p>
        </p:txBody>
      </p:sp>
      <p:sp>
        <p:nvSpPr>
          <p:cNvPr id="54" name="Google Shape;54;p13"/>
          <p:cNvSpPr/>
          <p:nvPr/>
        </p:nvSpPr>
        <p:spPr>
          <a:xfrm>
            <a:off x="4143375" y="857250"/>
            <a:ext cx="857250" cy="21168"/>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1">
            <a:alphaModFix/>
          </a:blip>
          <a:srcRect b="0" l="0" r="0" t="0"/>
          <a:stretch/>
        </p:blipFill>
        <p:spPr>
          <a:xfrm>
            <a:off x="142875" y="4887000"/>
            <a:ext cx="818972" cy="145595"/>
          </a:xfrm>
          <a:prstGeom prst="rect">
            <a:avLst/>
          </a:prstGeom>
          <a:noFill/>
          <a:ln>
            <a:noFill/>
          </a:ln>
        </p:spPr>
      </p:pic>
      <p:pic>
        <p:nvPicPr>
          <p:cNvPr id="56" name="Google Shape;56;p13"/>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57" name="Google Shape;57;p13"/>
          <p:cNvSpPr txBox="1"/>
          <p:nvPr/>
        </p:nvSpPr>
        <p:spPr>
          <a:xfrm>
            <a:off x="985838" y="4965120"/>
            <a:ext cx="2810546" cy="9618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58" name="Google Shape;58;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0062A3"/>
                </a:solidFill>
              </a:defRPr>
            </a:lvl1pPr>
            <a:lvl2pPr lvl="1" algn="r">
              <a:buNone/>
              <a:defRPr sz="1300">
                <a:solidFill>
                  <a:srgbClr val="0062A3"/>
                </a:solidFill>
              </a:defRPr>
            </a:lvl2pPr>
            <a:lvl3pPr lvl="2" algn="r">
              <a:buNone/>
              <a:defRPr sz="1300">
                <a:solidFill>
                  <a:srgbClr val="0062A3"/>
                </a:solidFill>
              </a:defRPr>
            </a:lvl3pPr>
            <a:lvl4pPr lvl="3" algn="r">
              <a:buNone/>
              <a:defRPr sz="1300">
                <a:solidFill>
                  <a:srgbClr val="0062A3"/>
                </a:solidFill>
              </a:defRPr>
            </a:lvl4pPr>
            <a:lvl5pPr lvl="4" algn="r">
              <a:buNone/>
              <a:defRPr sz="1300">
                <a:solidFill>
                  <a:srgbClr val="0062A3"/>
                </a:solidFill>
              </a:defRPr>
            </a:lvl5pPr>
            <a:lvl6pPr lvl="5" algn="r">
              <a:buNone/>
              <a:defRPr sz="1300">
                <a:solidFill>
                  <a:srgbClr val="0062A3"/>
                </a:solidFill>
              </a:defRPr>
            </a:lvl6pPr>
            <a:lvl7pPr lvl="6" algn="r">
              <a:buNone/>
              <a:defRPr sz="1300">
                <a:solidFill>
                  <a:srgbClr val="0062A3"/>
                </a:solidFill>
              </a:defRPr>
            </a:lvl7pPr>
            <a:lvl8pPr lvl="7" algn="r">
              <a:buNone/>
              <a:defRPr sz="1300">
                <a:solidFill>
                  <a:srgbClr val="0062A3"/>
                </a:solidFill>
              </a:defRPr>
            </a:lvl8pPr>
            <a:lvl9pPr lvl="8" algn="r">
              <a:buNone/>
              <a:defRPr sz="1300">
                <a:solidFill>
                  <a:srgbClr val="0062A3"/>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lvl1pPr lvl="0"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1pPr>
            <a:lvl2pPr lvl="1"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2pPr>
            <a:lvl3pPr lvl="2"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3pPr>
            <a:lvl4pPr lvl="3"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4pPr>
            <a:lvl5pPr lvl="4"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5pPr>
            <a:lvl6pPr lvl="5"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6pPr>
            <a:lvl7pPr lvl="6"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7pPr>
            <a:lvl8pPr lvl="7"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8pPr>
            <a:lvl9pPr lvl="8" marR="0" rtl="0" algn="ctr">
              <a:lnSpc>
                <a:spcPct val="80000"/>
              </a:lnSpc>
              <a:spcBef>
                <a:spcPts val="0"/>
              </a:spcBef>
              <a:spcAft>
                <a:spcPts val="0"/>
              </a:spcAft>
              <a:buClr>
                <a:srgbClr val="434343"/>
              </a:buClr>
              <a:buSzPts val="2700"/>
              <a:buFont typeface="Arial"/>
              <a:buNone/>
              <a:defRPr b="1" i="0" sz="2700" u="none" cap="none" strike="noStrike">
                <a:solidFill>
                  <a:srgbClr val="434343"/>
                </a:solidFill>
                <a:latin typeface="Arial"/>
                <a:ea typeface="Arial"/>
                <a:cs typeface="Arial"/>
                <a:sym typeface="Arial"/>
              </a:defRPr>
            </a:lvl9pPr>
          </a:lstStyle>
          <a:p/>
        </p:txBody>
      </p:sp>
      <p:sp>
        <p:nvSpPr>
          <p:cNvPr id="123" name="Google Shape;123;p24"/>
          <p:cNvSpPr txBox="1"/>
          <p:nvPr>
            <p:ph idx="1" type="body"/>
          </p:nvPr>
        </p:nvSpPr>
        <p:spPr>
          <a:xfrm>
            <a:off x="452438" y="1058400"/>
            <a:ext cx="8239200" cy="3361500"/>
          </a:xfrm>
          <a:prstGeom prst="rect">
            <a:avLst/>
          </a:prstGeom>
          <a:noFill/>
          <a:ln>
            <a:noFill/>
          </a:ln>
        </p:spPr>
        <p:txBody>
          <a:bodyPr anchorCtr="0" anchor="t" bIns="19050" lIns="19050" spcFirstLastPara="1" rIns="19050" wrap="square" tIns="19050">
            <a:normAutofit/>
          </a:bodyPr>
          <a:lstStyle>
            <a:lvl1pPr indent="-228600" lvl="0" marL="4572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1pPr>
            <a:lvl2pPr indent="-228600" lvl="1" marL="9144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2pPr>
            <a:lvl3pPr indent="-228600" lvl="2" marL="13716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3pPr>
            <a:lvl4pPr indent="-228600" lvl="3" marL="18288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4pPr>
            <a:lvl5pPr indent="-228600" lvl="4" marL="22860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5pPr>
            <a:lvl6pPr indent="-228600" lvl="5" marL="27432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6pPr>
            <a:lvl7pPr indent="-228600" lvl="6" marL="32004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7pPr>
            <a:lvl8pPr indent="-228600" lvl="7" marL="36576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8pPr>
            <a:lvl9pPr indent="-228600" lvl="8" marL="4114800" marR="0" rtl="0" algn="l">
              <a:lnSpc>
                <a:spcPct val="80000"/>
              </a:lnSpc>
              <a:spcBef>
                <a:spcPts val="1500"/>
              </a:spcBef>
              <a:spcAft>
                <a:spcPts val="0"/>
              </a:spcAft>
              <a:buClr>
                <a:srgbClr val="0062A3"/>
              </a:buClr>
              <a:buSzPts val="1800"/>
              <a:buFont typeface="Arial"/>
              <a:buNone/>
              <a:defRPr b="0" i="0" sz="1800" u="none" cap="none" strike="noStrike">
                <a:solidFill>
                  <a:srgbClr val="0062A3"/>
                </a:solidFill>
                <a:latin typeface="Arial"/>
                <a:ea typeface="Arial"/>
                <a:cs typeface="Arial"/>
                <a:sym typeface="Arial"/>
              </a:defRPr>
            </a:lvl9pPr>
          </a:lstStyle>
          <a:p/>
        </p:txBody>
      </p:sp>
      <p:sp>
        <p:nvSpPr>
          <p:cNvPr id="124" name="Google Shape;124;p24"/>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FFFFF"/>
              </a:buClr>
              <a:buSzPts val="400"/>
              <a:buFont typeface="Arial"/>
              <a:buNone/>
            </a:pPr>
            <a:r>
              <a:rPr b="0" i="0" lang="zh-TW" sz="400" u="none" cap="none" strike="noStrike">
                <a:solidFill>
                  <a:srgbClr val="FFFFFF"/>
                </a:solidFill>
                <a:latin typeface="Arial"/>
                <a:ea typeface="Arial"/>
                <a:cs typeface="Arial"/>
                <a:sym typeface="Arial"/>
              </a:rPr>
              <a:t>©2023 Gemtek Technology Co., Ltd – Confidential &amp; Proprietary</a:t>
            </a:r>
            <a:endParaRPr sz="500"/>
          </a:p>
        </p:txBody>
      </p:sp>
      <p:sp>
        <p:nvSpPr>
          <p:cNvPr id="125" name="Google Shape;125;p24"/>
          <p:cNvSpPr/>
          <p:nvPr/>
        </p:nvSpPr>
        <p:spPr>
          <a:xfrm>
            <a:off x="4143375" y="857250"/>
            <a:ext cx="857400" cy="21300"/>
          </a:xfrm>
          <a:prstGeom prst="rect">
            <a:avLst/>
          </a:prstGeom>
          <a:solidFill>
            <a:srgbClr val="0072B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000000"/>
              </a:solidFill>
              <a:latin typeface="Arial"/>
              <a:ea typeface="Arial"/>
              <a:cs typeface="Arial"/>
              <a:sym typeface="Arial"/>
            </a:endParaRPr>
          </a:p>
        </p:txBody>
      </p:sp>
      <p:pic>
        <p:nvPicPr>
          <p:cNvPr id="126" name="Google Shape;126;p24"/>
          <p:cNvPicPr preferRelativeResize="0"/>
          <p:nvPr/>
        </p:nvPicPr>
        <p:blipFill rotWithShape="1">
          <a:blip r:embed="rId1">
            <a:alphaModFix/>
          </a:blip>
          <a:srcRect b="0" l="0" r="0" t="0"/>
          <a:stretch/>
        </p:blipFill>
        <p:spPr>
          <a:xfrm>
            <a:off x="142875" y="4887000"/>
            <a:ext cx="818972" cy="145595"/>
          </a:xfrm>
          <a:prstGeom prst="rect">
            <a:avLst/>
          </a:prstGeom>
          <a:noFill/>
          <a:ln>
            <a:noFill/>
          </a:ln>
        </p:spPr>
      </p:pic>
      <p:pic>
        <p:nvPicPr>
          <p:cNvPr id="127" name="Google Shape;127;p24"/>
          <p:cNvPicPr preferRelativeResize="0"/>
          <p:nvPr/>
        </p:nvPicPr>
        <p:blipFill rotWithShape="1">
          <a:blip r:embed="rId2">
            <a:alphaModFix/>
          </a:blip>
          <a:srcRect b="0" l="0" r="0" t="0"/>
          <a:stretch/>
        </p:blipFill>
        <p:spPr>
          <a:xfrm>
            <a:off x="142875" y="4887000"/>
            <a:ext cx="818972" cy="145595"/>
          </a:xfrm>
          <a:prstGeom prst="rect">
            <a:avLst/>
          </a:prstGeom>
          <a:noFill/>
          <a:ln>
            <a:noFill/>
          </a:ln>
        </p:spPr>
      </p:pic>
      <p:sp>
        <p:nvSpPr>
          <p:cNvPr id="128" name="Google Shape;128;p24"/>
          <p:cNvSpPr txBox="1"/>
          <p:nvPr/>
        </p:nvSpPr>
        <p:spPr>
          <a:xfrm>
            <a:off x="985838" y="4965120"/>
            <a:ext cx="2810700" cy="1002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400"/>
              <a:buFont typeface="Arial"/>
              <a:buNone/>
            </a:pPr>
            <a:r>
              <a:rPr b="0" i="0" lang="zh-TW" sz="400" u="none" cap="none" strike="noStrike">
                <a:solidFill>
                  <a:srgbClr val="000000"/>
                </a:solidFill>
                <a:latin typeface="Arial"/>
                <a:ea typeface="Arial"/>
                <a:cs typeface="Arial"/>
                <a:sym typeface="Arial"/>
              </a:rPr>
              <a:t>©2024 Gemtek Technology Co., Ltd – Confidential &amp; Proprietary</a:t>
            </a:r>
            <a:endParaRPr sz="500"/>
          </a:p>
        </p:txBody>
      </p:sp>
      <p:sp>
        <p:nvSpPr>
          <p:cNvPr id="129" name="Google Shape;129;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0062A3"/>
                </a:solidFill>
              </a:defRPr>
            </a:lvl1pPr>
            <a:lvl2pPr lvl="1" algn="r">
              <a:buNone/>
              <a:defRPr sz="1300">
                <a:solidFill>
                  <a:srgbClr val="0062A3"/>
                </a:solidFill>
              </a:defRPr>
            </a:lvl2pPr>
            <a:lvl3pPr lvl="2" algn="r">
              <a:buNone/>
              <a:defRPr sz="1300">
                <a:solidFill>
                  <a:srgbClr val="0062A3"/>
                </a:solidFill>
              </a:defRPr>
            </a:lvl3pPr>
            <a:lvl4pPr lvl="3" algn="r">
              <a:buNone/>
              <a:defRPr sz="1300">
                <a:solidFill>
                  <a:srgbClr val="0062A3"/>
                </a:solidFill>
              </a:defRPr>
            </a:lvl4pPr>
            <a:lvl5pPr lvl="4" algn="r">
              <a:buNone/>
              <a:defRPr sz="1300">
                <a:solidFill>
                  <a:srgbClr val="0062A3"/>
                </a:solidFill>
              </a:defRPr>
            </a:lvl5pPr>
            <a:lvl6pPr lvl="5" algn="r">
              <a:buNone/>
              <a:defRPr sz="1300">
                <a:solidFill>
                  <a:srgbClr val="0062A3"/>
                </a:solidFill>
              </a:defRPr>
            </a:lvl6pPr>
            <a:lvl7pPr lvl="6" algn="r">
              <a:buNone/>
              <a:defRPr sz="1300">
                <a:solidFill>
                  <a:srgbClr val="0062A3"/>
                </a:solidFill>
              </a:defRPr>
            </a:lvl7pPr>
            <a:lvl8pPr lvl="7" algn="r">
              <a:buNone/>
              <a:defRPr sz="1300">
                <a:solidFill>
                  <a:srgbClr val="0062A3"/>
                </a:solidFill>
              </a:defRPr>
            </a:lvl8pPr>
            <a:lvl9pPr lvl="8" algn="r">
              <a:buNone/>
              <a:defRPr sz="1300">
                <a:solidFill>
                  <a:srgbClr val="0062A3"/>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4458450" y="1787875"/>
            <a:ext cx="4557900" cy="1027500"/>
          </a:xfrm>
          <a:prstGeom prst="rect">
            <a:avLst/>
          </a:prstGeom>
          <a:noFill/>
          <a:ln>
            <a:noFill/>
          </a:ln>
        </p:spPr>
        <p:txBody>
          <a:bodyPr anchorCtr="0" anchor="b" bIns="19050" lIns="19050" spcFirstLastPara="1" rIns="19050" wrap="square" tIns="19050">
            <a:normAutofit fontScale="90000"/>
          </a:bodyPr>
          <a:lstStyle/>
          <a:p>
            <a:pPr indent="457200" lvl="0" marL="1371600" rtl="0" algn="l">
              <a:lnSpc>
                <a:spcPct val="90000"/>
              </a:lnSpc>
              <a:spcBef>
                <a:spcPts val="0"/>
              </a:spcBef>
              <a:spcAft>
                <a:spcPts val="0"/>
              </a:spcAft>
              <a:buClr>
                <a:schemeClr val="lt1"/>
              </a:buClr>
              <a:buSzPct val="138461"/>
              <a:buFont typeface="Jost ExtraBold"/>
              <a:buNone/>
            </a:pPr>
            <a:r>
              <a:rPr lang="zh-TW" sz="3900">
                <a:solidFill>
                  <a:schemeClr val="lt1"/>
                </a:solidFill>
                <a:latin typeface="Montserrat"/>
                <a:ea typeface="Montserrat"/>
                <a:cs typeface="Montserrat"/>
                <a:sym typeface="Montserrat"/>
              </a:rPr>
              <a:t>Docker 101</a:t>
            </a:r>
            <a:endParaRPr sz="3900">
              <a:solidFill>
                <a:schemeClr val="lt1"/>
              </a:solidFill>
              <a:latin typeface="Montserrat"/>
              <a:ea typeface="Montserrat"/>
              <a:cs typeface="Montserrat"/>
              <a:sym typeface="Montserrat"/>
            </a:endParaRPr>
          </a:p>
        </p:txBody>
      </p:sp>
      <p:pic>
        <p:nvPicPr>
          <p:cNvPr id="197" name="Google Shape;197;p35"/>
          <p:cNvPicPr preferRelativeResize="0"/>
          <p:nvPr/>
        </p:nvPicPr>
        <p:blipFill>
          <a:blip r:embed="rId3">
            <a:alphaModFix/>
          </a:blip>
          <a:stretch>
            <a:fillRect/>
          </a:stretch>
        </p:blipFill>
        <p:spPr>
          <a:xfrm>
            <a:off x="360948" y="653148"/>
            <a:ext cx="2188340" cy="1027500"/>
          </a:xfrm>
          <a:prstGeom prst="rect">
            <a:avLst/>
          </a:prstGeom>
          <a:noFill/>
          <a:ln>
            <a:noFill/>
          </a:ln>
        </p:spPr>
      </p:pic>
      <p:sp>
        <p:nvSpPr>
          <p:cNvPr id="198" name="Google Shape;19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Working Sequence</a:t>
            </a:r>
            <a:endParaRPr sz="2200">
              <a:solidFill>
                <a:srgbClr val="0062A3"/>
              </a:solidFill>
              <a:highlight>
                <a:srgbClr val="FFFFFF"/>
              </a:highlight>
              <a:latin typeface="Montserrat"/>
              <a:ea typeface="Montserrat"/>
              <a:cs typeface="Montserrat"/>
              <a:sym typeface="Montserrat"/>
            </a:endParaRPr>
          </a:p>
        </p:txBody>
      </p:sp>
      <p:sp>
        <p:nvSpPr>
          <p:cNvPr id="269" name="Google Shape;269;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70" name="Google Shape;270;p44"/>
          <p:cNvPicPr preferRelativeResize="0"/>
          <p:nvPr/>
        </p:nvPicPr>
        <p:blipFill>
          <a:blip r:embed="rId3">
            <a:alphaModFix/>
          </a:blip>
          <a:stretch>
            <a:fillRect/>
          </a:stretch>
        </p:blipFill>
        <p:spPr>
          <a:xfrm>
            <a:off x="765725" y="1126599"/>
            <a:ext cx="7984200" cy="289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Run a different container</a:t>
            </a:r>
            <a:endParaRPr sz="2200">
              <a:solidFill>
                <a:srgbClr val="0062A3"/>
              </a:solidFill>
              <a:highlight>
                <a:srgbClr val="FFFFFF"/>
              </a:highlight>
              <a:latin typeface="Montserrat"/>
              <a:ea typeface="Montserrat"/>
              <a:cs typeface="Montserrat"/>
              <a:sym typeface="Montserrat"/>
            </a:endParaRPr>
          </a:p>
        </p:txBody>
      </p:sp>
      <p:sp>
        <p:nvSpPr>
          <p:cNvPr id="276" name="Google Shape;276;p45"/>
          <p:cNvSpPr txBox="1"/>
          <p:nvPr/>
        </p:nvSpPr>
        <p:spPr>
          <a:xfrm>
            <a:off x="452400" y="1086700"/>
            <a:ext cx="8586900" cy="3130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marR="127000" rtl="0" algn="l">
              <a:lnSpc>
                <a:spcPct val="115000"/>
              </a:lnSpc>
              <a:spcBef>
                <a:spcPts val="0"/>
              </a:spcBef>
              <a:spcAft>
                <a:spcPts val="0"/>
              </a:spcAft>
              <a:buNone/>
            </a:pPr>
            <a:r>
              <a:rPr lang="zh-TW" sz="1200">
                <a:solidFill>
                  <a:schemeClr val="dk1"/>
                </a:solidFill>
                <a:highlight>
                  <a:srgbClr val="CCCCCC"/>
                </a:highlight>
                <a:latin typeface="Montserrat"/>
                <a:ea typeface="Montserrat"/>
                <a:cs typeface="Montserrat"/>
                <a:sym typeface="Montserrat"/>
              </a:rPr>
              <a:t>lou@vostro:~/101/docker/compileC$ docker run -it time_display</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CCCCCC"/>
                </a:highlight>
                <a:latin typeface="Montserrat"/>
                <a:ea typeface="Montserrat"/>
                <a:cs typeface="Montserrat"/>
                <a:sym typeface="Montserrat"/>
              </a:rPr>
              <a:t>		Time program by Docker:</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CCCCCC"/>
                </a:highlight>
                <a:latin typeface="Montserrat"/>
                <a:ea typeface="Montserrat"/>
                <a:cs typeface="Montserrat"/>
                <a:sym typeface="Montserrat"/>
              </a:rPr>
              <a:t>Fri Jun 28 02:39:04 2024</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CCCCCC"/>
                </a:highlight>
                <a:latin typeface="Montserrat"/>
                <a:ea typeface="Montserrat"/>
                <a:cs typeface="Montserrat"/>
                <a:sym typeface="Montserrat"/>
              </a:rPr>
              <a:t>Fri Jun 28 02:39:05 2024</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CCCCCC"/>
                </a:highlight>
                <a:latin typeface="Montserrat"/>
                <a:ea typeface="Montserrat"/>
                <a:cs typeface="Montserrat"/>
                <a:sym typeface="Montserrat"/>
              </a:rPr>
              <a:t>Fri Jun 28 02:39:06 2024</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CCCCCC"/>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CCCCCC"/>
                </a:highlight>
                <a:latin typeface="Montserrat"/>
                <a:ea typeface="Montserrat"/>
                <a:cs typeface="Montserrat"/>
                <a:sym typeface="Montserrat"/>
              </a:rPr>
              <a:t>Fri Jun 28 02:39:07 2024</a:t>
            </a:r>
            <a:endParaRPr sz="1200">
              <a:solidFill>
                <a:schemeClr val="dk1"/>
              </a:solidFill>
              <a:highlight>
                <a:srgbClr val="CCCCCC"/>
              </a:highlight>
              <a:latin typeface="Montserrat"/>
              <a:ea typeface="Montserrat"/>
              <a:cs typeface="Montserrat"/>
              <a:sym typeface="Montserrat"/>
            </a:endParaRPr>
          </a:p>
        </p:txBody>
      </p:sp>
      <p:sp>
        <p:nvSpPr>
          <p:cNvPr id="277" name="Google Shape;27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related processes</a:t>
            </a:r>
            <a:endParaRPr sz="2200">
              <a:solidFill>
                <a:srgbClr val="0062A3"/>
              </a:solidFill>
              <a:latin typeface="Montserrat"/>
              <a:ea typeface="Montserrat"/>
              <a:cs typeface="Montserrat"/>
              <a:sym typeface="Montserrat"/>
            </a:endParaRPr>
          </a:p>
        </p:txBody>
      </p:sp>
      <p:pic>
        <p:nvPicPr>
          <p:cNvPr id="283" name="Google Shape;283;p46"/>
          <p:cNvPicPr preferRelativeResize="0"/>
          <p:nvPr/>
        </p:nvPicPr>
        <p:blipFill>
          <a:blip r:embed="rId3">
            <a:alphaModFix/>
          </a:blip>
          <a:stretch>
            <a:fillRect/>
          </a:stretch>
        </p:blipFill>
        <p:spPr>
          <a:xfrm>
            <a:off x="2185988" y="1019813"/>
            <a:ext cx="4772025" cy="2162175"/>
          </a:xfrm>
          <a:prstGeom prst="rect">
            <a:avLst/>
          </a:prstGeom>
          <a:noFill/>
          <a:ln>
            <a:noFill/>
          </a:ln>
        </p:spPr>
      </p:pic>
      <p:sp>
        <p:nvSpPr>
          <p:cNvPr id="284" name="Google Shape;284;p46"/>
          <p:cNvSpPr txBox="1"/>
          <p:nvPr/>
        </p:nvSpPr>
        <p:spPr>
          <a:xfrm>
            <a:off x="452388" y="3331825"/>
            <a:ext cx="8239200" cy="1535400"/>
          </a:xfrm>
          <a:prstGeom prst="rect">
            <a:avLst/>
          </a:prstGeom>
          <a:noFill/>
          <a:ln>
            <a:noFill/>
          </a:ln>
        </p:spPr>
        <p:txBody>
          <a:bodyPr anchorCtr="0" anchor="t" bIns="91425" lIns="91425" spcFirstLastPara="1" rIns="91425" wrap="square" tIns="91425">
            <a:spAutoFit/>
          </a:bodyPr>
          <a:lstStyle/>
          <a:p>
            <a:pPr indent="-311150" lvl="0" marL="457200" marR="127000" rtl="0" algn="l">
              <a:lnSpc>
                <a:spcPct val="115000"/>
              </a:lnSpc>
              <a:spcBef>
                <a:spcPts val="0"/>
              </a:spcBef>
              <a:spcAft>
                <a:spcPts val="0"/>
              </a:spcAft>
              <a:buClr>
                <a:schemeClr val="dk1"/>
              </a:buClr>
              <a:buSzPts val="1300"/>
              <a:buFont typeface="Montserrat"/>
              <a:buChar char="●"/>
            </a:pPr>
            <a:r>
              <a:rPr b="1" lang="zh-TW" sz="1300">
                <a:solidFill>
                  <a:schemeClr val="dk1"/>
                </a:solidFill>
                <a:latin typeface="Montserrat"/>
                <a:ea typeface="Montserrat"/>
                <a:cs typeface="Montserrat"/>
                <a:sym typeface="Montserrat"/>
              </a:rPr>
              <a:t>dockerd</a:t>
            </a:r>
            <a:r>
              <a:rPr lang="zh-TW" sz="1300">
                <a:solidFill>
                  <a:schemeClr val="dk1"/>
                </a:solidFill>
                <a:latin typeface="Montserrat"/>
                <a:ea typeface="Montserrat"/>
                <a:cs typeface="Montserrat"/>
                <a:sym typeface="Montserrat"/>
              </a:rPr>
              <a:t>: Docker Engine daemon</a:t>
            </a:r>
            <a:endParaRPr sz="1300">
              <a:solidFill>
                <a:schemeClr val="dk1"/>
              </a:solidFill>
              <a:latin typeface="Montserrat"/>
              <a:ea typeface="Montserrat"/>
              <a:cs typeface="Montserrat"/>
              <a:sym typeface="Montserrat"/>
            </a:endParaRPr>
          </a:p>
          <a:p>
            <a:pPr indent="-311150" lvl="0" marL="457200" marR="127000" rtl="0" algn="l">
              <a:lnSpc>
                <a:spcPct val="115000"/>
              </a:lnSpc>
              <a:spcBef>
                <a:spcPts val="0"/>
              </a:spcBef>
              <a:spcAft>
                <a:spcPts val="0"/>
              </a:spcAft>
              <a:buClr>
                <a:schemeClr val="dk1"/>
              </a:buClr>
              <a:buSzPts val="1300"/>
              <a:buFont typeface="Montserrat"/>
              <a:buChar char="●"/>
            </a:pPr>
            <a:r>
              <a:rPr b="1" lang="zh-TW" sz="1300">
                <a:solidFill>
                  <a:schemeClr val="dk1"/>
                </a:solidFill>
                <a:latin typeface="Montserrat"/>
                <a:ea typeface="Montserrat"/>
                <a:cs typeface="Montserrat"/>
                <a:sym typeface="Montserrat"/>
              </a:rPr>
              <a:t>containered</a:t>
            </a:r>
            <a:r>
              <a:rPr lang="zh-TW" sz="1300">
                <a:solidFill>
                  <a:schemeClr val="dk1"/>
                </a:solidFill>
                <a:latin typeface="Montserrat"/>
                <a:ea typeface="Montserrat"/>
                <a:cs typeface="Montserrat"/>
                <a:sym typeface="Montserrat"/>
              </a:rPr>
              <a:t>: A lightweight daemon for handling container lifecycle, commands handling.</a:t>
            </a:r>
            <a:endParaRPr sz="1300">
              <a:solidFill>
                <a:schemeClr val="dk1"/>
              </a:solidFill>
              <a:latin typeface="Montserrat"/>
              <a:ea typeface="Montserrat"/>
              <a:cs typeface="Montserrat"/>
              <a:sym typeface="Montserrat"/>
            </a:endParaRPr>
          </a:p>
          <a:p>
            <a:pPr indent="-311150" lvl="0" marL="457200" marR="127000" rtl="0" algn="l">
              <a:lnSpc>
                <a:spcPct val="115000"/>
              </a:lnSpc>
              <a:spcBef>
                <a:spcPts val="0"/>
              </a:spcBef>
              <a:spcAft>
                <a:spcPts val="0"/>
              </a:spcAft>
              <a:buClr>
                <a:schemeClr val="dk1"/>
              </a:buClr>
              <a:buSzPts val="1300"/>
              <a:buFont typeface="Montserrat"/>
              <a:buChar char="●"/>
            </a:pPr>
            <a:r>
              <a:rPr b="1" lang="zh-TW" sz="1300">
                <a:solidFill>
                  <a:schemeClr val="dk1"/>
                </a:solidFill>
                <a:latin typeface="Montserrat"/>
                <a:ea typeface="Montserrat"/>
                <a:cs typeface="Montserrat"/>
                <a:sym typeface="Montserrat"/>
              </a:rPr>
              <a:t>containerd-shim</a:t>
            </a:r>
            <a:r>
              <a:rPr lang="zh-TW" sz="1300">
                <a:solidFill>
                  <a:schemeClr val="dk1"/>
                </a:solidFill>
                <a:latin typeface="Montserrat"/>
                <a:ea typeface="Montserrat"/>
                <a:cs typeface="Montserrat"/>
                <a:sym typeface="Montserrat"/>
              </a:rPr>
              <a:t>: A shim process for holding parent owership to (of a containered process) to allow daemon and containered to exit/restart without impact. </a:t>
            </a:r>
            <a:endParaRPr sz="1300">
              <a:solidFill>
                <a:schemeClr val="dk1"/>
              </a:solidFill>
              <a:latin typeface="Montserrat"/>
              <a:ea typeface="Montserrat"/>
              <a:cs typeface="Montserrat"/>
              <a:sym typeface="Montserrat"/>
            </a:endParaRPr>
          </a:p>
          <a:p>
            <a:pPr indent="-311150" lvl="0" marL="457200" marR="127000" rtl="0" algn="l">
              <a:lnSpc>
                <a:spcPct val="115000"/>
              </a:lnSpc>
              <a:spcBef>
                <a:spcPts val="0"/>
              </a:spcBef>
              <a:spcAft>
                <a:spcPts val="0"/>
              </a:spcAft>
              <a:buClr>
                <a:schemeClr val="dk1"/>
              </a:buClr>
              <a:buSzPts val="1300"/>
              <a:buFont typeface="Montserrat"/>
              <a:buChar char="●"/>
            </a:pPr>
            <a:r>
              <a:rPr b="1" lang="zh-TW" sz="1300">
                <a:solidFill>
                  <a:schemeClr val="dk1"/>
                </a:solidFill>
                <a:latin typeface="Montserrat"/>
                <a:ea typeface="Montserrat"/>
                <a:cs typeface="Montserrat"/>
                <a:sym typeface="Montserrat"/>
              </a:rPr>
              <a:t>runc</a:t>
            </a:r>
            <a:r>
              <a:rPr lang="zh-TW" sz="1300">
                <a:solidFill>
                  <a:schemeClr val="dk1"/>
                </a:solidFill>
                <a:latin typeface="Montserrat"/>
                <a:ea typeface="Montserrat"/>
                <a:cs typeface="Montserrat"/>
                <a:sym typeface="Montserrat"/>
              </a:rPr>
              <a:t>: the OCI-compliant runtime for executing container processes given a fs bundle and OCI configuration.</a:t>
            </a:r>
            <a:endParaRPr sz="1300">
              <a:solidFill>
                <a:schemeClr val="dk1"/>
              </a:solidFill>
              <a:latin typeface="Montserrat"/>
              <a:ea typeface="Montserrat"/>
              <a:cs typeface="Montserrat"/>
              <a:sym typeface="Montserrat"/>
            </a:endParaRPr>
          </a:p>
        </p:txBody>
      </p:sp>
      <p:sp>
        <p:nvSpPr>
          <p:cNvPr id="285" name="Google Shape;28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Docker related processes</a:t>
            </a:r>
            <a:endParaRPr sz="2200">
              <a:solidFill>
                <a:srgbClr val="0062A3"/>
              </a:solidFill>
              <a:highlight>
                <a:srgbClr val="FFFFFF"/>
              </a:highlight>
              <a:latin typeface="Montserrat"/>
              <a:ea typeface="Montserrat"/>
              <a:cs typeface="Montserrat"/>
              <a:sym typeface="Montserrat"/>
            </a:endParaRPr>
          </a:p>
        </p:txBody>
      </p:sp>
      <p:sp>
        <p:nvSpPr>
          <p:cNvPr id="291" name="Google Shape;291;p47"/>
          <p:cNvSpPr txBox="1"/>
          <p:nvPr/>
        </p:nvSpPr>
        <p:spPr>
          <a:xfrm>
            <a:off x="452400" y="1086700"/>
            <a:ext cx="8653200" cy="29739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127000" rtl="0" algn="l">
              <a:lnSpc>
                <a:spcPct val="115000"/>
              </a:lnSpc>
              <a:spcBef>
                <a:spcPts val="0"/>
              </a:spcBef>
              <a:spcAft>
                <a:spcPts val="0"/>
              </a:spcAft>
              <a:buNone/>
            </a:pPr>
            <a:r>
              <a:rPr b="1" lang="zh-TW" sz="1600">
                <a:solidFill>
                  <a:schemeClr val="dk1"/>
                </a:solidFill>
                <a:latin typeface="Montserrat"/>
                <a:ea typeface="Montserrat"/>
                <a:cs typeface="Montserrat"/>
                <a:sym typeface="Montserrat"/>
              </a:rPr>
              <a:t>Build &amp; run a C application using Docker</a:t>
            </a:r>
            <a:endParaRPr b="1" sz="16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1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latin typeface="Montserrat"/>
                <a:ea typeface="Montserrat"/>
                <a:cs typeface="Montserrat"/>
                <a:sym typeface="Montserrat"/>
              </a:rPr>
              <a:t>1.</a:t>
            </a:r>
            <a:endParaRPr sz="11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lou@vostro:~$ docker ps</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CONTAINER ID   IMAGE          COMMAND                  CREATED         STATUS         PORTS                		NAMES</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c09722e70098   time_display   "/bin/sh -c /timeDis…"   4 seconds ago   Up 3 seconds                                           friendly_cerf</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1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latin typeface="Montserrat"/>
                <a:ea typeface="Montserrat"/>
                <a:cs typeface="Montserrat"/>
                <a:sym typeface="Montserrat"/>
              </a:rPr>
              <a:t>2.</a:t>
            </a:r>
            <a:endParaRPr sz="11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lou@vostro:~/101/docker$ ps faux | less</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root     1805056  0.0  0.0 1236472 11088 ?       Sl   09:32   0:00 /usr/bin/containerd-shim-runc-v2 -namespace moby -id c09722e7009809abb321701763d322b9e21628b6b68c879670585538ee2dfd56 -address /run/containerd/containerd.sock</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root     1805084  0.0  0.0   2800  1664 pts/0    Ss+  09:32   0:00  \_ /bin/sh -c /timeDisplay</a:t>
            </a:r>
            <a:endParaRPr sz="11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100">
                <a:solidFill>
                  <a:schemeClr val="dk1"/>
                </a:solidFill>
                <a:highlight>
                  <a:srgbClr val="D9D9D9"/>
                </a:highlight>
                <a:latin typeface="Montserrat"/>
                <a:ea typeface="Montserrat"/>
                <a:cs typeface="Montserrat"/>
                <a:sym typeface="Montserrat"/>
              </a:rPr>
              <a:t>root     1805108  0.0  0.0   2680  1536 pts/0    S+   09:32   0:00      \_ /timeDisplay</a:t>
            </a:r>
            <a:endParaRPr sz="1100">
              <a:solidFill>
                <a:schemeClr val="dk1"/>
              </a:solidFill>
              <a:highlight>
                <a:srgbClr val="D9D9D9"/>
              </a:highlight>
              <a:latin typeface="Montserrat"/>
              <a:ea typeface="Montserrat"/>
              <a:cs typeface="Montserrat"/>
              <a:sym typeface="Montserrat"/>
            </a:endParaRPr>
          </a:p>
        </p:txBody>
      </p:sp>
      <p:sp>
        <p:nvSpPr>
          <p:cNvPr id="292" name="Google Shape;29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images</a:t>
            </a:r>
            <a:endParaRPr sz="2200">
              <a:solidFill>
                <a:srgbClr val="0062A3"/>
              </a:solidFill>
              <a:latin typeface="Montserrat"/>
              <a:ea typeface="Montserrat"/>
              <a:cs typeface="Montserrat"/>
              <a:sym typeface="Montserrat"/>
            </a:endParaRPr>
          </a:p>
        </p:txBody>
      </p:sp>
      <p:sp>
        <p:nvSpPr>
          <p:cNvPr id="298" name="Google Shape;2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99" name="Google Shape;299;p48"/>
          <p:cNvSpPr txBox="1"/>
          <p:nvPr/>
        </p:nvSpPr>
        <p:spPr>
          <a:xfrm>
            <a:off x="567450" y="1202000"/>
            <a:ext cx="8653200" cy="23736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Image = files + metadata</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These files form the root filesystem of our container.</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The metadata can indicate a number of things, e.g.:</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the author of the image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the command to execute in the container when starting it</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environment variables to be set</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etc.</a:t>
            </a:r>
            <a:endParaRPr b="1" sz="15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images</a:t>
            </a:r>
            <a:endParaRPr sz="2200">
              <a:solidFill>
                <a:srgbClr val="0062A3"/>
              </a:solidFill>
              <a:latin typeface="Montserrat"/>
              <a:ea typeface="Montserrat"/>
              <a:cs typeface="Montserrat"/>
              <a:sym typeface="Montserrat"/>
            </a:endParaRPr>
          </a:p>
        </p:txBody>
      </p:sp>
      <p:sp>
        <p:nvSpPr>
          <p:cNvPr id="305" name="Google Shape;3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306" name="Google Shape;306;p49"/>
          <p:cNvSpPr txBox="1"/>
          <p:nvPr/>
        </p:nvSpPr>
        <p:spPr>
          <a:xfrm>
            <a:off x="452400" y="1547400"/>
            <a:ext cx="8653200" cy="20487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marR="127000" rtl="0" algn="l">
              <a:lnSpc>
                <a:spcPct val="115000"/>
              </a:lnSpc>
              <a:spcBef>
                <a:spcPts val="0"/>
              </a:spcBef>
              <a:spcAft>
                <a:spcPts val="0"/>
              </a:spcAft>
              <a:buNone/>
            </a:pPr>
            <a:r>
              <a:rPr b="1" lang="zh-TW" sz="1600">
                <a:solidFill>
                  <a:schemeClr val="dk1"/>
                </a:solidFill>
                <a:latin typeface="Montserrat"/>
                <a:ea typeface="Montserrat"/>
                <a:cs typeface="Montserrat"/>
                <a:sym typeface="Montserrat"/>
              </a:rPr>
              <a:t>Listing Docker image:</a:t>
            </a:r>
            <a:endParaRPr b="1" sz="16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300">
                <a:solidFill>
                  <a:schemeClr val="dk1"/>
                </a:solidFill>
                <a:highlight>
                  <a:srgbClr val="D9D9D9"/>
                </a:highlight>
                <a:latin typeface="Montserrat"/>
                <a:ea typeface="Montserrat"/>
                <a:cs typeface="Montserrat"/>
                <a:sym typeface="Montserrat"/>
              </a:rPr>
              <a:t>lou@vostro:~/101/docker/compileC$ docker image ls</a:t>
            </a:r>
            <a:endParaRPr sz="13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300">
                <a:solidFill>
                  <a:schemeClr val="dk1"/>
                </a:solidFill>
                <a:highlight>
                  <a:srgbClr val="D9D9D9"/>
                </a:highlight>
                <a:latin typeface="Montserrat"/>
                <a:ea typeface="Montserrat"/>
                <a:cs typeface="Montserrat"/>
                <a:sym typeface="Montserrat"/>
              </a:rPr>
              <a:t>REPOSITORY                                                                             TAG       IMAGE ID       CREATED         SIZE</a:t>
            </a:r>
            <a:endParaRPr sz="13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300">
                <a:solidFill>
                  <a:schemeClr val="dk1"/>
                </a:solidFill>
                <a:highlight>
                  <a:srgbClr val="D9D9D9"/>
                </a:highlight>
                <a:latin typeface="Montserrat"/>
                <a:ea typeface="Montserrat"/>
                <a:cs typeface="Montserrat"/>
                <a:sym typeface="Montserrat"/>
              </a:rPr>
              <a:t>time_display                                                                           latest    fc1617c8381b   8 minutes ago   456MB</a:t>
            </a:r>
            <a:endParaRPr sz="13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300">
                <a:solidFill>
                  <a:schemeClr val="dk1"/>
                </a:solidFill>
                <a:highlight>
                  <a:srgbClr val="D9D9D9"/>
                </a:highlight>
                <a:latin typeface="Montserrat"/>
                <a:ea typeface="Montserrat"/>
                <a:cs typeface="Montserrat"/>
                <a:sym typeface="Montserrat"/>
              </a:rPr>
              <a:t>words                                                                                  	    latest    f559126b4acc   18 hours ago    429MB</a:t>
            </a:r>
            <a:endParaRPr sz="13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300">
                <a:solidFill>
                  <a:schemeClr val="dk1"/>
                </a:solidFill>
                <a:highlight>
                  <a:srgbClr val="D9D9D9"/>
                </a:highlight>
                <a:latin typeface="Montserrat"/>
                <a:ea typeface="Montserrat"/>
                <a:cs typeface="Montserrat"/>
                <a:sym typeface="Montserrat"/>
              </a:rPr>
              <a:t>web                                                                                           latest    b483f25ae404   19 hours ago    897MB</a:t>
            </a:r>
            <a:endParaRPr sz="1300">
              <a:solidFill>
                <a:schemeClr val="dk1"/>
              </a:solidFill>
              <a:highlight>
                <a:srgbClr val="D9D9D9"/>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300">
                <a:solidFill>
                  <a:schemeClr val="dk1"/>
                </a:solidFill>
                <a:highlight>
                  <a:srgbClr val="D9D9D9"/>
                </a:highlight>
                <a:latin typeface="Montserrat"/>
                <a:ea typeface="Montserrat"/>
                <a:cs typeface="Montserrat"/>
                <a:sym typeface="Montserrat"/>
              </a:rPr>
              <a:t>db                                                                                              latest    9592f8815e1c   19 hours ago    432MB</a:t>
            </a:r>
            <a:endParaRPr sz="1300">
              <a:solidFill>
                <a:schemeClr val="dk1"/>
              </a:solidFill>
              <a:highlight>
                <a:srgbClr val="D9D9D9"/>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layers</a:t>
            </a:r>
            <a:endParaRPr sz="2200">
              <a:solidFill>
                <a:srgbClr val="0062A3"/>
              </a:solidFill>
              <a:latin typeface="Montserrat"/>
              <a:ea typeface="Montserrat"/>
              <a:cs typeface="Montserrat"/>
              <a:sym typeface="Montserrat"/>
            </a:endParaRPr>
          </a:p>
        </p:txBody>
      </p:sp>
      <p:sp>
        <p:nvSpPr>
          <p:cNvPr id="312" name="Google Shape;31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313" name="Google Shape;313;p50"/>
          <p:cNvSpPr txBox="1"/>
          <p:nvPr/>
        </p:nvSpPr>
        <p:spPr>
          <a:xfrm>
            <a:off x="567450" y="1202000"/>
            <a:ext cx="8653200" cy="18225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349250" lvl="0" marL="457200" rtl="0" algn="l">
              <a:lnSpc>
                <a:spcPct val="115000"/>
              </a:lnSpc>
              <a:spcBef>
                <a:spcPts val="190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Images are made of </a:t>
            </a:r>
            <a:r>
              <a:rPr i="1" lang="zh-TW" sz="1900">
                <a:solidFill>
                  <a:schemeClr val="dk1"/>
                </a:solidFill>
                <a:latin typeface="Montserrat"/>
                <a:ea typeface="Montserrat"/>
                <a:cs typeface="Montserrat"/>
                <a:sym typeface="Montserrat"/>
              </a:rPr>
              <a:t>layers</a:t>
            </a:r>
            <a:r>
              <a:rPr lang="zh-TW" sz="1900">
                <a:solidFill>
                  <a:schemeClr val="dk1"/>
                </a:solidFill>
                <a:latin typeface="Montserrat"/>
                <a:ea typeface="Montserrat"/>
                <a:cs typeface="Montserrat"/>
                <a:sym typeface="Montserrat"/>
              </a:rPr>
              <a:t>, conceptually stacked on top of each other.</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Each layer can add, change, and remove files and/or metadata.</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Images can share layers to optimize disk usage, transfer times, and memory use.</a:t>
            </a:r>
            <a:endParaRPr sz="18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layers</a:t>
            </a:r>
            <a:endParaRPr sz="2200">
              <a:solidFill>
                <a:srgbClr val="0062A3"/>
              </a:solidFill>
              <a:latin typeface="Montserrat"/>
              <a:ea typeface="Montserrat"/>
              <a:cs typeface="Montserrat"/>
              <a:sym typeface="Montserrat"/>
            </a:endParaRPr>
          </a:p>
        </p:txBody>
      </p:sp>
      <p:sp>
        <p:nvSpPr>
          <p:cNvPr id="319" name="Google Shape;31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20" name="Google Shape;320;p51"/>
          <p:cNvPicPr preferRelativeResize="0"/>
          <p:nvPr/>
        </p:nvPicPr>
        <p:blipFill>
          <a:blip r:embed="rId3">
            <a:alphaModFix/>
          </a:blip>
          <a:stretch>
            <a:fillRect/>
          </a:stretch>
        </p:blipFill>
        <p:spPr>
          <a:xfrm>
            <a:off x="581925" y="957025"/>
            <a:ext cx="7813150" cy="3885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Multiple containers sharing the same images</a:t>
            </a:r>
            <a:endParaRPr sz="2200">
              <a:solidFill>
                <a:srgbClr val="0062A3"/>
              </a:solidFill>
              <a:latin typeface="Montserrat"/>
              <a:ea typeface="Montserrat"/>
              <a:cs typeface="Montserrat"/>
              <a:sym typeface="Montserrat"/>
            </a:endParaRPr>
          </a:p>
        </p:txBody>
      </p:sp>
      <p:sp>
        <p:nvSpPr>
          <p:cNvPr id="326" name="Google Shape;32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27" name="Google Shape;327;p52"/>
          <p:cNvPicPr preferRelativeResize="0"/>
          <p:nvPr/>
        </p:nvPicPr>
        <p:blipFill>
          <a:blip r:embed="rId3">
            <a:alphaModFix/>
          </a:blip>
          <a:stretch>
            <a:fillRect/>
          </a:stretch>
        </p:blipFill>
        <p:spPr>
          <a:xfrm>
            <a:off x="1289800" y="1010500"/>
            <a:ext cx="6564408" cy="396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latin typeface="Montserrat"/>
                <a:ea typeface="Montserrat"/>
                <a:cs typeface="Montserrat"/>
                <a:sym typeface="Montserrat"/>
              </a:rPr>
              <a:t>Building Docker images with a Dockerfile</a:t>
            </a:r>
            <a:endParaRPr sz="2200">
              <a:solidFill>
                <a:srgbClr val="0062A3"/>
              </a:solidFill>
              <a:latin typeface="Montserrat"/>
              <a:ea typeface="Montserrat"/>
              <a:cs typeface="Montserrat"/>
              <a:sym typeface="Montserrat"/>
            </a:endParaRPr>
          </a:p>
        </p:txBody>
      </p:sp>
      <p:sp>
        <p:nvSpPr>
          <p:cNvPr id="333" name="Google Shape;333;p53"/>
          <p:cNvSpPr txBox="1"/>
          <p:nvPr/>
        </p:nvSpPr>
        <p:spPr>
          <a:xfrm>
            <a:off x="211950" y="1426200"/>
            <a:ext cx="8720100" cy="2291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l">
              <a:lnSpc>
                <a:spcPct val="115000"/>
              </a:lnSpc>
              <a:spcBef>
                <a:spcPts val="1900"/>
              </a:spcBef>
              <a:spcAft>
                <a:spcPts val="0"/>
              </a:spcAft>
              <a:buClr>
                <a:schemeClr val="dk1"/>
              </a:buClr>
              <a:buSzPts val="1900"/>
              <a:buChar char="●"/>
            </a:pPr>
            <a:r>
              <a:rPr lang="zh-TW" sz="1900">
                <a:solidFill>
                  <a:schemeClr val="dk1"/>
                </a:solidFill>
                <a:latin typeface="Montserrat"/>
                <a:ea typeface="Montserrat"/>
                <a:cs typeface="Montserrat"/>
                <a:sym typeface="Montserrat"/>
              </a:rPr>
              <a:t>A </a:t>
            </a:r>
            <a:r>
              <a:rPr lang="zh-TW" sz="2050">
                <a:solidFill>
                  <a:srgbClr val="188038"/>
                </a:solidFill>
                <a:highlight>
                  <a:srgbClr val="CCCCCC"/>
                </a:highlight>
                <a:latin typeface="Montserrat"/>
                <a:ea typeface="Montserrat"/>
                <a:cs typeface="Montserrat"/>
                <a:sym typeface="Montserrat"/>
              </a:rPr>
              <a:t>Dockerfile</a:t>
            </a:r>
            <a:r>
              <a:rPr lang="zh-TW" sz="1900">
                <a:solidFill>
                  <a:schemeClr val="dk1"/>
                </a:solidFill>
                <a:latin typeface="Montserrat"/>
                <a:ea typeface="Montserrat"/>
                <a:cs typeface="Montserrat"/>
                <a:sym typeface="Montserrat"/>
              </a:rPr>
              <a:t> is a build recipe for a Docker image.</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It contains a series of instructions telling Docker how an image is constructed.</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Char char="●"/>
            </a:pPr>
            <a:r>
              <a:rPr lang="zh-TW" sz="1900">
                <a:solidFill>
                  <a:schemeClr val="dk1"/>
                </a:solidFill>
                <a:latin typeface="Montserrat"/>
                <a:ea typeface="Montserrat"/>
                <a:cs typeface="Montserrat"/>
                <a:sym typeface="Montserrat"/>
              </a:rPr>
              <a:t>The </a:t>
            </a:r>
            <a:r>
              <a:rPr lang="zh-TW" sz="2050">
                <a:solidFill>
                  <a:srgbClr val="188038"/>
                </a:solidFill>
                <a:highlight>
                  <a:srgbClr val="CCCCCC"/>
                </a:highlight>
                <a:latin typeface="Montserrat"/>
                <a:ea typeface="Montserrat"/>
                <a:cs typeface="Montserrat"/>
                <a:sym typeface="Montserrat"/>
              </a:rPr>
              <a:t>docker build</a:t>
            </a:r>
            <a:r>
              <a:rPr lang="zh-TW" sz="1900">
                <a:solidFill>
                  <a:schemeClr val="dk1"/>
                </a:solidFill>
                <a:latin typeface="Montserrat"/>
                <a:ea typeface="Montserrat"/>
                <a:cs typeface="Montserrat"/>
                <a:sym typeface="Montserrat"/>
              </a:rPr>
              <a:t> command builds an image from a </a:t>
            </a:r>
            <a:r>
              <a:rPr lang="zh-TW" sz="2050">
                <a:solidFill>
                  <a:srgbClr val="188038"/>
                </a:solidFill>
                <a:highlight>
                  <a:srgbClr val="CCCCCC"/>
                </a:highlight>
                <a:latin typeface="Montserrat"/>
                <a:ea typeface="Montserrat"/>
                <a:cs typeface="Montserrat"/>
                <a:sym typeface="Montserrat"/>
              </a:rPr>
              <a:t>Dockerfile</a:t>
            </a:r>
            <a:r>
              <a:rPr lang="zh-TW" sz="1900">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sp>
        <p:nvSpPr>
          <p:cNvPr id="334" name="Google Shape;33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452438" y="238125"/>
            <a:ext cx="8239200" cy="571500"/>
          </a:xfrm>
          <a:prstGeom prst="rect">
            <a:avLst/>
          </a:prstGeom>
          <a:noFill/>
          <a:ln>
            <a:noFill/>
          </a:ln>
        </p:spPr>
        <p:txBody>
          <a:bodyPr anchorCtr="0" anchor="ctr" bIns="19050" lIns="19050" spcFirstLastPara="1" rIns="19050" wrap="square" tIns="19050">
            <a:normAutofit/>
          </a:bodyPr>
          <a:lstStyle/>
          <a:p>
            <a:pPr indent="0" lvl="0" marL="0" rtl="0" algn="ctr">
              <a:spcBef>
                <a:spcPts val="0"/>
              </a:spcBef>
              <a:spcAft>
                <a:spcPts val="0"/>
              </a:spcAft>
              <a:buClr>
                <a:schemeClr val="dk1"/>
              </a:buClr>
              <a:buSzPts val="1100"/>
              <a:buFont typeface="Arial"/>
              <a:buNone/>
            </a:pPr>
            <a:r>
              <a:rPr lang="zh-TW" sz="2200">
                <a:solidFill>
                  <a:srgbClr val="0061A3"/>
                </a:solidFill>
                <a:latin typeface="Montserrat"/>
                <a:ea typeface="Montserrat"/>
                <a:cs typeface="Montserrat"/>
                <a:sym typeface="Montserrat"/>
              </a:rPr>
              <a:t>Outline</a:t>
            </a:r>
            <a:endParaRPr>
              <a:latin typeface="Montserrat"/>
              <a:ea typeface="Montserrat"/>
              <a:cs typeface="Montserrat"/>
              <a:sym typeface="Montserrat"/>
            </a:endParaRPr>
          </a:p>
        </p:txBody>
      </p:sp>
      <p:sp>
        <p:nvSpPr>
          <p:cNvPr id="204" name="Google Shape;204;p36"/>
          <p:cNvSpPr txBox="1"/>
          <p:nvPr>
            <p:ph idx="2" type="body"/>
          </p:nvPr>
        </p:nvSpPr>
        <p:spPr>
          <a:xfrm>
            <a:off x="452450" y="1381175"/>
            <a:ext cx="4119600" cy="3544800"/>
          </a:xfrm>
          <a:prstGeom prst="rect">
            <a:avLst/>
          </a:prstGeom>
          <a:noFill/>
          <a:ln>
            <a:noFill/>
          </a:ln>
        </p:spPr>
        <p:txBody>
          <a:bodyPr anchorCtr="0" anchor="t" bIns="19050" lIns="19050" spcFirstLastPara="1" rIns="19050" wrap="square" tIns="19050">
            <a:normAutofit/>
          </a:bodyPr>
          <a:lstStyle/>
          <a:p>
            <a:pPr indent="-317500" lvl="0" marL="914400" rtl="0" algn="l">
              <a:lnSpc>
                <a:spcPct val="200000"/>
              </a:lnSpc>
              <a:spcBef>
                <a:spcPts val="1000"/>
              </a:spcBef>
              <a:spcAft>
                <a:spcPts val="0"/>
              </a:spcAft>
              <a:buClr>
                <a:schemeClr val="dk1"/>
              </a:buClr>
              <a:buSzPts val="1400"/>
              <a:buFont typeface="Montserrat"/>
              <a:buChar char="●"/>
            </a:pPr>
            <a:r>
              <a:rPr b="1" lang="zh-TW">
                <a:latin typeface="Montserrat"/>
                <a:ea typeface="Montserrat"/>
                <a:cs typeface="Montserrat"/>
                <a:sym typeface="Montserrat"/>
              </a:rPr>
              <a:t>Containerization</a:t>
            </a:r>
            <a:endParaRPr b="1">
              <a:latin typeface="Montserrat"/>
              <a:ea typeface="Montserrat"/>
              <a:cs typeface="Montserrat"/>
              <a:sym typeface="Montserrat"/>
            </a:endParaRPr>
          </a:p>
          <a:p>
            <a:pPr indent="-317500" lvl="0" marL="914400" rtl="0" algn="l">
              <a:lnSpc>
                <a:spcPct val="200000"/>
              </a:lnSpc>
              <a:spcBef>
                <a:spcPts val="0"/>
              </a:spcBef>
              <a:spcAft>
                <a:spcPts val="0"/>
              </a:spcAft>
              <a:buClr>
                <a:schemeClr val="dk1"/>
              </a:buClr>
              <a:buSzPts val="1400"/>
              <a:buFont typeface="Montserrat"/>
              <a:buChar char="●"/>
            </a:pPr>
            <a:r>
              <a:rPr b="1" lang="zh-TW">
                <a:latin typeface="Montserrat"/>
                <a:ea typeface="Montserrat"/>
                <a:cs typeface="Montserrat"/>
                <a:sym typeface="Montserrat"/>
              </a:rPr>
              <a:t>What is Docker?</a:t>
            </a:r>
            <a:endParaRPr b="1">
              <a:latin typeface="Montserrat"/>
              <a:ea typeface="Montserrat"/>
              <a:cs typeface="Montserrat"/>
              <a:sym typeface="Montserrat"/>
            </a:endParaRPr>
          </a:p>
          <a:p>
            <a:pPr indent="-317500" lvl="0" marL="914400" rtl="0" algn="l">
              <a:lnSpc>
                <a:spcPct val="200000"/>
              </a:lnSpc>
              <a:spcBef>
                <a:spcPts val="0"/>
              </a:spcBef>
              <a:spcAft>
                <a:spcPts val="0"/>
              </a:spcAft>
              <a:buClr>
                <a:schemeClr val="dk1"/>
              </a:buClr>
              <a:buSzPts val="1400"/>
              <a:buFont typeface="Montserrat"/>
              <a:buChar char="●"/>
            </a:pPr>
            <a:r>
              <a:rPr b="1" lang="zh-TW">
                <a:latin typeface="Montserrat"/>
                <a:ea typeface="Montserrat"/>
                <a:cs typeface="Montserrat"/>
                <a:sym typeface="Montserrat"/>
              </a:rPr>
              <a:t>Docker container</a:t>
            </a:r>
            <a:endParaRPr b="1">
              <a:latin typeface="Montserrat"/>
              <a:ea typeface="Montserrat"/>
              <a:cs typeface="Montserrat"/>
              <a:sym typeface="Montserrat"/>
            </a:endParaRPr>
          </a:p>
          <a:p>
            <a:pPr indent="-317500" lvl="0" marL="914400" rtl="0" algn="l">
              <a:lnSpc>
                <a:spcPct val="200000"/>
              </a:lnSpc>
              <a:spcBef>
                <a:spcPts val="0"/>
              </a:spcBef>
              <a:spcAft>
                <a:spcPts val="0"/>
              </a:spcAft>
              <a:buClr>
                <a:schemeClr val="dk1"/>
              </a:buClr>
              <a:buSzPts val="1400"/>
              <a:buFont typeface="Montserrat"/>
              <a:buChar char="●"/>
            </a:pPr>
            <a:r>
              <a:rPr b="1" lang="zh-TW">
                <a:latin typeface="Montserrat"/>
                <a:ea typeface="Montserrat"/>
                <a:cs typeface="Montserrat"/>
                <a:sym typeface="Montserrat"/>
              </a:rPr>
              <a:t>Docker </a:t>
            </a:r>
            <a:r>
              <a:rPr b="1" lang="zh-TW">
                <a:latin typeface="Montserrat"/>
                <a:ea typeface="Montserrat"/>
                <a:cs typeface="Montserrat"/>
                <a:sym typeface="Montserrat"/>
              </a:rPr>
              <a:t>images</a:t>
            </a:r>
            <a:endParaRPr b="1">
              <a:latin typeface="Montserrat"/>
              <a:ea typeface="Montserrat"/>
              <a:cs typeface="Montserrat"/>
              <a:sym typeface="Montserrat"/>
            </a:endParaRPr>
          </a:p>
        </p:txBody>
      </p:sp>
      <p:sp>
        <p:nvSpPr>
          <p:cNvPr id="205" name="Google Shape;20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206" name="Google Shape;206;p36"/>
          <p:cNvSpPr txBox="1"/>
          <p:nvPr>
            <p:ph idx="2" type="body"/>
          </p:nvPr>
        </p:nvSpPr>
        <p:spPr>
          <a:xfrm>
            <a:off x="4724350" y="1381175"/>
            <a:ext cx="4119600" cy="3544800"/>
          </a:xfrm>
          <a:prstGeom prst="rect">
            <a:avLst/>
          </a:prstGeom>
          <a:noFill/>
          <a:ln>
            <a:noFill/>
          </a:ln>
        </p:spPr>
        <p:txBody>
          <a:bodyPr anchorCtr="0" anchor="t" bIns="19050" lIns="19050" spcFirstLastPara="1" rIns="19050" wrap="square" tIns="19050">
            <a:normAutofit/>
          </a:bodyPr>
          <a:lstStyle/>
          <a:p>
            <a:pPr indent="-317500" lvl="0" marL="914400" rtl="0" algn="l">
              <a:lnSpc>
                <a:spcPct val="200000"/>
              </a:lnSpc>
              <a:spcBef>
                <a:spcPts val="1000"/>
              </a:spcBef>
              <a:spcAft>
                <a:spcPts val="0"/>
              </a:spcAft>
              <a:buClr>
                <a:schemeClr val="dk1"/>
              </a:buClr>
              <a:buSzPts val="1400"/>
              <a:buFont typeface="Montserrat"/>
              <a:buChar char="●"/>
            </a:pPr>
            <a:r>
              <a:rPr b="1" lang="zh-TW">
                <a:latin typeface="Montserrat"/>
                <a:ea typeface="Montserrat"/>
                <a:cs typeface="Montserrat"/>
                <a:sym typeface="Montserrat"/>
              </a:rPr>
              <a:t>Dockerfile</a:t>
            </a:r>
            <a:endParaRPr b="1">
              <a:latin typeface="Montserrat"/>
              <a:ea typeface="Montserrat"/>
              <a:cs typeface="Montserrat"/>
              <a:sym typeface="Montserrat"/>
            </a:endParaRPr>
          </a:p>
          <a:p>
            <a:pPr indent="-317500" lvl="0" marL="914400" rtl="0" algn="l">
              <a:lnSpc>
                <a:spcPct val="200000"/>
              </a:lnSpc>
              <a:spcBef>
                <a:spcPts val="0"/>
              </a:spcBef>
              <a:spcAft>
                <a:spcPts val="0"/>
              </a:spcAft>
              <a:buClr>
                <a:schemeClr val="dk1"/>
              </a:buClr>
              <a:buSzPts val="1400"/>
              <a:buFont typeface="Montserrat"/>
              <a:buChar char="●"/>
            </a:pPr>
            <a:r>
              <a:rPr b="1" lang="zh-TW">
                <a:latin typeface="Montserrat"/>
                <a:ea typeface="Montserrat"/>
                <a:cs typeface="Montserrat"/>
                <a:sym typeface="Montserrat"/>
              </a:rPr>
              <a:t>Docker network</a:t>
            </a:r>
            <a:endParaRPr b="1">
              <a:latin typeface="Montserrat"/>
              <a:ea typeface="Montserrat"/>
              <a:cs typeface="Montserrat"/>
              <a:sym typeface="Montserrat"/>
            </a:endParaRPr>
          </a:p>
          <a:p>
            <a:pPr indent="-317500" lvl="0" marL="914400" rtl="0" algn="l">
              <a:lnSpc>
                <a:spcPct val="200000"/>
              </a:lnSpc>
              <a:spcBef>
                <a:spcPts val="0"/>
              </a:spcBef>
              <a:spcAft>
                <a:spcPts val="0"/>
              </a:spcAft>
              <a:buClr>
                <a:schemeClr val="dk1"/>
              </a:buClr>
              <a:buSzPts val="1400"/>
              <a:buFont typeface="Montserrat"/>
              <a:buChar char="●"/>
            </a:pPr>
            <a:r>
              <a:rPr b="1" lang="zh-TW">
                <a:latin typeface="Montserrat"/>
                <a:ea typeface="Montserrat"/>
                <a:cs typeface="Montserrat"/>
                <a:sym typeface="Montserrat"/>
              </a:rPr>
              <a:t>Not mentioned</a:t>
            </a:r>
            <a:endParaRPr b="1">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Dockerfile</a:t>
            </a:r>
            <a:endParaRPr sz="2200">
              <a:solidFill>
                <a:srgbClr val="0062A3"/>
              </a:solidFill>
              <a:latin typeface="Montserrat"/>
              <a:ea typeface="Montserrat"/>
              <a:cs typeface="Montserrat"/>
              <a:sym typeface="Montserrat"/>
            </a:endParaRPr>
          </a:p>
        </p:txBody>
      </p:sp>
      <p:sp>
        <p:nvSpPr>
          <p:cNvPr id="340" name="Google Shape;340;p54"/>
          <p:cNvSpPr txBox="1"/>
          <p:nvPr/>
        </p:nvSpPr>
        <p:spPr>
          <a:xfrm>
            <a:off x="211950" y="1035325"/>
            <a:ext cx="8720100" cy="153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zh-TW">
                <a:solidFill>
                  <a:schemeClr val="dk1"/>
                </a:solidFill>
                <a:highlight>
                  <a:srgbClr val="D9D9D9"/>
                </a:highlight>
                <a:latin typeface="Montserrat"/>
                <a:ea typeface="Montserrat"/>
                <a:cs typeface="Montserrat"/>
                <a:sym typeface="Montserrat"/>
              </a:rPr>
              <a:t>FROM ubuntu</a:t>
            </a:r>
            <a:endParaRPr>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a:solidFill>
                  <a:schemeClr val="dk1"/>
                </a:solidFill>
                <a:highlight>
                  <a:srgbClr val="D9D9D9"/>
                </a:highlight>
                <a:latin typeface="Montserrat"/>
                <a:ea typeface="Montserrat"/>
                <a:cs typeface="Montserrat"/>
                <a:sym typeface="Montserrat"/>
              </a:rPr>
              <a:t>RUN apt-get update</a:t>
            </a:r>
            <a:endParaRPr>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a:solidFill>
                  <a:schemeClr val="dk1"/>
                </a:solidFill>
                <a:highlight>
                  <a:srgbClr val="D9D9D9"/>
                </a:highlight>
                <a:latin typeface="Montserrat"/>
                <a:ea typeface="Montserrat"/>
                <a:cs typeface="Montserrat"/>
                <a:sym typeface="Montserrat"/>
              </a:rPr>
              <a:t>RUN apt-get install -y build-essential</a:t>
            </a:r>
            <a:endParaRPr>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a:solidFill>
                  <a:schemeClr val="dk1"/>
                </a:solidFill>
                <a:highlight>
                  <a:srgbClr val="D9D9D9"/>
                </a:highlight>
                <a:latin typeface="Montserrat"/>
                <a:ea typeface="Montserrat"/>
                <a:cs typeface="Montserrat"/>
                <a:sym typeface="Montserrat"/>
              </a:rPr>
              <a:t>COPY timeDisplay.c /</a:t>
            </a:r>
            <a:endParaRPr>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a:solidFill>
                  <a:schemeClr val="dk1"/>
                </a:solidFill>
                <a:highlight>
                  <a:srgbClr val="D9D9D9"/>
                </a:highlight>
                <a:latin typeface="Montserrat"/>
                <a:ea typeface="Montserrat"/>
                <a:cs typeface="Montserrat"/>
                <a:sym typeface="Montserrat"/>
              </a:rPr>
              <a:t>RUN make timeDisplay</a:t>
            </a:r>
            <a:endParaRPr>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a:solidFill>
                  <a:schemeClr val="dk1"/>
                </a:solidFill>
                <a:highlight>
                  <a:srgbClr val="D9D9D9"/>
                </a:highlight>
                <a:latin typeface="Montserrat"/>
                <a:ea typeface="Montserrat"/>
                <a:cs typeface="Montserrat"/>
                <a:sym typeface="Montserrat"/>
              </a:rPr>
              <a:t>CMD /timeDisplay</a:t>
            </a:r>
            <a:endParaRPr>
              <a:solidFill>
                <a:schemeClr val="dk1"/>
              </a:solidFill>
              <a:highlight>
                <a:srgbClr val="D9D9D9"/>
              </a:highlight>
              <a:latin typeface="Montserrat"/>
              <a:ea typeface="Montserrat"/>
              <a:cs typeface="Montserrat"/>
              <a:sym typeface="Montserrat"/>
            </a:endParaRPr>
          </a:p>
        </p:txBody>
      </p:sp>
      <p:sp>
        <p:nvSpPr>
          <p:cNvPr id="341" name="Google Shape;341;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342" name="Google Shape;342;p54"/>
          <p:cNvSpPr txBox="1"/>
          <p:nvPr/>
        </p:nvSpPr>
        <p:spPr>
          <a:xfrm>
            <a:off x="211950" y="2892588"/>
            <a:ext cx="8720100" cy="15363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1900"/>
              </a:spcBef>
              <a:spcAft>
                <a:spcPts val="0"/>
              </a:spcAft>
              <a:buClr>
                <a:schemeClr val="dk1"/>
              </a:buClr>
              <a:buSzPts val="1600"/>
              <a:buFont typeface="Montserrat"/>
              <a:buChar char="●"/>
            </a:pPr>
            <a:r>
              <a:rPr lang="zh-TW" sz="1600">
                <a:solidFill>
                  <a:srgbClr val="188038"/>
                </a:solidFill>
                <a:highlight>
                  <a:srgbClr val="CCCCCC"/>
                </a:highlight>
                <a:latin typeface="Montserrat"/>
                <a:ea typeface="Montserrat"/>
                <a:cs typeface="Montserrat"/>
                <a:sym typeface="Montserrat"/>
              </a:rPr>
              <a:t>FROM</a:t>
            </a:r>
            <a:r>
              <a:rPr lang="zh-TW" sz="1600">
                <a:solidFill>
                  <a:schemeClr val="dk1"/>
                </a:solidFill>
                <a:latin typeface="Montserrat"/>
                <a:ea typeface="Montserrat"/>
                <a:cs typeface="Montserrat"/>
                <a:sym typeface="Montserrat"/>
              </a:rPr>
              <a:t> indicates the base image for our build.</a:t>
            </a:r>
            <a:endParaRPr sz="1600">
              <a:solidFill>
                <a:schemeClr val="dk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Font typeface="Montserrat"/>
              <a:buChar char="●"/>
            </a:pPr>
            <a:r>
              <a:rPr lang="zh-TW" sz="1600">
                <a:solidFill>
                  <a:schemeClr val="dk1"/>
                </a:solidFill>
                <a:latin typeface="Montserrat"/>
                <a:ea typeface="Montserrat"/>
                <a:cs typeface="Montserrat"/>
                <a:sym typeface="Montserrat"/>
              </a:rPr>
              <a:t>Each </a:t>
            </a:r>
            <a:r>
              <a:rPr lang="zh-TW" sz="1600">
                <a:solidFill>
                  <a:srgbClr val="188038"/>
                </a:solidFill>
                <a:highlight>
                  <a:srgbClr val="CCCCCC"/>
                </a:highlight>
                <a:latin typeface="Montserrat"/>
                <a:ea typeface="Montserrat"/>
                <a:cs typeface="Montserrat"/>
                <a:sym typeface="Montserrat"/>
              </a:rPr>
              <a:t>RUN</a:t>
            </a:r>
            <a:r>
              <a:rPr lang="zh-TW" sz="1600">
                <a:solidFill>
                  <a:schemeClr val="dk1"/>
                </a:solidFill>
                <a:latin typeface="Montserrat"/>
                <a:ea typeface="Montserrat"/>
                <a:cs typeface="Montserrat"/>
                <a:sym typeface="Montserrat"/>
              </a:rPr>
              <a:t> line will be executed by Docker during the build</a:t>
            </a:r>
            <a:endParaRPr sz="1600">
              <a:solidFill>
                <a:schemeClr val="dk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Font typeface="Montserrat"/>
              <a:buChar char="●"/>
            </a:pPr>
            <a:r>
              <a:rPr lang="zh-TW" sz="1600">
                <a:solidFill>
                  <a:schemeClr val="dk1"/>
                </a:solidFill>
                <a:highlight>
                  <a:srgbClr val="FFFFFF"/>
                </a:highlight>
                <a:latin typeface="Montserrat"/>
                <a:ea typeface="Montserrat"/>
                <a:cs typeface="Montserrat"/>
                <a:sym typeface="Montserrat"/>
              </a:rPr>
              <a:t> </a:t>
            </a:r>
            <a:r>
              <a:rPr lang="zh-TW" sz="1600">
                <a:solidFill>
                  <a:srgbClr val="188038"/>
                </a:solidFill>
                <a:highlight>
                  <a:srgbClr val="CCCCCC"/>
                </a:highlight>
                <a:latin typeface="Montserrat"/>
                <a:ea typeface="Montserrat"/>
                <a:cs typeface="Montserrat"/>
                <a:sym typeface="Montserrat"/>
              </a:rPr>
              <a:t>COPY</a:t>
            </a:r>
            <a:r>
              <a:rPr lang="zh-TW" sz="1600">
                <a:solidFill>
                  <a:schemeClr val="dk1"/>
                </a:solidFill>
                <a:highlight>
                  <a:srgbClr val="FFFFFF"/>
                </a:highlight>
                <a:latin typeface="Montserrat"/>
                <a:ea typeface="Montserrat"/>
                <a:cs typeface="Montserrat"/>
                <a:sym typeface="Montserrat"/>
              </a:rPr>
              <a:t> to place the source file into the container.</a:t>
            </a:r>
            <a:endParaRPr sz="1600">
              <a:solidFill>
                <a:schemeClr val="dk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Char char="●"/>
            </a:pPr>
            <a:r>
              <a:rPr lang="zh-TW" sz="1600">
                <a:solidFill>
                  <a:srgbClr val="188038"/>
                </a:solidFill>
                <a:highlight>
                  <a:srgbClr val="CCCCCC"/>
                </a:highlight>
                <a:latin typeface="Montserrat"/>
                <a:ea typeface="Montserrat"/>
                <a:cs typeface="Montserrat"/>
                <a:sym typeface="Montserrat"/>
              </a:rPr>
              <a:t>CMD</a:t>
            </a:r>
            <a:r>
              <a:rPr lang="zh-TW" sz="1600">
                <a:solidFill>
                  <a:schemeClr val="dk1"/>
                </a:solidFill>
                <a:highlight>
                  <a:srgbClr val="FFFFFF"/>
                </a:highlight>
                <a:latin typeface="Montserrat"/>
                <a:ea typeface="Montserrat"/>
                <a:cs typeface="Montserrat"/>
                <a:sym typeface="Montserrat"/>
              </a:rPr>
              <a:t> will define the default parameter(s) for this command</a:t>
            </a:r>
            <a:endParaRPr sz="16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Let’s build it</a:t>
            </a:r>
            <a:endParaRPr sz="2200">
              <a:solidFill>
                <a:srgbClr val="0062A3"/>
              </a:solidFill>
              <a:latin typeface="Montserrat"/>
              <a:ea typeface="Montserrat"/>
              <a:cs typeface="Montserrat"/>
              <a:sym typeface="Montserrat"/>
            </a:endParaRPr>
          </a:p>
        </p:txBody>
      </p:sp>
      <p:sp>
        <p:nvSpPr>
          <p:cNvPr id="348" name="Google Shape;348;p55"/>
          <p:cNvSpPr txBox="1"/>
          <p:nvPr/>
        </p:nvSpPr>
        <p:spPr>
          <a:xfrm>
            <a:off x="211950" y="1035325"/>
            <a:ext cx="8720100" cy="3939900"/>
          </a:xfrm>
          <a:prstGeom prst="rect">
            <a:avLst/>
          </a:prstGeom>
          <a:noFill/>
          <a:ln cap="flat" cmpd="sng" w="9525">
            <a:solidFill>
              <a:srgbClr val="0061A3"/>
            </a:solidFill>
            <a:prstDash val="solid"/>
            <a:round/>
            <a:headEnd len="sm" w="sm" type="none"/>
            <a:tailEnd len="sm" w="sm" type="none"/>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lou@vostro:~/101/docker/compileC$ docker build --no-cache -t time_display .</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Building 40.3s (10/10) FINISHED                                                    docker:default</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[internal] load build definition from Dockerfile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=&gt; transferring dockerfile: 168B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[internal] load metadata for docker.io/library/ubuntu:latest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[internal] load .dockerignore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=&gt; transferring context: 2B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CACHED [1/5] FROM docker.io/library/ubuntu:latest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[internal] load build context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=&gt; transferring context: 35B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[2/5] RUN apt-get update                                                                    		     11.6s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[3/5] RUN apt-get install -y build-essential                                                	    27.6s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[4/5] COPY timeDisplay.c /                                                                                    0.0s </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[5/5] RUN make timeDisplay                                                                                0.4s </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exporting to image                                                                                                 0.7s </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=&gt; exporting layers                                                                                                  0.7s </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=&gt; writing image sha256:e61e3578fba7b3d1e09928b0141f78d32885ff998aabaab8f919e16568a78f75     0.0s </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200">
                <a:solidFill>
                  <a:schemeClr val="dk1"/>
                </a:solidFill>
                <a:highlight>
                  <a:srgbClr val="D9D9D9"/>
                </a:highlight>
                <a:latin typeface="Montserrat"/>
                <a:ea typeface="Montserrat"/>
                <a:cs typeface="Montserrat"/>
                <a:sym typeface="Montserrat"/>
              </a:rPr>
              <a:t> =&gt; =&gt; naming to docker.io/library/time_display                                                    0.0s</a:t>
            </a:r>
            <a:endParaRPr sz="1200">
              <a:solidFill>
                <a:schemeClr val="dk1"/>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t/>
            </a:r>
            <a:endParaRPr sz="1200">
              <a:solidFill>
                <a:schemeClr val="dk1"/>
              </a:solidFill>
              <a:highlight>
                <a:srgbClr val="D9D9D9"/>
              </a:highlight>
              <a:latin typeface="Montserrat"/>
              <a:ea typeface="Montserrat"/>
              <a:cs typeface="Montserrat"/>
              <a:sym typeface="Montserrat"/>
            </a:endParaRPr>
          </a:p>
        </p:txBody>
      </p:sp>
      <p:sp>
        <p:nvSpPr>
          <p:cNvPr id="349" name="Google Shape;34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relating to OOP concepts</a:t>
            </a:r>
            <a:endParaRPr sz="2200">
              <a:solidFill>
                <a:srgbClr val="0062A3"/>
              </a:solidFill>
              <a:latin typeface="Montserrat"/>
              <a:ea typeface="Montserrat"/>
              <a:cs typeface="Montserrat"/>
              <a:sym typeface="Montserrat"/>
            </a:endParaRPr>
          </a:p>
        </p:txBody>
      </p:sp>
      <p:sp>
        <p:nvSpPr>
          <p:cNvPr id="355" name="Google Shape;35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356" name="Google Shape;356;p56"/>
          <p:cNvSpPr txBox="1"/>
          <p:nvPr/>
        </p:nvSpPr>
        <p:spPr>
          <a:xfrm>
            <a:off x="72150" y="1239575"/>
            <a:ext cx="8999700" cy="21903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t/>
            </a:r>
            <a:endParaRPr sz="1800">
              <a:solidFill>
                <a:schemeClr val="dk1"/>
              </a:solidFill>
              <a:highlight>
                <a:srgbClr val="FFFFFF"/>
              </a:highlight>
              <a:latin typeface="Montserrat"/>
              <a:ea typeface="Montserrat"/>
              <a:cs typeface="Montserrat"/>
              <a:sym typeface="Montserrat"/>
            </a:endParaRPr>
          </a:p>
          <a:p>
            <a:pPr indent="-361950" lvl="0" marL="457200" rtl="0" algn="l">
              <a:lnSpc>
                <a:spcPct val="115000"/>
              </a:lnSpc>
              <a:spcBef>
                <a:spcPts val="1900"/>
              </a:spcBef>
              <a:spcAft>
                <a:spcPts val="0"/>
              </a:spcAft>
              <a:buClr>
                <a:schemeClr val="dk1"/>
              </a:buClr>
              <a:buSzPts val="2100"/>
              <a:buFont typeface="Montserrat"/>
              <a:buChar char="●"/>
            </a:pPr>
            <a:r>
              <a:rPr lang="zh-TW" sz="2100">
                <a:solidFill>
                  <a:schemeClr val="dk1"/>
                </a:solidFill>
                <a:latin typeface="Montserrat"/>
                <a:ea typeface="Montserrat"/>
                <a:cs typeface="Montserrat"/>
                <a:sym typeface="Montserrat"/>
              </a:rPr>
              <a:t>Dockerfile are conceptually similar to </a:t>
            </a:r>
            <a:r>
              <a:rPr i="1" lang="zh-TW" sz="2100">
                <a:solidFill>
                  <a:schemeClr val="dk1"/>
                </a:solidFill>
                <a:latin typeface="Montserrat"/>
                <a:ea typeface="Montserrat"/>
                <a:cs typeface="Montserrat"/>
                <a:sym typeface="Montserrat"/>
              </a:rPr>
              <a:t>real object</a:t>
            </a:r>
            <a:r>
              <a:rPr lang="zh-TW" sz="2100">
                <a:solidFill>
                  <a:schemeClr val="dk1"/>
                </a:solidFill>
                <a:latin typeface="Montserrat"/>
                <a:ea typeface="Montserrat"/>
                <a:cs typeface="Montserrat"/>
                <a:sym typeface="Montserrat"/>
              </a:rPr>
              <a:t>.</a:t>
            </a:r>
            <a:endParaRPr sz="2100">
              <a:solidFill>
                <a:schemeClr val="dk1"/>
              </a:solidFill>
              <a:latin typeface="Montserrat"/>
              <a:ea typeface="Montserrat"/>
              <a:cs typeface="Montserrat"/>
              <a:sym typeface="Montserrat"/>
            </a:endParaRPr>
          </a:p>
          <a:p>
            <a:pPr indent="-361950" lvl="0" marL="457200" rtl="0" algn="l">
              <a:lnSpc>
                <a:spcPct val="115000"/>
              </a:lnSpc>
              <a:spcBef>
                <a:spcPts val="0"/>
              </a:spcBef>
              <a:spcAft>
                <a:spcPts val="0"/>
              </a:spcAft>
              <a:buClr>
                <a:schemeClr val="dk1"/>
              </a:buClr>
              <a:buSzPts val="2100"/>
              <a:buFont typeface="Montserrat"/>
              <a:buChar char="●"/>
            </a:pPr>
            <a:r>
              <a:rPr lang="zh-TW" sz="2100">
                <a:solidFill>
                  <a:schemeClr val="dk1"/>
                </a:solidFill>
                <a:latin typeface="Montserrat"/>
                <a:ea typeface="Montserrat"/>
                <a:cs typeface="Montserrat"/>
                <a:sym typeface="Montserrat"/>
              </a:rPr>
              <a:t>Images are conceptually similar to </a:t>
            </a:r>
            <a:r>
              <a:rPr i="1" lang="zh-TW" sz="2100">
                <a:solidFill>
                  <a:schemeClr val="dk1"/>
                </a:solidFill>
                <a:latin typeface="Montserrat"/>
                <a:ea typeface="Montserrat"/>
                <a:cs typeface="Montserrat"/>
                <a:sym typeface="Montserrat"/>
              </a:rPr>
              <a:t>classes</a:t>
            </a:r>
            <a:r>
              <a:rPr lang="zh-TW" sz="2100">
                <a:solidFill>
                  <a:schemeClr val="dk1"/>
                </a:solidFill>
                <a:latin typeface="Montserrat"/>
                <a:ea typeface="Montserrat"/>
                <a:cs typeface="Montserrat"/>
                <a:sym typeface="Montserrat"/>
              </a:rPr>
              <a:t>.</a:t>
            </a:r>
            <a:endParaRPr sz="2100">
              <a:solidFill>
                <a:schemeClr val="dk1"/>
              </a:solidFill>
              <a:latin typeface="Montserrat"/>
              <a:ea typeface="Montserrat"/>
              <a:cs typeface="Montserrat"/>
              <a:sym typeface="Montserrat"/>
            </a:endParaRPr>
          </a:p>
          <a:p>
            <a:pPr indent="-361950" lvl="0" marL="457200" rtl="0" algn="l">
              <a:lnSpc>
                <a:spcPct val="115000"/>
              </a:lnSpc>
              <a:spcBef>
                <a:spcPts val="0"/>
              </a:spcBef>
              <a:spcAft>
                <a:spcPts val="0"/>
              </a:spcAft>
              <a:buClr>
                <a:schemeClr val="dk1"/>
              </a:buClr>
              <a:buSzPts val="2100"/>
              <a:buFont typeface="Montserrat"/>
              <a:buChar char="●"/>
            </a:pPr>
            <a:r>
              <a:rPr lang="zh-TW" sz="2100">
                <a:solidFill>
                  <a:schemeClr val="dk1"/>
                </a:solidFill>
                <a:latin typeface="Montserrat"/>
                <a:ea typeface="Montserrat"/>
                <a:cs typeface="Montserrat"/>
                <a:sym typeface="Montserrat"/>
              </a:rPr>
              <a:t>Layers are conceptually similar to </a:t>
            </a:r>
            <a:r>
              <a:rPr i="1" lang="zh-TW" sz="2100">
                <a:solidFill>
                  <a:schemeClr val="dk1"/>
                </a:solidFill>
                <a:latin typeface="Montserrat"/>
                <a:ea typeface="Montserrat"/>
                <a:cs typeface="Montserrat"/>
                <a:sym typeface="Montserrat"/>
              </a:rPr>
              <a:t>inheritance</a:t>
            </a:r>
            <a:r>
              <a:rPr lang="zh-TW" sz="2100">
                <a:solidFill>
                  <a:schemeClr val="dk1"/>
                </a:solidFill>
                <a:latin typeface="Montserrat"/>
                <a:ea typeface="Montserrat"/>
                <a:cs typeface="Montserrat"/>
                <a:sym typeface="Montserrat"/>
              </a:rPr>
              <a:t>.</a:t>
            </a:r>
            <a:endParaRPr sz="2100">
              <a:solidFill>
                <a:schemeClr val="dk1"/>
              </a:solidFill>
              <a:latin typeface="Montserrat"/>
              <a:ea typeface="Montserrat"/>
              <a:cs typeface="Montserrat"/>
              <a:sym typeface="Montserrat"/>
            </a:endParaRPr>
          </a:p>
          <a:p>
            <a:pPr indent="-361950" lvl="0" marL="457200" rtl="0" algn="l">
              <a:lnSpc>
                <a:spcPct val="115000"/>
              </a:lnSpc>
              <a:spcBef>
                <a:spcPts val="0"/>
              </a:spcBef>
              <a:spcAft>
                <a:spcPts val="0"/>
              </a:spcAft>
              <a:buClr>
                <a:schemeClr val="dk1"/>
              </a:buClr>
              <a:buSzPts val="2100"/>
              <a:buFont typeface="Montserrat"/>
              <a:buChar char="●"/>
            </a:pPr>
            <a:r>
              <a:rPr lang="zh-TW" sz="2100">
                <a:solidFill>
                  <a:schemeClr val="dk1"/>
                </a:solidFill>
                <a:latin typeface="Montserrat"/>
                <a:ea typeface="Montserrat"/>
                <a:cs typeface="Montserrat"/>
                <a:sym typeface="Montserrat"/>
              </a:rPr>
              <a:t>Containers are conceptually similar to </a:t>
            </a:r>
            <a:r>
              <a:rPr i="1" lang="zh-TW" sz="2100">
                <a:solidFill>
                  <a:schemeClr val="dk1"/>
                </a:solidFill>
                <a:latin typeface="Montserrat"/>
                <a:ea typeface="Montserrat"/>
                <a:cs typeface="Montserrat"/>
                <a:sym typeface="Montserrat"/>
              </a:rPr>
              <a:t>instances</a:t>
            </a:r>
            <a:r>
              <a:rPr lang="zh-TW" sz="2100">
                <a:solidFill>
                  <a:schemeClr val="dk1"/>
                </a:solidFill>
                <a:latin typeface="Montserrat"/>
                <a:ea typeface="Montserrat"/>
                <a:cs typeface="Montserrat"/>
                <a:sym typeface="Montserrat"/>
              </a:rPr>
              <a:t>.</a:t>
            </a:r>
            <a:endParaRPr sz="18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relating to OOP concepts</a:t>
            </a:r>
            <a:endParaRPr sz="2200">
              <a:solidFill>
                <a:srgbClr val="0062A3"/>
              </a:solidFill>
              <a:latin typeface="Montserrat"/>
              <a:ea typeface="Montserrat"/>
              <a:cs typeface="Montserrat"/>
              <a:sym typeface="Montserrat"/>
            </a:endParaRPr>
          </a:p>
        </p:txBody>
      </p:sp>
      <p:sp>
        <p:nvSpPr>
          <p:cNvPr id="362" name="Google Shape;36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63" name="Google Shape;363;p57"/>
          <p:cNvPicPr preferRelativeResize="0"/>
          <p:nvPr/>
        </p:nvPicPr>
        <p:blipFill>
          <a:blip r:embed="rId3">
            <a:alphaModFix/>
          </a:blip>
          <a:stretch>
            <a:fillRect/>
          </a:stretch>
        </p:blipFill>
        <p:spPr>
          <a:xfrm>
            <a:off x="3680025" y="1043003"/>
            <a:ext cx="4330433" cy="3706850"/>
          </a:xfrm>
          <a:prstGeom prst="rect">
            <a:avLst/>
          </a:prstGeom>
          <a:noFill/>
          <a:ln>
            <a:noFill/>
          </a:ln>
        </p:spPr>
      </p:pic>
      <p:pic>
        <p:nvPicPr>
          <p:cNvPr id="364" name="Google Shape;364;p57"/>
          <p:cNvPicPr preferRelativeResize="0"/>
          <p:nvPr/>
        </p:nvPicPr>
        <p:blipFill>
          <a:blip r:embed="rId4">
            <a:alphaModFix/>
          </a:blip>
          <a:stretch>
            <a:fillRect/>
          </a:stretch>
        </p:blipFill>
        <p:spPr>
          <a:xfrm>
            <a:off x="142850" y="2115063"/>
            <a:ext cx="2990850" cy="1562722"/>
          </a:xfrm>
          <a:prstGeom prst="rect">
            <a:avLst/>
          </a:prstGeom>
          <a:noFill/>
          <a:ln>
            <a:noFill/>
          </a:ln>
        </p:spPr>
      </p:pic>
      <p:cxnSp>
        <p:nvCxnSpPr>
          <p:cNvPr id="365" name="Google Shape;365;p57"/>
          <p:cNvCxnSpPr>
            <a:stCxn id="364" idx="3"/>
            <a:endCxn id="363" idx="1"/>
          </p:cNvCxnSpPr>
          <p:nvPr/>
        </p:nvCxnSpPr>
        <p:spPr>
          <a:xfrm>
            <a:off x="3133700" y="2896424"/>
            <a:ext cx="546300" cy="0"/>
          </a:xfrm>
          <a:prstGeom prst="straightConnector1">
            <a:avLst/>
          </a:prstGeom>
          <a:noFill/>
          <a:ln cap="flat" cmpd="sng" w="19050">
            <a:solidFill>
              <a:srgbClr val="9FC5E8"/>
            </a:solidFill>
            <a:prstDash val="solid"/>
            <a:round/>
            <a:headEnd len="med" w="med" type="none"/>
            <a:tailEnd len="med" w="med" type="triangle"/>
          </a:ln>
        </p:spPr>
      </p:cxnSp>
      <p:sp>
        <p:nvSpPr>
          <p:cNvPr id="366" name="Google Shape;366;p57"/>
          <p:cNvSpPr txBox="1"/>
          <p:nvPr/>
        </p:nvSpPr>
        <p:spPr>
          <a:xfrm>
            <a:off x="944975" y="3677775"/>
            <a:ext cx="13866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1900"/>
              </a:spcAft>
              <a:buNone/>
            </a:pPr>
            <a:r>
              <a:rPr b="1" lang="zh-TW" sz="1700">
                <a:solidFill>
                  <a:schemeClr val="dk1"/>
                </a:solidFill>
                <a:latin typeface="Montserrat"/>
                <a:ea typeface="Montserrat"/>
                <a:cs typeface="Montserrat"/>
                <a:sym typeface="Montserrat"/>
              </a:rPr>
              <a:t>Dockerfile </a:t>
            </a:r>
            <a:endParaRPr b="1" sz="1000"/>
          </a:p>
        </p:txBody>
      </p:sp>
      <p:sp>
        <p:nvSpPr>
          <p:cNvPr id="367" name="Google Shape;367;p57"/>
          <p:cNvSpPr txBox="1"/>
          <p:nvPr/>
        </p:nvSpPr>
        <p:spPr>
          <a:xfrm>
            <a:off x="3948150" y="3589650"/>
            <a:ext cx="12477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1900"/>
              </a:spcAft>
              <a:buNone/>
            </a:pPr>
            <a:r>
              <a:rPr b="1" lang="zh-TW" sz="1700">
                <a:solidFill>
                  <a:schemeClr val="dk1"/>
                </a:solidFill>
                <a:latin typeface="Montserrat"/>
                <a:ea typeface="Montserrat"/>
                <a:cs typeface="Montserrat"/>
                <a:sym typeface="Montserrat"/>
              </a:rPr>
              <a:t>images</a:t>
            </a:r>
            <a:endParaRPr b="1" sz="1000"/>
          </a:p>
        </p:txBody>
      </p:sp>
      <p:sp>
        <p:nvSpPr>
          <p:cNvPr id="368" name="Google Shape;368;p57"/>
          <p:cNvSpPr txBox="1"/>
          <p:nvPr/>
        </p:nvSpPr>
        <p:spPr>
          <a:xfrm>
            <a:off x="5551388" y="4413575"/>
            <a:ext cx="12477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1900"/>
              </a:spcAft>
              <a:buNone/>
            </a:pPr>
            <a:r>
              <a:rPr b="1" lang="zh-TW" sz="1700">
                <a:solidFill>
                  <a:schemeClr val="dk1"/>
                </a:solidFill>
                <a:latin typeface="Montserrat"/>
                <a:ea typeface="Montserrat"/>
                <a:cs typeface="Montserrat"/>
                <a:sym typeface="Montserrat"/>
              </a:rPr>
              <a:t>layers</a:t>
            </a:r>
            <a:endParaRPr b="1" sz="1000"/>
          </a:p>
        </p:txBody>
      </p:sp>
      <p:sp>
        <p:nvSpPr>
          <p:cNvPr id="369" name="Google Shape;369;p57"/>
          <p:cNvSpPr txBox="1"/>
          <p:nvPr/>
        </p:nvSpPr>
        <p:spPr>
          <a:xfrm>
            <a:off x="6623851" y="4542175"/>
            <a:ext cx="13866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1900"/>
              </a:spcAft>
              <a:buNone/>
            </a:pPr>
            <a:r>
              <a:rPr b="1" lang="zh-TW" sz="1700">
                <a:solidFill>
                  <a:schemeClr val="dk1"/>
                </a:solidFill>
                <a:latin typeface="Montserrat"/>
                <a:ea typeface="Montserrat"/>
                <a:cs typeface="Montserrat"/>
                <a:sym typeface="Montserrat"/>
              </a:rPr>
              <a:t>containers</a:t>
            </a:r>
            <a:endParaRPr b="1"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Understanding volumes</a:t>
            </a:r>
            <a:endParaRPr sz="2200">
              <a:solidFill>
                <a:srgbClr val="0062A3"/>
              </a:solidFill>
              <a:latin typeface="Montserrat"/>
              <a:ea typeface="Montserrat"/>
              <a:cs typeface="Montserrat"/>
              <a:sym typeface="Montserrat"/>
            </a:endParaRPr>
          </a:p>
        </p:txBody>
      </p:sp>
      <p:sp>
        <p:nvSpPr>
          <p:cNvPr id="375" name="Google Shape;375;p58"/>
          <p:cNvSpPr txBox="1"/>
          <p:nvPr/>
        </p:nvSpPr>
        <p:spPr>
          <a:xfrm>
            <a:off x="211950" y="1035325"/>
            <a:ext cx="8932200" cy="35562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zh-TW" sz="1600">
                <a:solidFill>
                  <a:schemeClr val="dk1"/>
                </a:solidFill>
                <a:highlight>
                  <a:srgbClr val="FFFFFF"/>
                </a:highlight>
                <a:latin typeface="Montserrat"/>
                <a:ea typeface="Montserrat"/>
                <a:cs typeface="Montserrat"/>
                <a:sym typeface="Montserrat"/>
              </a:rPr>
              <a:t>Conceptually, a Docker "network" is a virtual switch (VLAN, WiFi SSID for instance)</a:t>
            </a:r>
            <a:endParaRPr b="1" sz="1800">
              <a:solidFill>
                <a:schemeClr val="dk1"/>
              </a:solidFill>
              <a:latin typeface="Montserrat"/>
              <a:ea typeface="Montserrat"/>
              <a:cs typeface="Montserrat"/>
              <a:sym typeface="Montserrat"/>
            </a:endParaRPr>
          </a:p>
          <a:p>
            <a:pPr indent="0" lvl="0" marL="0" rtl="0" algn="l">
              <a:lnSpc>
                <a:spcPct val="115000"/>
              </a:lnSpc>
              <a:spcBef>
                <a:spcPts val="1300"/>
              </a:spcBef>
              <a:spcAft>
                <a:spcPts val="0"/>
              </a:spcAft>
              <a:buNone/>
            </a:pPr>
            <a:r>
              <a:rPr b="1" lang="zh-TW" sz="1600">
                <a:solidFill>
                  <a:schemeClr val="dk1"/>
                </a:solidFill>
                <a:latin typeface="Montserrat"/>
                <a:ea typeface="Montserrat"/>
                <a:cs typeface="Montserrat"/>
                <a:sym typeface="Montserrat"/>
              </a:rPr>
              <a:t>Example: </a:t>
            </a:r>
            <a:r>
              <a:rPr b="1" lang="zh-TW" sz="1600">
                <a:solidFill>
                  <a:schemeClr val="dk1"/>
                </a:solidFill>
                <a:latin typeface="Montserrat"/>
                <a:ea typeface="Montserrat"/>
                <a:cs typeface="Montserrat"/>
                <a:sym typeface="Montserrat"/>
              </a:rPr>
              <a:t>Running a NGINX server</a:t>
            </a:r>
            <a:endParaRPr b="1" sz="1600">
              <a:solidFill>
                <a:schemeClr val="dk1"/>
              </a:solidFill>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lou@vostro:~/101/docker$ docker run -d -P nginx</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bb5801b5aa8d5403f61533086795a3c35e61e876c02e8060cd5e2fa7b3304f9d</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lou@vostro:~/101/docker$ </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lou@vostro:~/101/docker$ docker ps | grep nginx</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bb5801b5aa8d   nginx     "/docker-entrypoint.…"   13 seconds ago      Up 13 seconds      </a:t>
            </a:r>
            <a:r>
              <a:rPr b="1" lang="zh-TW" sz="1100">
                <a:solidFill>
                  <a:schemeClr val="dk1"/>
                </a:solidFill>
                <a:highlight>
                  <a:srgbClr val="EFEFEF"/>
                </a:highlight>
                <a:latin typeface="Montserrat"/>
                <a:ea typeface="Montserrat"/>
                <a:cs typeface="Montserrat"/>
                <a:sym typeface="Montserrat"/>
              </a:rPr>
              <a:t>0.0.0.0:32770-&gt;80/tcp, :::32770-&gt;80/tcp</a:t>
            </a:r>
            <a:r>
              <a:rPr lang="zh-TW" sz="1100">
                <a:solidFill>
                  <a:schemeClr val="dk1"/>
                </a:solidFill>
                <a:highlight>
                  <a:srgbClr val="EFEFEF"/>
                </a:highlight>
                <a:latin typeface="Montserrat"/>
                <a:ea typeface="Montserrat"/>
                <a:cs typeface="Montserrat"/>
                <a:sym typeface="Montserrat"/>
              </a:rPr>
              <a:t>   xenodochial_feynman</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1300"/>
              </a:spcAft>
              <a:buNone/>
            </a:pPr>
            <a:r>
              <a:rPr lang="zh-TW" sz="1100">
                <a:solidFill>
                  <a:schemeClr val="dk1"/>
                </a:solidFill>
                <a:highlight>
                  <a:srgbClr val="EFEFEF"/>
                </a:highlight>
                <a:latin typeface="Montserrat"/>
                <a:ea typeface="Montserrat"/>
                <a:cs typeface="Montserrat"/>
                <a:sym typeface="Montserrat"/>
              </a:rPr>
              <a:t>lou@vostro:~/101/docker$ </a:t>
            </a:r>
            <a:endParaRPr sz="1100">
              <a:solidFill>
                <a:schemeClr val="dk1"/>
              </a:solidFill>
              <a:highlight>
                <a:srgbClr val="EFEFEF"/>
              </a:highlight>
              <a:latin typeface="Montserrat"/>
              <a:ea typeface="Montserrat"/>
              <a:cs typeface="Montserrat"/>
              <a:sym typeface="Montserrat"/>
            </a:endParaRPr>
          </a:p>
        </p:txBody>
      </p:sp>
      <p:pic>
        <p:nvPicPr>
          <p:cNvPr id="376" name="Google Shape;376;p58"/>
          <p:cNvPicPr preferRelativeResize="0"/>
          <p:nvPr/>
        </p:nvPicPr>
        <p:blipFill>
          <a:blip r:embed="rId3">
            <a:alphaModFix/>
          </a:blip>
          <a:stretch>
            <a:fillRect/>
          </a:stretch>
        </p:blipFill>
        <p:spPr>
          <a:xfrm>
            <a:off x="6570399" y="4142250"/>
            <a:ext cx="1986375" cy="794550"/>
          </a:xfrm>
          <a:prstGeom prst="rect">
            <a:avLst/>
          </a:prstGeom>
          <a:noFill/>
          <a:ln>
            <a:noFill/>
          </a:ln>
        </p:spPr>
      </p:pic>
      <p:sp>
        <p:nvSpPr>
          <p:cNvPr id="377" name="Google Shape;37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network</a:t>
            </a:r>
            <a:endParaRPr sz="2200">
              <a:solidFill>
                <a:srgbClr val="0062A3"/>
              </a:solidFill>
              <a:latin typeface="Montserrat"/>
              <a:ea typeface="Montserrat"/>
              <a:cs typeface="Montserrat"/>
              <a:sym typeface="Montserrat"/>
            </a:endParaRPr>
          </a:p>
        </p:txBody>
      </p:sp>
      <p:sp>
        <p:nvSpPr>
          <p:cNvPr id="383" name="Google Shape;383;p59"/>
          <p:cNvSpPr txBox="1"/>
          <p:nvPr/>
        </p:nvSpPr>
        <p:spPr>
          <a:xfrm>
            <a:off x="211950" y="1035325"/>
            <a:ext cx="8932200" cy="35562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zh-TW" sz="1600">
                <a:solidFill>
                  <a:schemeClr val="dk1"/>
                </a:solidFill>
                <a:highlight>
                  <a:srgbClr val="FFFFFF"/>
                </a:highlight>
                <a:latin typeface="Montserrat"/>
                <a:ea typeface="Montserrat"/>
                <a:cs typeface="Montserrat"/>
                <a:sym typeface="Montserrat"/>
              </a:rPr>
              <a:t>Conceptually, a Docker "network" is a virtual switch (VLAN, WiFi SSID for instance)</a:t>
            </a:r>
            <a:endParaRPr b="1" sz="1800">
              <a:solidFill>
                <a:schemeClr val="dk1"/>
              </a:solidFill>
              <a:latin typeface="Montserrat"/>
              <a:ea typeface="Montserrat"/>
              <a:cs typeface="Montserrat"/>
              <a:sym typeface="Montserrat"/>
            </a:endParaRPr>
          </a:p>
          <a:p>
            <a:pPr indent="0" lvl="0" marL="0" rtl="0" algn="l">
              <a:lnSpc>
                <a:spcPct val="115000"/>
              </a:lnSpc>
              <a:spcBef>
                <a:spcPts val="1300"/>
              </a:spcBef>
              <a:spcAft>
                <a:spcPts val="0"/>
              </a:spcAft>
              <a:buNone/>
            </a:pPr>
            <a:r>
              <a:rPr b="1" lang="zh-TW" sz="1600">
                <a:solidFill>
                  <a:schemeClr val="dk1"/>
                </a:solidFill>
                <a:latin typeface="Montserrat"/>
                <a:ea typeface="Montserrat"/>
                <a:cs typeface="Montserrat"/>
                <a:sym typeface="Montserrat"/>
              </a:rPr>
              <a:t>Example: Running a NGINX server</a:t>
            </a:r>
            <a:endParaRPr b="1" sz="1600">
              <a:solidFill>
                <a:schemeClr val="dk1"/>
              </a:solidFill>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lou@vostro:~/101/docker$ docker run -d -P nginx</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bb5801b5aa8d5403f61533086795a3c35e61e876c02e8060cd5e2fa7b3304f9d</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lou@vostro:~/101/docker$ </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lou@vostro:~/101/docker$ docker ps | grep nginx</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0"/>
              </a:spcAft>
              <a:buNone/>
            </a:pPr>
            <a:r>
              <a:rPr lang="zh-TW" sz="1100">
                <a:solidFill>
                  <a:schemeClr val="dk1"/>
                </a:solidFill>
                <a:highlight>
                  <a:srgbClr val="EFEFEF"/>
                </a:highlight>
                <a:latin typeface="Montserrat"/>
                <a:ea typeface="Montserrat"/>
                <a:cs typeface="Montserrat"/>
                <a:sym typeface="Montserrat"/>
              </a:rPr>
              <a:t>bb5801b5aa8d   nginx     "/docker-entrypoint.…"   13 seconds ago      Up 13 seconds      </a:t>
            </a:r>
            <a:r>
              <a:rPr b="1" lang="zh-TW" sz="1100">
                <a:solidFill>
                  <a:schemeClr val="dk1"/>
                </a:solidFill>
                <a:highlight>
                  <a:srgbClr val="EFEFEF"/>
                </a:highlight>
                <a:latin typeface="Montserrat"/>
                <a:ea typeface="Montserrat"/>
                <a:cs typeface="Montserrat"/>
                <a:sym typeface="Montserrat"/>
              </a:rPr>
              <a:t>0.0.0.0:32770-&gt;80/tcp, :::32770-&gt;80/tcp</a:t>
            </a:r>
            <a:r>
              <a:rPr lang="zh-TW" sz="1100">
                <a:solidFill>
                  <a:schemeClr val="dk1"/>
                </a:solidFill>
                <a:highlight>
                  <a:srgbClr val="EFEFEF"/>
                </a:highlight>
                <a:latin typeface="Montserrat"/>
                <a:ea typeface="Montserrat"/>
                <a:cs typeface="Montserrat"/>
                <a:sym typeface="Montserrat"/>
              </a:rPr>
              <a:t>   xenodochial_feynman</a:t>
            </a:r>
            <a:endParaRPr sz="1100">
              <a:solidFill>
                <a:schemeClr val="dk1"/>
              </a:solidFill>
              <a:highlight>
                <a:srgbClr val="EFEFEF"/>
              </a:highlight>
              <a:latin typeface="Montserrat"/>
              <a:ea typeface="Montserrat"/>
              <a:cs typeface="Montserrat"/>
              <a:sym typeface="Montserrat"/>
            </a:endParaRPr>
          </a:p>
          <a:p>
            <a:pPr indent="0" lvl="0" marL="0" rtl="0" algn="l">
              <a:lnSpc>
                <a:spcPct val="115000"/>
              </a:lnSpc>
              <a:spcBef>
                <a:spcPts val="1300"/>
              </a:spcBef>
              <a:spcAft>
                <a:spcPts val="1300"/>
              </a:spcAft>
              <a:buNone/>
            </a:pPr>
            <a:r>
              <a:rPr lang="zh-TW" sz="1100">
                <a:solidFill>
                  <a:schemeClr val="dk1"/>
                </a:solidFill>
                <a:highlight>
                  <a:srgbClr val="EFEFEF"/>
                </a:highlight>
                <a:latin typeface="Montserrat"/>
                <a:ea typeface="Montserrat"/>
                <a:cs typeface="Montserrat"/>
                <a:sym typeface="Montserrat"/>
              </a:rPr>
              <a:t>lou@vostro:~/101/docker$ </a:t>
            </a:r>
            <a:endParaRPr sz="1100">
              <a:solidFill>
                <a:schemeClr val="dk1"/>
              </a:solidFill>
              <a:highlight>
                <a:srgbClr val="EFEFEF"/>
              </a:highlight>
              <a:latin typeface="Montserrat"/>
              <a:ea typeface="Montserrat"/>
              <a:cs typeface="Montserrat"/>
              <a:sym typeface="Montserrat"/>
            </a:endParaRPr>
          </a:p>
        </p:txBody>
      </p:sp>
      <p:pic>
        <p:nvPicPr>
          <p:cNvPr id="384" name="Google Shape;384;p59"/>
          <p:cNvPicPr preferRelativeResize="0"/>
          <p:nvPr/>
        </p:nvPicPr>
        <p:blipFill>
          <a:blip r:embed="rId3">
            <a:alphaModFix/>
          </a:blip>
          <a:stretch>
            <a:fillRect/>
          </a:stretch>
        </p:blipFill>
        <p:spPr>
          <a:xfrm>
            <a:off x="6570399" y="4142250"/>
            <a:ext cx="1986375" cy="794550"/>
          </a:xfrm>
          <a:prstGeom prst="rect">
            <a:avLst/>
          </a:prstGeom>
          <a:noFill/>
          <a:ln>
            <a:noFill/>
          </a:ln>
        </p:spPr>
      </p:pic>
      <p:sp>
        <p:nvSpPr>
          <p:cNvPr id="385" name="Google Shape;385;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Docker network</a:t>
            </a:r>
            <a:endParaRPr sz="2200">
              <a:solidFill>
                <a:srgbClr val="0062A3"/>
              </a:solidFill>
              <a:latin typeface="Montserrat"/>
              <a:ea typeface="Montserrat"/>
              <a:cs typeface="Montserrat"/>
              <a:sym typeface="Montserrat"/>
            </a:endParaRPr>
          </a:p>
        </p:txBody>
      </p:sp>
      <p:sp>
        <p:nvSpPr>
          <p:cNvPr id="391" name="Google Shape;391;p60"/>
          <p:cNvSpPr txBox="1"/>
          <p:nvPr/>
        </p:nvSpPr>
        <p:spPr>
          <a:xfrm>
            <a:off x="211950" y="1035325"/>
            <a:ext cx="8716800" cy="35562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zh-TW" sz="1800">
                <a:solidFill>
                  <a:schemeClr val="dk1"/>
                </a:solidFill>
                <a:latin typeface="Montserrat"/>
                <a:ea typeface="Montserrat"/>
                <a:cs typeface="Montserrat"/>
                <a:sym typeface="Montserrat"/>
              </a:rPr>
              <a:t>Running a NGINX server</a:t>
            </a:r>
            <a:endParaRPr b="1" sz="1800">
              <a:solidFill>
                <a:schemeClr val="dk1"/>
              </a:solidFill>
              <a:latin typeface="Montserrat"/>
              <a:ea typeface="Montserrat"/>
              <a:cs typeface="Montserrat"/>
              <a:sym typeface="Montserrat"/>
            </a:endParaRPr>
          </a:p>
          <a:p>
            <a:pPr indent="0" lvl="0" marL="0" rtl="0" algn="l">
              <a:lnSpc>
                <a:spcPct val="115000"/>
              </a:lnSpc>
              <a:spcBef>
                <a:spcPts val="1300"/>
              </a:spcBef>
              <a:spcAft>
                <a:spcPts val="1300"/>
              </a:spcAft>
              <a:buNone/>
            </a:pPr>
            <a:r>
              <a:t/>
            </a:r>
            <a:endParaRPr sz="1100">
              <a:solidFill>
                <a:schemeClr val="dk1"/>
              </a:solidFill>
              <a:highlight>
                <a:srgbClr val="EFEFEF"/>
              </a:highlight>
              <a:latin typeface="Montserrat"/>
              <a:ea typeface="Montserrat"/>
              <a:cs typeface="Montserrat"/>
              <a:sym typeface="Montserrat"/>
            </a:endParaRPr>
          </a:p>
        </p:txBody>
      </p:sp>
      <p:sp>
        <p:nvSpPr>
          <p:cNvPr id="392" name="Google Shape;39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393" name="Google Shape;393;p60"/>
          <p:cNvPicPr preferRelativeResize="0"/>
          <p:nvPr/>
        </p:nvPicPr>
        <p:blipFill>
          <a:blip r:embed="rId3">
            <a:alphaModFix/>
          </a:blip>
          <a:stretch>
            <a:fillRect/>
          </a:stretch>
        </p:blipFill>
        <p:spPr>
          <a:xfrm>
            <a:off x="211950" y="1578013"/>
            <a:ext cx="7258050" cy="3171825"/>
          </a:xfrm>
          <a:prstGeom prst="rect">
            <a:avLst/>
          </a:prstGeom>
          <a:noFill/>
          <a:ln>
            <a:noFill/>
          </a:ln>
        </p:spPr>
      </p:pic>
      <p:sp>
        <p:nvSpPr>
          <p:cNvPr id="394" name="Google Shape;394;p60"/>
          <p:cNvSpPr/>
          <p:nvPr/>
        </p:nvSpPr>
        <p:spPr>
          <a:xfrm>
            <a:off x="1320725" y="1554900"/>
            <a:ext cx="1270200" cy="3936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Container Network drivers</a:t>
            </a:r>
            <a:endParaRPr sz="2200">
              <a:solidFill>
                <a:srgbClr val="0062A3"/>
              </a:solidFill>
              <a:latin typeface="Montserrat"/>
              <a:ea typeface="Montserrat"/>
              <a:cs typeface="Montserrat"/>
              <a:sym typeface="Montserrat"/>
            </a:endParaRPr>
          </a:p>
        </p:txBody>
      </p:sp>
      <p:sp>
        <p:nvSpPr>
          <p:cNvPr id="400" name="Google Shape;400;p61"/>
          <p:cNvSpPr txBox="1"/>
          <p:nvPr/>
        </p:nvSpPr>
        <p:spPr>
          <a:xfrm>
            <a:off x="211950" y="1035325"/>
            <a:ext cx="8716800" cy="35562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lang="zh-TW" sz="1900">
                <a:solidFill>
                  <a:schemeClr val="dk1"/>
                </a:solidFill>
                <a:latin typeface="Montserrat"/>
                <a:ea typeface="Montserrat"/>
                <a:cs typeface="Montserrat"/>
                <a:sym typeface="Montserrat"/>
              </a:rPr>
              <a:t>Each network is </a:t>
            </a:r>
            <a:r>
              <a:rPr lang="zh-TW" sz="1900">
                <a:solidFill>
                  <a:schemeClr val="dk1"/>
                </a:solidFill>
                <a:latin typeface="Montserrat"/>
                <a:ea typeface="Montserrat"/>
                <a:cs typeface="Montserrat"/>
                <a:sym typeface="Montserrat"/>
              </a:rPr>
              <a:t>managed</a:t>
            </a:r>
            <a:r>
              <a:rPr lang="zh-TW" sz="1900">
                <a:solidFill>
                  <a:schemeClr val="dk1"/>
                </a:solidFill>
                <a:latin typeface="Montserrat"/>
                <a:ea typeface="Montserrat"/>
                <a:cs typeface="Montserrat"/>
                <a:sym typeface="Montserrat"/>
              </a:rPr>
              <a:t> by a driver.</a:t>
            </a:r>
            <a:endParaRPr sz="1900">
              <a:solidFill>
                <a:schemeClr val="dk1"/>
              </a:solidFill>
              <a:latin typeface="Montserrat"/>
              <a:ea typeface="Montserrat"/>
              <a:cs typeface="Montserrat"/>
              <a:sym typeface="Montserrat"/>
            </a:endParaRPr>
          </a:p>
          <a:p>
            <a:pPr indent="0" lvl="0" marL="0" rtl="0" algn="l">
              <a:lnSpc>
                <a:spcPct val="115000"/>
              </a:lnSpc>
              <a:spcBef>
                <a:spcPts val="1900"/>
              </a:spcBef>
              <a:spcAft>
                <a:spcPts val="0"/>
              </a:spcAft>
              <a:buNone/>
            </a:pPr>
            <a:r>
              <a:rPr lang="zh-TW" sz="1900">
                <a:solidFill>
                  <a:schemeClr val="dk1"/>
                </a:solidFill>
                <a:latin typeface="Montserrat"/>
                <a:ea typeface="Montserrat"/>
                <a:cs typeface="Montserrat"/>
                <a:sym typeface="Montserrat"/>
              </a:rPr>
              <a:t>The built-in drivers include:</a:t>
            </a:r>
            <a:endParaRPr sz="1900">
              <a:solidFill>
                <a:schemeClr val="dk1"/>
              </a:solidFill>
              <a:latin typeface="Montserrat"/>
              <a:ea typeface="Montserrat"/>
              <a:cs typeface="Montserrat"/>
              <a:sym typeface="Montserrat"/>
            </a:endParaRPr>
          </a:p>
          <a:p>
            <a:pPr indent="-349250" lvl="0" marL="457200" rtl="0" algn="l">
              <a:lnSpc>
                <a:spcPct val="115000"/>
              </a:lnSpc>
              <a:spcBef>
                <a:spcPts val="1900"/>
              </a:spcBef>
              <a:spcAft>
                <a:spcPts val="0"/>
              </a:spcAft>
              <a:buClr>
                <a:schemeClr val="dk1"/>
              </a:buClr>
              <a:buSzPts val="1900"/>
              <a:buFont typeface="Montserrat"/>
              <a:buChar char="●"/>
            </a:pPr>
            <a:r>
              <a:rPr lang="zh-TW" sz="2050">
                <a:solidFill>
                  <a:srgbClr val="188038"/>
                </a:solidFill>
                <a:highlight>
                  <a:srgbClr val="CCCCCC"/>
                </a:highlight>
                <a:latin typeface="Montserrat"/>
                <a:ea typeface="Montserrat"/>
                <a:cs typeface="Montserrat"/>
                <a:sym typeface="Montserrat"/>
              </a:rPr>
              <a:t>bridge</a:t>
            </a:r>
            <a:r>
              <a:rPr lang="zh-TW" sz="1900">
                <a:solidFill>
                  <a:schemeClr val="dk1"/>
                </a:solidFill>
                <a:latin typeface="Montserrat"/>
                <a:ea typeface="Montserrat"/>
                <a:cs typeface="Montserrat"/>
                <a:sym typeface="Montserrat"/>
              </a:rPr>
              <a:t> (default)</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2050">
                <a:solidFill>
                  <a:srgbClr val="188038"/>
                </a:solidFill>
                <a:highlight>
                  <a:srgbClr val="CCCCCC"/>
                </a:highlight>
                <a:latin typeface="Montserrat"/>
                <a:ea typeface="Montserrat"/>
                <a:cs typeface="Montserrat"/>
                <a:sym typeface="Montserrat"/>
              </a:rPr>
              <a:t>null</a:t>
            </a:r>
            <a:r>
              <a:rPr lang="zh-TW" sz="1900">
                <a:solidFill>
                  <a:schemeClr val="dk1"/>
                </a:solidFill>
                <a:latin typeface="Montserrat"/>
                <a:ea typeface="Montserrat"/>
                <a:cs typeface="Montserrat"/>
                <a:sym typeface="Montserrat"/>
              </a:rPr>
              <a:t> (for the special network called </a:t>
            </a:r>
            <a:r>
              <a:rPr lang="zh-TW" sz="2050">
                <a:solidFill>
                  <a:srgbClr val="188038"/>
                </a:solidFill>
                <a:highlight>
                  <a:srgbClr val="CCCCCC"/>
                </a:highlight>
                <a:latin typeface="Montserrat"/>
                <a:ea typeface="Montserrat"/>
                <a:cs typeface="Montserrat"/>
                <a:sym typeface="Montserrat"/>
              </a:rPr>
              <a:t>none</a:t>
            </a:r>
            <a:r>
              <a:rPr lang="zh-TW" sz="1900">
                <a:solidFill>
                  <a:schemeClr val="dk1"/>
                </a:solidFill>
                <a:latin typeface="Montserrat"/>
                <a:ea typeface="Montserrat"/>
                <a:cs typeface="Montserrat"/>
                <a:sym typeface="Montserrat"/>
              </a:rPr>
              <a:t>)</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2050">
                <a:solidFill>
                  <a:srgbClr val="188038"/>
                </a:solidFill>
                <a:highlight>
                  <a:srgbClr val="CCCCCC"/>
                </a:highlight>
                <a:latin typeface="Montserrat"/>
                <a:ea typeface="Montserrat"/>
                <a:cs typeface="Montserrat"/>
                <a:sym typeface="Montserrat"/>
              </a:rPr>
              <a:t>host</a:t>
            </a:r>
            <a:r>
              <a:rPr lang="zh-TW" sz="1900">
                <a:solidFill>
                  <a:schemeClr val="dk1"/>
                </a:solidFill>
                <a:latin typeface="Montserrat"/>
                <a:ea typeface="Montserrat"/>
                <a:cs typeface="Montserrat"/>
                <a:sym typeface="Montserrat"/>
              </a:rPr>
              <a:t> (for the special network called </a:t>
            </a:r>
            <a:r>
              <a:rPr lang="zh-TW" sz="2050">
                <a:solidFill>
                  <a:srgbClr val="188038"/>
                </a:solidFill>
                <a:highlight>
                  <a:srgbClr val="CCCCCC"/>
                </a:highlight>
                <a:latin typeface="Montserrat"/>
                <a:ea typeface="Montserrat"/>
                <a:cs typeface="Montserrat"/>
                <a:sym typeface="Montserrat"/>
              </a:rPr>
              <a:t>host</a:t>
            </a:r>
            <a:r>
              <a:rPr lang="zh-TW" sz="1900">
                <a:solidFill>
                  <a:schemeClr val="dk1"/>
                </a:solidFill>
                <a:latin typeface="Montserrat"/>
                <a:ea typeface="Montserrat"/>
                <a:cs typeface="Montserrat"/>
                <a:sym typeface="Montserrat"/>
              </a:rPr>
              <a:t>)</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2050">
                <a:solidFill>
                  <a:srgbClr val="188038"/>
                </a:solidFill>
                <a:highlight>
                  <a:srgbClr val="CCCCCC"/>
                </a:highlight>
                <a:latin typeface="Montserrat"/>
                <a:ea typeface="Montserrat"/>
                <a:cs typeface="Montserrat"/>
                <a:sym typeface="Montserrat"/>
              </a:rPr>
              <a:t>container</a:t>
            </a:r>
            <a:r>
              <a:rPr lang="zh-TW" sz="1900">
                <a:solidFill>
                  <a:schemeClr val="dk1"/>
                </a:solidFill>
                <a:latin typeface="Montserrat"/>
                <a:ea typeface="Montserrat"/>
                <a:cs typeface="Montserrat"/>
                <a:sym typeface="Montserrat"/>
              </a:rPr>
              <a:t> (that one is a bit magic!)</a:t>
            </a:r>
            <a:endParaRPr sz="1900">
              <a:solidFill>
                <a:schemeClr val="dk1"/>
              </a:solidFill>
              <a:latin typeface="Montserrat"/>
              <a:ea typeface="Montserrat"/>
              <a:cs typeface="Montserrat"/>
              <a:sym typeface="Montserrat"/>
            </a:endParaRPr>
          </a:p>
          <a:p>
            <a:pPr indent="0" lvl="0" marL="0" rtl="0" algn="l">
              <a:lnSpc>
                <a:spcPct val="115000"/>
              </a:lnSpc>
              <a:spcBef>
                <a:spcPts val="1900"/>
              </a:spcBef>
              <a:spcAft>
                <a:spcPts val="1900"/>
              </a:spcAft>
              <a:buNone/>
            </a:pPr>
            <a:r>
              <a:rPr lang="zh-TW" sz="1900">
                <a:solidFill>
                  <a:schemeClr val="dk1"/>
                </a:solidFill>
                <a:latin typeface="Montserrat"/>
                <a:ea typeface="Montserrat"/>
                <a:cs typeface="Montserrat"/>
                <a:sym typeface="Montserrat"/>
              </a:rPr>
              <a:t>The network is selected with </a:t>
            </a:r>
            <a:r>
              <a:rPr lang="zh-TW" sz="2050">
                <a:solidFill>
                  <a:srgbClr val="188038"/>
                </a:solidFill>
                <a:highlight>
                  <a:srgbClr val="CCCCCC"/>
                </a:highlight>
                <a:latin typeface="Montserrat"/>
                <a:ea typeface="Montserrat"/>
                <a:cs typeface="Montserrat"/>
                <a:sym typeface="Montserrat"/>
              </a:rPr>
              <a:t>docker run --net ...</a:t>
            </a:r>
            <a:endParaRPr sz="1800">
              <a:solidFill>
                <a:schemeClr val="dk1"/>
              </a:solidFill>
              <a:latin typeface="Montserrat"/>
              <a:ea typeface="Montserrat"/>
              <a:cs typeface="Montserrat"/>
              <a:sym typeface="Montserrat"/>
            </a:endParaRPr>
          </a:p>
        </p:txBody>
      </p:sp>
      <p:sp>
        <p:nvSpPr>
          <p:cNvPr id="401" name="Google Shape;401;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Inspect a NGINX server networking</a:t>
            </a:r>
            <a:endParaRPr sz="2200">
              <a:solidFill>
                <a:srgbClr val="0062A3"/>
              </a:solidFill>
              <a:highlight>
                <a:srgbClr val="FFFFFF"/>
              </a:highlight>
              <a:latin typeface="Montserrat"/>
              <a:ea typeface="Montserrat"/>
              <a:cs typeface="Montserrat"/>
              <a:sym typeface="Montserrat"/>
            </a:endParaRPr>
          </a:p>
        </p:txBody>
      </p:sp>
      <p:sp>
        <p:nvSpPr>
          <p:cNvPr id="407" name="Google Shape;407;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408" name="Google Shape;408;p62"/>
          <p:cNvSpPr txBox="1"/>
          <p:nvPr/>
        </p:nvSpPr>
        <p:spPr>
          <a:xfrm>
            <a:off x="0" y="1237675"/>
            <a:ext cx="5121900" cy="9975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127000" rtl="0" algn="l">
              <a:lnSpc>
                <a:spcPct val="115000"/>
              </a:lnSpc>
              <a:spcBef>
                <a:spcPts val="0"/>
              </a:spcBef>
              <a:spcAft>
                <a:spcPts val="0"/>
              </a:spcAft>
              <a:buNone/>
            </a:pPr>
            <a:r>
              <a:rPr lang="zh-TW" sz="1600">
                <a:solidFill>
                  <a:schemeClr val="dk1"/>
                </a:solidFill>
                <a:highlight>
                  <a:srgbClr val="FFFFFF"/>
                </a:highlight>
                <a:latin typeface="Courier New"/>
                <a:ea typeface="Courier New"/>
                <a:cs typeface="Courier New"/>
                <a:sym typeface="Courier New"/>
              </a:rPr>
              <a:t>We can manage them with the </a:t>
            </a:r>
            <a:r>
              <a:rPr lang="zh-TW" sz="1600">
                <a:solidFill>
                  <a:srgbClr val="188038"/>
                </a:solidFill>
                <a:highlight>
                  <a:srgbClr val="CCCCCC"/>
                </a:highlight>
                <a:latin typeface="Courier New"/>
                <a:ea typeface="Courier New"/>
                <a:cs typeface="Courier New"/>
                <a:sym typeface="Courier New"/>
              </a:rPr>
              <a:t>docker network</a:t>
            </a:r>
            <a:r>
              <a:rPr lang="zh-TW" sz="1600">
                <a:solidFill>
                  <a:schemeClr val="dk1"/>
                </a:solidFill>
                <a:highlight>
                  <a:srgbClr val="FFFFFF"/>
                </a:highlight>
                <a:latin typeface="Courier New"/>
                <a:ea typeface="Courier New"/>
                <a:cs typeface="Courier New"/>
                <a:sym typeface="Courier New"/>
              </a:rPr>
              <a:t> commands; for instance:</a:t>
            </a:r>
            <a:endParaRPr sz="1600">
              <a:solidFill>
                <a:schemeClr val="dk1"/>
              </a:solidFill>
              <a:highlight>
                <a:srgbClr val="FFFFFF"/>
              </a:highlight>
              <a:latin typeface="Courier New"/>
              <a:ea typeface="Courier New"/>
              <a:cs typeface="Courier New"/>
              <a:sym typeface="Courier New"/>
            </a:endParaRPr>
          </a:p>
          <a:p>
            <a:pPr indent="0" lvl="0" marL="0" marR="127000" rtl="0" algn="l">
              <a:lnSpc>
                <a:spcPct val="115000"/>
              </a:lnSpc>
              <a:spcBef>
                <a:spcPts val="0"/>
              </a:spcBef>
              <a:spcAft>
                <a:spcPts val="0"/>
              </a:spcAft>
              <a:buNone/>
            </a:pPr>
            <a:r>
              <a:rPr lang="zh-TW" sz="1600">
                <a:solidFill>
                  <a:schemeClr val="dk1"/>
                </a:solidFill>
                <a:highlight>
                  <a:srgbClr val="FFFFFF"/>
                </a:highlight>
                <a:latin typeface="Courier New"/>
                <a:ea typeface="Courier New"/>
                <a:cs typeface="Courier New"/>
                <a:sym typeface="Courier New"/>
              </a:rPr>
              <a:t>docker network ls</a:t>
            </a:r>
            <a:endParaRPr sz="1600">
              <a:solidFill>
                <a:schemeClr val="dk1"/>
              </a:solidFill>
              <a:highlight>
                <a:srgbClr val="FFFFFF"/>
              </a:highlight>
              <a:latin typeface="Courier New"/>
              <a:ea typeface="Courier New"/>
              <a:cs typeface="Courier New"/>
              <a:sym typeface="Courier New"/>
            </a:endParaRPr>
          </a:p>
        </p:txBody>
      </p:sp>
      <p:pic>
        <p:nvPicPr>
          <p:cNvPr id="409" name="Google Shape;409;p62"/>
          <p:cNvPicPr preferRelativeResize="0"/>
          <p:nvPr/>
        </p:nvPicPr>
        <p:blipFill>
          <a:blip r:embed="rId3">
            <a:alphaModFix/>
          </a:blip>
          <a:stretch>
            <a:fillRect/>
          </a:stretch>
        </p:blipFill>
        <p:spPr>
          <a:xfrm>
            <a:off x="5121900" y="1022400"/>
            <a:ext cx="3869701" cy="33078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Inspect a NGINX server networking</a:t>
            </a:r>
            <a:endParaRPr sz="2200">
              <a:solidFill>
                <a:srgbClr val="0062A3"/>
              </a:solidFill>
              <a:highlight>
                <a:srgbClr val="FFFFFF"/>
              </a:highlight>
              <a:latin typeface="Montserrat"/>
              <a:ea typeface="Montserrat"/>
              <a:cs typeface="Montserrat"/>
              <a:sym typeface="Montserrat"/>
            </a:endParaRPr>
          </a:p>
        </p:txBody>
      </p:sp>
      <p:sp>
        <p:nvSpPr>
          <p:cNvPr id="415" name="Google Shape;41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416" name="Google Shape;416;p63"/>
          <p:cNvSpPr txBox="1"/>
          <p:nvPr/>
        </p:nvSpPr>
        <p:spPr>
          <a:xfrm>
            <a:off x="0" y="1237675"/>
            <a:ext cx="5775600" cy="25188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zh-TW" sz="1600">
                <a:solidFill>
                  <a:schemeClr val="dk1"/>
                </a:solidFill>
                <a:latin typeface="Montserrat"/>
                <a:ea typeface="Montserrat"/>
                <a:cs typeface="Montserrat"/>
                <a:sym typeface="Montserrat"/>
              </a:rPr>
              <a:t>Bridge</a:t>
            </a:r>
            <a:endParaRPr b="1" sz="1600">
              <a:solidFill>
                <a:schemeClr val="dk1"/>
              </a:solidFill>
              <a:latin typeface="Montserrat"/>
              <a:ea typeface="Montserrat"/>
              <a:cs typeface="Montserrat"/>
              <a:sym typeface="Montserrat"/>
            </a:endParaRPr>
          </a:p>
          <a:p>
            <a:pPr indent="0" lvl="0" marL="0" marR="127000" rtl="0" algn="l">
              <a:lnSpc>
                <a:spcPct val="115000"/>
              </a:lnSpc>
              <a:spcBef>
                <a:spcPts val="1300"/>
              </a:spcBef>
              <a:spcAft>
                <a:spcPts val="0"/>
              </a:spcAft>
              <a:buNone/>
            </a:pPr>
            <a:r>
              <a:rPr lang="zh-TW" sz="1200">
                <a:solidFill>
                  <a:schemeClr val="dk1"/>
                </a:solidFill>
                <a:highlight>
                  <a:srgbClr val="EFEFEF"/>
                </a:highlight>
                <a:latin typeface="Montserrat"/>
                <a:ea typeface="Montserrat"/>
                <a:cs typeface="Montserrat"/>
                <a:sym typeface="Montserrat"/>
              </a:rPr>
              <a:t>lou@vostro:~/101/docker$ ifconfig </a:t>
            </a:r>
            <a:r>
              <a:rPr b="1" lang="zh-TW" sz="1200">
                <a:solidFill>
                  <a:schemeClr val="dk1"/>
                </a:solidFill>
                <a:highlight>
                  <a:srgbClr val="EFEFEF"/>
                </a:highlight>
                <a:latin typeface="Montserrat"/>
                <a:ea typeface="Montserrat"/>
                <a:cs typeface="Montserrat"/>
                <a:sym typeface="Montserrat"/>
              </a:rPr>
              <a:t>docker0</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docker0: flags=4163&lt;UP,BROADCAST,RUNNING,MULTICAST&gt;  mtu 1500</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inet </a:t>
            </a:r>
            <a:r>
              <a:rPr b="1" lang="zh-TW" sz="1200">
                <a:solidFill>
                  <a:schemeClr val="dk1"/>
                </a:solidFill>
                <a:highlight>
                  <a:srgbClr val="EFEFEF"/>
                </a:highlight>
                <a:latin typeface="Montserrat"/>
                <a:ea typeface="Montserrat"/>
                <a:cs typeface="Montserrat"/>
                <a:sym typeface="Montserrat"/>
              </a:rPr>
              <a:t>172.17.0.1</a:t>
            </a:r>
            <a:r>
              <a:rPr lang="zh-TW" sz="1200">
                <a:solidFill>
                  <a:schemeClr val="dk1"/>
                </a:solidFill>
                <a:highlight>
                  <a:srgbClr val="EFEFEF"/>
                </a:highlight>
                <a:latin typeface="Montserrat"/>
                <a:ea typeface="Montserrat"/>
                <a:cs typeface="Montserrat"/>
                <a:sym typeface="Montserrat"/>
              </a:rPr>
              <a:t>  netmask 255.255.0.0  broadcast 172.17.255.255</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inet6 fe80::42:d0ff:fe9d:ec5d  prefixlen 64  scopeid 0x20&lt;link&gt;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ether 02:42:d0:9d:ec:5d  txqueuelen 0  (Ethernet)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RX packets 49816  bytes 3218578 (3.2 MB)</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RX errors 0  dropped 0  overruns 0  frame 0</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TX packets 67540  bytes 392001010 (392.0 MB)</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        TX errors 0  dropped 0 overruns 0  carrier 0  collisions 0</a:t>
            </a:r>
            <a:endParaRPr sz="1200">
              <a:solidFill>
                <a:schemeClr val="dk1"/>
              </a:solidFill>
              <a:highlight>
                <a:srgbClr val="EFEFEF"/>
              </a:highlight>
              <a:latin typeface="Montserrat"/>
              <a:ea typeface="Montserrat"/>
              <a:cs typeface="Montserrat"/>
              <a:sym typeface="Montserrat"/>
            </a:endParaRPr>
          </a:p>
        </p:txBody>
      </p:sp>
      <p:pic>
        <p:nvPicPr>
          <p:cNvPr id="417" name="Google Shape;417;p63"/>
          <p:cNvPicPr preferRelativeResize="0"/>
          <p:nvPr/>
        </p:nvPicPr>
        <p:blipFill>
          <a:blip r:embed="rId3">
            <a:alphaModFix/>
          </a:blip>
          <a:stretch>
            <a:fillRect/>
          </a:stretch>
        </p:blipFill>
        <p:spPr>
          <a:xfrm>
            <a:off x="5121900" y="1022400"/>
            <a:ext cx="3869701" cy="33078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Software development has changed</a:t>
            </a:r>
            <a:endParaRPr sz="2200">
              <a:solidFill>
                <a:srgbClr val="0062A3"/>
              </a:solidFill>
              <a:latin typeface="Montserrat"/>
              <a:ea typeface="Montserrat"/>
              <a:cs typeface="Montserrat"/>
              <a:sym typeface="Montserrat"/>
            </a:endParaRPr>
          </a:p>
        </p:txBody>
      </p:sp>
      <p:graphicFrame>
        <p:nvGraphicFramePr>
          <p:cNvPr id="212" name="Google Shape;212;p37"/>
          <p:cNvGraphicFramePr/>
          <p:nvPr/>
        </p:nvGraphicFramePr>
        <p:xfrm>
          <a:off x="401450" y="1193838"/>
          <a:ext cx="3000000" cy="3000000"/>
        </p:xfrm>
        <a:graphic>
          <a:graphicData uri="http://schemas.openxmlformats.org/drawingml/2006/table">
            <a:tbl>
              <a:tblPr>
                <a:noFill/>
                <a:tableStyleId>{B9E6FF15-98CB-4719-8C29-774CBFF8CF34}</a:tableStyleId>
              </a:tblPr>
              <a:tblGrid>
                <a:gridCol w="4170550"/>
                <a:gridCol w="4170550"/>
              </a:tblGrid>
              <a:tr h="381000">
                <a:tc>
                  <a:txBody>
                    <a:bodyPr/>
                    <a:lstStyle/>
                    <a:p>
                      <a:pPr indent="0" lvl="0" marL="0" rtl="0" algn="l">
                        <a:lnSpc>
                          <a:spcPct val="115000"/>
                        </a:lnSpc>
                        <a:spcBef>
                          <a:spcPts val="1900"/>
                        </a:spcBef>
                        <a:spcAft>
                          <a:spcPts val="1900"/>
                        </a:spcAft>
                        <a:buNone/>
                      </a:pPr>
                      <a:r>
                        <a:rPr lang="zh-TW" sz="1800">
                          <a:solidFill>
                            <a:schemeClr val="dk1"/>
                          </a:solidFill>
                          <a:latin typeface="Montserrat"/>
                          <a:ea typeface="Montserrat"/>
                          <a:cs typeface="Montserrat"/>
                          <a:sym typeface="Montserrat"/>
                        </a:rPr>
                        <a:t>Before:</a:t>
                      </a:r>
                      <a:endParaRPr sz="1300"/>
                    </a:p>
                  </a:txBody>
                  <a:tcPr marT="91425" marB="91425" marR="91425" marL="91425"/>
                </a:tc>
                <a:tc>
                  <a:txBody>
                    <a:bodyPr/>
                    <a:lstStyle/>
                    <a:p>
                      <a:pPr indent="0" lvl="0" marL="0" rtl="0" algn="l">
                        <a:lnSpc>
                          <a:spcPct val="115000"/>
                        </a:lnSpc>
                        <a:spcBef>
                          <a:spcPts val="1900"/>
                        </a:spcBef>
                        <a:spcAft>
                          <a:spcPts val="1900"/>
                        </a:spcAft>
                        <a:buNone/>
                      </a:pPr>
                      <a:r>
                        <a:rPr lang="zh-TW" sz="1800">
                          <a:solidFill>
                            <a:schemeClr val="dk1"/>
                          </a:solidFill>
                          <a:latin typeface="Montserrat"/>
                          <a:ea typeface="Montserrat"/>
                          <a:cs typeface="Montserrat"/>
                          <a:sym typeface="Montserrat"/>
                        </a:rPr>
                        <a:t>Now:</a:t>
                      </a:r>
                      <a:endParaRPr sz="1300"/>
                    </a:p>
                  </a:txBody>
                  <a:tcPr marT="91425" marB="91425" marR="91425" marL="91425"/>
                </a:tc>
              </a:tr>
              <a:tr h="381000">
                <a:tc>
                  <a:txBody>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monolithic applications</a:t>
                      </a:r>
                      <a:endParaRPr sz="1300"/>
                    </a:p>
                  </a:txBody>
                  <a:tcPr marT="91425" marB="91425" marR="91425" marL="91425"/>
                </a:tc>
                <a:tc>
                  <a:txBody>
                    <a:bodyPr/>
                    <a:lstStyle/>
                    <a:p>
                      <a:pPr indent="-311150" lvl="0" marL="457200" rtl="0" algn="l">
                        <a:lnSpc>
                          <a:spcPct val="115000"/>
                        </a:lnSpc>
                        <a:spcBef>
                          <a:spcPts val="1900"/>
                        </a:spcBef>
                        <a:spcAft>
                          <a:spcPts val="0"/>
                        </a:spcAft>
                        <a:buSzPts val="1300"/>
                        <a:buChar char="-"/>
                      </a:pPr>
                      <a:r>
                        <a:rPr lang="zh-TW" sz="1800">
                          <a:solidFill>
                            <a:schemeClr val="dk1"/>
                          </a:solidFill>
                          <a:latin typeface="Montserrat"/>
                          <a:ea typeface="Montserrat"/>
                          <a:cs typeface="Montserrat"/>
                          <a:sym typeface="Montserrat"/>
                        </a:rPr>
                        <a:t>distributed system</a:t>
                      </a:r>
                      <a:endParaRPr sz="1300"/>
                    </a:p>
                  </a:txBody>
                  <a:tcPr marT="91425" marB="91425" marR="91425" marL="91425"/>
                </a:tc>
              </a:tr>
              <a:tr h="381000">
                <a:tc>
                  <a:txBody>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slowly scaling up ⇒ develop and deploy in longer period</a:t>
                      </a:r>
                      <a:endParaRPr sz="1300"/>
                    </a:p>
                  </a:txBody>
                  <a:tcPr marT="91425" marB="91425" marR="91425" marL="91425"/>
                </a:tc>
                <a:tc>
                  <a:txBody>
                    <a:bodyPr/>
                    <a:lstStyle/>
                    <a:p>
                      <a:pPr indent="-311150" lvl="0" marL="457200" rtl="0" algn="l">
                        <a:lnSpc>
                          <a:spcPct val="115000"/>
                        </a:lnSpc>
                        <a:spcBef>
                          <a:spcPts val="1900"/>
                        </a:spcBef>
                        <a:spcAft>
                          <a:spcPts val="0"/>
                        </a:spcAft>
                        <a:buSzPts val="1300"/>
                        <a:buChar char="-"/>
                      </a:pPr>
                      <a:r>
                        <a:rPr lang="zh-TW" sz="1800">
                          <a:solidFill>
                            <a:schemeClr val="dk1"/>
                          </a:solidFill>
                          <a:latin typeface="Montserrat"/>
                          <a:ea typeface="Montserrat"/>
                          <a:cs typeface="Montserrat"/>
                          <a:sym typeface="Montserrat"/>
                        </a:rPr>
                        <a:t>quick scaling up ⇒ develop and deploy more quickly</a:t>
                      </a:r>
                      <a:endParaRPr sz="1300"/>
                    </a:p>
                  </a:txBody>
                  <a:tcPr marT="91425" marB="91425" marR="91425" marL="91425"/>
                </a:tc>
              </a:tr>
              <a:tr h="381000">
                <a:tc>
                  <a:txBody>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simple and lightweight software stack</a:t>
                      </a:r>
                      <a:endParaRPr sz="1300"/>
                    </a:p>
                  </a:txBody>
                  <a:tcPr marT="91425" marB="91425" marR="91425" marL="91425"/>
                </a:tc>
                <a:tc>
                  <a:txBody>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complex with multiple software stacks: languages, framework, database</a:t>
                      </a:r>
                      <a:endParaRPr sz="1300"/>
                    </a:p>
                  </a:txBody>
                  <a:tcPr marT="91425" marB="91425" marR="91425" marL="91425"/>
                </a:tc>
              </a:tr>
              <a:tr h="381000">
                <a:tc>
                  <a:txBody>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deploy on single platform</a:t>
                      </a:r>
                      <a:endParaRPr sz="1800">
                        <a:solidFill>
                          <a:schemeClr val="dk1"/>
                        </a:solidFill>
                        <a:latin typeface="Montserrat"/>
                        <a:ea typeface="Montserrat"/>
                        <a:cs typeface="Montserrat"/>
                        <a:sym typeface="Montserrat"/>
                      </a:endParaRPr>
                    </a:p>
                  </a:txBody>
                  <a:tcPr marT="91425" marB="91425" marR="91425" marL="91425"/>
                </a:tc>
                <a:tc>
                  <a:txBody>
                    <a:bodyPr/>
                    <a:lstStyle/>
                    <a:p>
                      <a:pPr indent="-342900" lvl="0" marL="457200" rtl="0" algn="l">
                        <a:lnSpc>
                          <a:spcPct val="115000"/>
                        </a:lnSpc>
                        <a:spcBef>
                          <a:spcPts val="1900"/>
                        </a:spcBef>
                        <a:spcAft>
                          <a:spcPts val="0"/>
                        </a:spcAft>
                        <a:buClr>
                          <a:schemeClr val="dk1"/>
                        </a:buClr>
                        <a:buSzPts val="1800"/>
                        <a:buFont typeface="Montserrat"/>
                        <a:buChar char="-"/>
                      </a:pPr>
                      <a:r>
                        <a:rPr lang="zh-TW" sz="1800">
                          <a:solidFill>
                            <a:schemeClr val="dk1"/>
                          </a:solidFill>
                          <a:latin typeface="Montserrat"/>
                          <a:ea typeface="Montserrat"/>
                          <a:cs typeface="Montserrat"/>
                          <a:sym typeface="Montserrat"/>
                        </a:rPr>
                        <a:t>deploy on different platforms</a:t>
                      </a:r>
                      <a:endParaRPr sz="1800">
                        <a:solidFill>
                          <a:schemeClr val="dk1"/>
                        </a:solidFill>
                        <a:latin typeface="Montserrat"/>
                        <a:ea typeface="Montserrat"/>
                        <a:cs typeface="Montserrat"/>
                        <a:sym typeface="Montserrat"/>
                      </a:endParaRPr>
                    </a:p>
                  </a:txBody>
                  <a:tcPr marT="91425" marB="91425" marR="91425" marL="91425"/>
                </a:tc>
              </a:tr>
            </a:tbl>
          </a:graphicData>
        </a:graphic>
      </p:graphicFrame>
      <p:sp>
        <p:nvSpPr>
          <p:cNvPr id="213" name="Google Shape;21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4"/>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Inspect a NGINX server networking</a:t>
            </a:r>
            <a:endParaRPr sz="2200">
              <a:solidFill>
                <a:srgbClr val="0062A3"/>
              </a:solidFill>
              <a:highlight>
                <a:srgbClr val="FFFFFF"/>
              </a:highlight>
              <a:latin typeface="Montserrat"/>
              <a:ea typeface="Montserrat"/>
              <a:cs typeface="Montserrat"/>
              <a:sym typeface="Montserrat"/>
            </a:endParaRPr>
          </a:p>
        </p:txBody>
      </p:sp>
      <p:sp>
        <p:nvSpPr>
          <p:cNvPr id="423" name="Google Shape;423;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424" name="Google Shape;424;p64"/>
          <p:cNvSpPr txBox="1"/>
          <p:nvPr/>
        </p:nvSpPr>
        <p:spPr>
          <a:xfrm>
            <a:off x="0" y="1664100"/>
            <a:ext cx="5121900" cy="20937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zh-TW" sz="1600">
                <a:solidFill>
                  <a:schemeClr val="dk1"/>
                </a:solidFill>
                <a:latin typeface="Montserrat"/>
                <a:ea typeface="Montserrat"/>
                <a:cs typeface="Montserrat"/>
                <a:sym typeface="Montserrat"/>
              </a:rPr>
              <a:t>Container</a:t>
            </a:r>
            <a:endParaRPr b="1" sz="1600">
              <a:solidFill>
                <a:schemeClr val="dk1"/>
              </a:solidFill>
              <a:latin typeface="Montserrat"/>
              <a:ea typeface="Montserrat"/>
              <a:cs typeface="Montserrat"/>
              <a:sym typeface="Montserrat"/>
            </a:endParaRPr>
          </a:p>
          <a:p>
            <a:pPr indent="0" lvl="0" marL="0" marR="127000" rtl="0" algn="l">
              <a:lnSpc>
                <a:spcPct val="115000"/>
              </a:lnSpc>
              <a:spcBef>
                <a:spcPts val="1300"/>
              </a:spcBef>
              <a:spcAft>
                <a:spcPts val="0"/>
              </a:spcAft>
              <a:buNone/>
            </a:pPr>
            <a:r>
              <a:rPr lang="zh-TW" sz="1200">
                <a:solidFill>
                  <a:schemeClr val="dk1"/>
                </a:solidFill>
                <a:highlight>
                  <a:srgbClr val="EFEFEF"/>
                </a:highlight>
                <a:latin typeface="Montserrat"/>
                <a:ea typeface="Montserrat"/>
                <a:cs typeface="Montserrat"/>
                <a:sym typeface="Montserrat"/>
              </a:rPr>
              <a:t>lou@vostro:~/101/docker$ docker inspect </a:t>
            </a:r>
            <a:r>
              <a:rPr b="1" lang="zh-TW" sz="1200">
                <a:solidFill>
                  <a:schemeClr val="dk1"/>
                </a:solidFill>
                <a:highlight>
                  <a:srgbClr val="EFEFEF"/>
                </a:highlight>
                <a:latin typeface="Montserrat"/>
                <a:ea typeface="Montserrat"/>
                <a:cs typeface="Montserrat"/>
                <a:sym typeface="Montserrat"/>
              </a:rPr>
              <a:t>bb5801b5aa8d</a:t>
            </a:r>
            <a:r>
              <a:rPr lang="zh-TW" sz="1200">
                <a:solidFill>
                  <a:schemeClr val="dk1"/>
                </a:solidFill>
                <a:highlight>
                  <a:srgbClr val="EFEFEF"/>
                </a:highlight>
                <a:latin typeface="Montserrat"/>
                <a:ea typeface="Montserrat"/>
                <a:cs typeface="Montserrat"/>
                <a:sym typeface="Montserrat"/>
              </a:rPr>
              <a:t> -f "{{json .</a:t>
            </a:r>
            <a:r>
              <a:rPr b="1" lang="zh-TW" sz="1200">
                <a:solidFill>
                  <a:schemeClr val="dk1"/>
                </a:solidFill>
                <a:highlight>
                  <a:srgbClr val="EFEFEF"/>
                </a:highlight>
                <a:latin typeface="Montserrat"/>
                <a:ea typeface="Montserrat"/>
                <a:cs typeface="Montserrat"/>
                <a:sym typeface="Montserrat"/>
              </a:rPr>
              <a:t>NetworkSettings.Networks.bridge.Gateway </a:t>
            </a:r>
            <a:r>
              <a:rPr lang="zh-TW" sz="1200">
                <a:solidFill>
                  <a:schemeClr val="dk1"/>
                </a:solidFill>
                <a:highlight>
                  <a:srgbClr val="EFEFEF"/>
                </a:highlight>
                <a:latin typeface="Montserrat"/>
                <a:ea typeface="Montserrat"/>
                <a:cs typeface="Montserrat"/>
                <a:sym typeface="Montserrat"/>
              </a:rPr>
              <a: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"172.17.0.1"</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lou@vostro:~/101/docker$ docker inspect </a:t>
            </a:r>
            <a:r>
              <a:rPr b="1" lang="zh-TW" sz="1200">
                <a:solidFill>
                  <a:schemeClr val="dk1"/>
                </a:solidFill>
                <a:highlight>
                  <a:srgbClr val="EFEFEF"/>
                </a:highlight>
                <a:latin typeface="Montserrat"/>
                <a:ea typeface="Montserrat"/>
                <a:cs typeface="Montserrat"/>
                <a:sym typeface="Montserrat"/>
              </a:rPr>
              <a:t>bb5801b5aa8d</a:t>
            </a:r>
            <a:r>
              <a:rPr lang="zh-TW" sz="1200">
                <a:solidFill>
                  <a:schemeClr val="dk1"/>
                </a:solidFill>
                <a:highlight>
                  <a:srgbClr val="EFEFEF"/>
                </a:highlight>
                <a:latin typeface="Montserrat"/>
                <a:ea typeface="Montserrat"/>
                <a:cs typeface="Montserrat"/>
                <a:sym typeface="Montserrat"/>
              </a:rPr>
              <a:t> -f "{{json .</a:t>
            </a:r>
            <a:r>
              <a:rPr b="1" lang="zh-TW" sz="1200">
                <a:solidFill>
                  <a:schemeClr val="dk1"/>
                </a:solidFill>
                <a:highlight>
                  <a:srgbClr val="EFEFEF"/>
                </a:highlight>
                <a:latin typeface="Montserrat"/>
                <a:ea typeface="Montserrat"/>
                <a:cs typeface="Montserrat"/>
                <a:sym typeface="Montserrat"/>
              </a:rPr>
              <a:t>NetworkSettings.Networks.bridge.IPAddress</a:t>
            </a:r>
            <a:r>
              <a:rPr lang="zh-TW" sz="1200">
                <a:solidFill>
                  <a:schemeClr val="dk1"/>
                </a:solidFill>
                <a:highlight>
                  <a:srgbClr val="EFEFEF"/>
                </a:highlight>
                <a:latin typeface="Montserrat"/>
                <a:ea typeface="Montserrat"/>
                <a:cs typeface="Montserrat"/>
                <a:sym typeface="Montserrat"/>
              </a:rPr>
              <a:t> }}"</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"172.17.0.5"</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lou@vostro:~/101/docker$ </a:t>
            </a:r>
            <a:endParaRPr sz="1200">
              <a:solidFill>
                <a:schemeClr val="dk1"/>
              </a:solidFill>
              <a:highlight>
                <a:srgbClr val="EFEFEF"/>
              </a:highlight>
              <a:latin typeface="Montserrat"/>
              <a:ea typeface="Montserrat"/>
              <a:cs typeface="Montserrat"/>
              <a:sym typeface="Montserrat"/>
            </a:endParaRPr>
          </a:p>
        </p:txBody>
      </p:sp>
      <p:pic>
        <p:nvPicPr>
          <p:cNvPr id="425" name="Google Shape;425;p64"/>
          <p:cNvPicPr preferRelativeResize="0"/>
          <p:nvPr/>
        </p:nvPicPr>
        <p:blipFill>
          <a:blip r:embed="rId3">
            <a:alphaModFix/>
          </a:blip>
          <a:stretch>
            <a:fillRect/>
          </a:stretch>
        </p:blipFill>
        <p:spPr>
          <a:xfrm>
            <a:off x="5121900" y="1022400"/>
            <a:ext cx="3869701" cy="3307857"/>
          </a:xfrm>
          <a:prstGeom prst="rect">
            <a:avLst/>
          </a:prstGeom>
          <a:noFill/>
          <a:ln>
            <a:noFill/>
          </a:ln>
        </p:spPr>
      </p:pic>
      <p:pic>
        <p:nvPicPr>
          <p:cNvPr id="426" name="Google Shape;426;p64"/>
          <p:cNvPicPr preferRelativeResize="0"/>
          <p:nvPr/>
        </p:nvPicPr>
        <p:blipFill>
          <a:blip r:embed="rId3">
            <a:alphaModFix/>
          </a:blip>
          <a:stretch>
            <a:fillRect/>
          </a:stretch>
        </p:blipFill>
        <p:spPr>
          <a:xfrm>
            <a:off x="5121900" y="1022400"/>
            <a:ext cx="3869701" cy="330785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Inspect a NGINX server networking</a:t>
            </a:r>
            <a:endParaRPr sz="2200">
              <a:solidFill>
                <a:srgbClr val="0062A3"/>
              </a:solidFill>
              <a:latin typeface="Montserrat"/>
              <a:ea typeface="Montserrat"/>
              <a:cs typeface="Montserrat"/>
              <a:sym typeface="Montserrat"/>
            </a:endParaRPr>
          </a:p>
        </p:txBody>
      </p:sp>
      <p:sp>
        <p:nvSpPr>
          <p:cNvPr id="432" name="Google Shape;432;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33" name="Google Shape;433;p65"/>
          <p:cNvPicPr preferRelativeResize="0"/>
          <p:nvPr/>
        </p:nvPicPr>
        <p:blipFill>
          <a:blip r:embed="rId3">
            <a:alphaModFix/>
          </a:blip>
          <a:stretch>
            <a:fillRect/>
          </a:stretch>
        </p:blipFill>
        <p:spPr>
          <a:xfrm>
            <a:off x="5121900" y="1022400"/>
            <a:ext cx="3869701" cy="3307857"/>
          </a:xfrm>
          <a:prstGeom prst="rect">
            <a:avLst/>
          </a:prstGeom>
          <a:noFill/>
          <a:ln>
            <a:noFill/>
          </a:ln>
        </p:spPr>
      </p:pic>
      <p:sp>
        <p:nvSpPr>
          <p:cNvPr id="434" name="Google Shape;434;p65"/>
          <p:cNvSpPr txBox="1"/>
          <p:nvPr/>
        </p:nvSpPr>
        <p:spPr>
          <a:xfrm>
            <a:off x="0" y="1603350"/>
            <a:ext cx="6486300" cy="20937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zh-TW" sz="1600">
                <a:solidFill>
                  <a:schemeClr val="dk1"/>
                </a:solidFill>
                <a:latin typeface="Montserrat"/>
                <a:ea typeface="Montserrat"/>
                <a:cs typeface="Montserrat"/>
                <a:sym typeface="Montserrat"/>
              </a:rPr>
              <a:t>Routing tables</a:t>
            </a:r>
            <a:endParaRPr b="1" sz="1600">
              <a:solidFill>
                <a:schemeClr val="dk1"/>
              </a:solidFill>
              <a:latin typeface="Montserrat"/>
              <a:ea typeface="Montserrat"/>
              <a:cs typeface="Montserrat"/>
              <a:sym typeface="Montserrat"/>
            </a:endParaRPr>
          </a:p>
          <a:p>
            <a:pPr indent="0" lvl="0" marL="0" marR="127000" rtl="0" algn="l">
              <a:lnSpc>
                <a:spcPct val="115000"/>
              </a:lnSpc>
              <a:spcBef>
                <a:spcPts val="1300"/>
              </a:spcBef>
              <a:spcAft>
                <a:spcPts val="0"/>
              </a:spcAft>
              <a:buNone/>
            </a:pPr>
            <a:r>
              <a:rPr lang="zh-TW" sz="1200">
                <a:solidFill>
                  <a:schemeClr val="dk1"/>
                </a:solidFill>
                <a:highlight>
                  <a:srgbClr val="EFEFEF"/>
                </a:highlight>
                <a:latin typeface="Montserrat"/>
                <a:ea typeface="Montserrat"/>
                <a:cs typeface="Montserrat"/>
                <a:sym typeface="Montserrat"/>
              </a:rPr>
              <a:t>lou@vostro:~/101/docker$ ip route</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default via 10.46.173.254 dev enp1s0 proto dhcp metric 100 </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default via 10.46.173.254 dev wlp2s0 proto dhcp metric 20600 </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10.46.172.0/23 dev enp1s0 proto kernel scope link src 10.46.172.85 metric 100 </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10.46.172.0/23 dev wlp2s0 proto kernel scope link src 10.46.172.50 metric 600 </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172.17.0.0/16 dev docker0 proto kernel scope link src 172.17.0.1</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EFEFEF"/>
              </a:highlight>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6"/>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Inspect a NGINX server networking</a:t>
            </a:r>
            <a:endParaRPr sz="2200">
              <a:solidFill>
                <a:srgbClr val="0062A3"/>
              </a:solidFill>
              <a:highlight>
                <a:srgbClr val="FFFFFF"/>
              </a:highlight>
              <a:latin typeface="Montserrat"/>
              <a:ea typeface="Montserrat"/>
              <a:cs typeface="Montserrat"/>
              <a:sym typeface="Montserrat"/>
            </a:endParaRPr>
          </a:p>
        </p:txBody>
      </p:sp>
      <p:sp>
        <p:nvSpPr>
          <p:cNvPr id="440" name="Google Shape;44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441" name="Google Shape;441;p66"/>
          <p:cNvPicPr preferRelativeResize="0"/>
          <p:nvPr/>
        </p:nvPicPr>
        <p:blipFill rotWithShape="1">
          <a:blip r:embed="rId3">
            <a:alphaModFix/>
          </a:blip>
          <a:srcRect b="0" l="31861" r="0" t="0"/>
          <a:stretch/>
        </p:blipFill>
        <p:spPr>
          <a:xfrm>
            <a:off x="6354900" y="1022400"/>
            <a:ext cx="2636700" cy="3307849"/>
          </a:xfrm>
          <a:prstGeom prst="rect">
            <a:avLst/>
          </a:prstGeom>
          <a:noFill/>
          <a:ln>
            <a:noFill/>
          </a:ln>
        </p:spPr>
      </p:pic>
      <p:sp>
        <p:nvSpPr>
          <p:cNvPr id="442" name="Google Shape;442;p66"/>
          <p:cNvSpPr txBox="1"/>
          <p:nvPr/>
        </p:nvSpPr>
        <p:spPr>
          <a:xfrm>
            <a:off x="0" y="568950"/>
            <a:ext cx="6354900" cy="40056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zh-TW" sz="1600">
                <a:solidFill>
                  <a:schemeClr val="dk1"/>
                </a:solidFill>
                <a:latin typeface="Montserrat"/>
                <a:ea typeface="Montserrat"/>
                <a:cs typeface="Montserrat"/>
                <a:sym typeface="Montserrat"/>
              </a:rPr>
              <a:t>Iptables</a:t>
            </a:r>
            <a:endParaRPr b="1" sz="1600">
              <a:solidFill>
                <a:schemeClr val="dk1"/>
              </a:solidFill>
              <a:latin typeface="Montserrat"/>
              <a:ea typeface="Montserrat"/>
              <a:cs typeface="Montserrat"/>
              <a:sym typeface="Montserrat"/>
            </a:endParaRPr>
          </a:p>
          <a:p>
            <a:pPr indent="0" lvl="0" marL="0" marR="127000" rtl="0" algn="l">
              <a:lnSpc>
                <a:spcPct val="115000"/>
              </a:lnSpc>
              <a:spcBef>
                <a:spcPts val="1300"/>
              </a:spcBef>
              <a:spcAft>
                <a:spcPts val="0"/>
              </a:spcAft>
              <a:buNone/>
            </a:pPr>
            <a:r>
              <a:rPr lang="zh-TW" sz="1200">
                <a:solidFill>
                  <a:schemeClr val="dk1"/>
                </a:solidFill>
                <a:highlight>
                  <a:srgbClr val="EFEFEF"/>
                </a:highlight>
                <a:latin typeface="Montserrat"/>
                <a:ea typeface="Montserrat"/>
                <a:cs typeface="Montserrat"/>
                <a:sym typeface="Montserrat"/>
              </a:rPr>
              <a:t>lou@vostro:~/101/docker$ sudo iptables -S -t nat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-P PREROUTING ACCEPT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-P INPUT ACCEPT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-P OUTPUT ACCEPT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-P POSTROUTING ACCEPT</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-N DOCKER</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-A PREROUTING -m addrtype --dst-type LOCAL -j DOCKER</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-A OUTPUT ! -d 127.0.0.0/8 -m addrtype --dst-type LOCAL -j DOCKER</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-A POSTROUTING -s 172.17.0.0/16 ! -o docker0 -j MASQUERADE</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lang="zh-TW" sz="1200">
                <a:solidFill>
                  <a:schemeClr val="dk1"/>
                </a:solidFill>
                <a:highlight>
                  <a:srgbClr val="EFEFEF"/>
                </a:highlight>
                <a:latin typeface="Montserrat"/>
                <a:ea typeface="Montserrat"/>
                <a:cs typeface="Montserrat"/>
                <a:sym typeface="Montserrat"/>
              </a:rPr>
              <a:t>-A POSTROUTING -o enp1s0 -j MASQUERADE</a:t>
            </a:r>
            <a:endParaRPr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-A POSTROUTING -s 172.17.0.5/32 -d 172.17.0.5/32 -p tcp -m tcp --dport 80 -j MASQUERADE</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-A DOCKER -i docker0 -j RETURN</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rPr b="1" lang="zh-TW" sz="1200">
                <a:solidFill>
                  <a:schemeClr val="dk1"/>
                </a:solidFill>
                <a:highlight>
                  <a:srgbClr val="EFEFEF"/>
                </a:highlight>
                <a:latin typeface="Montserrat"/>
                <a:ea typeface="Montserrat"/>
                <a:cs typeface="Montserrat"/>
                <a:sym typeface="Montserrat"/>
              </a:rPr>
              <a:t>-A DOCKER ! -i docker0 -p tcp -m tcp --dport 32770 -j DNAT --to-destination 172.17.0.5:80</a:t>
            </a:r>
            <a:endParaRPr b="1" sz="1200">
              <a:solidFill>
                <a:schemeClr val="dk1"/>
              </a:solidFill>
              <a:highlight>
                <a:srgbClr val="EFEFEF"/>
              </a:highlight>
              <a:latin typeface="Montserrat"/>
              <a:ea typeface="Montserrat"/>
              <a:cs typeface="Montserrat"/>
              <a:sym typeface="Montserrat"/>
            </a:endParaRPr>
          </a:p>
          <a:p>
            <a:pPr indent="0" lvl="0" marL="0" marR="127000" rtl="0" algn="l">
              <a:lnSpc>
                <a:spcPct val="115000"/>
              </a:lnSpc>
              <a:spcBef>
                <a:spcPts val="0"/>
              </a:spcBef>
              <a:spcAft>
                <a:spcPts val="0"/>
              </a:spcAft>
              <a:buNone/>
            </a:pPr>
            <a:r>
              <a:t/>
            </a:r>
            <a:endParaRPr sz="1200">
              <a:solidFill>
                <a:schemeClr val="dk1"/>
              </a:solidFill>
              <a:highlight>
                <a:srgbClr val="EFEFEF"/>
              </a:highlight>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chemeClr val="lt1"/>
                </a:highlight>
                <a:latin typeface="Montserrat"/>
                <a:ea typeface="Montserrat"/>
                <a:cs typeface="Montserrat"/>
                <a:sym typeface="Montserrat"/>
              </a:rPr>
              <a:t>Not mentioned</a:t>
            </a:r>
            <a:endParaRPr sz="2200">
              <a:solidFill>
                <a:srgbClr val="0062A3"/>
              </a:solidFill>
              <a:highlight>
                <a:srgbClr val="FFFFFF"/>
              </a:highlight>
              <a:latin typeface="Montserrat"/>
              <a:ea typeface="Montserrat"/>
              <a:cs typeface="Montserrat"/>
              <a:sym typeface="Montserrat"/>
            </a:endParaRPr>
          </a:p>
        </p:txBody>
      </p:sp>
      <p:sp>
        <p:nvSpPr>
          <p:cNvPr id="448" name="Google Shape;44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
        <p:nvSpPr>
          <p:cNvPr id="449" name="Google Shape;449;p67"/>
          <p:cNvSpPr txBox="1"/>
          <p:nvPr/>
        </p:nvSpPr>
        <p:spPr>
          <a:xfrm>
            <a:off x="452400" y="1126175"/>
            <a:ext cx="8104500" cy="18471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330200" lvl="0" marL="457200" marR="127000" rtl="0" algn="l">
              <a:lnSpc>
                <a:spcPct val="115000"/>
              </a:lnSpc>
              <a:spcBef>
                <a:spcPts val="0"/>
              </a:spcBef>
              <a:spcAft>
                <a:spcPts val="0"/>
              </a:spcAft>
              <a:buClr>
                <a:schemeClr val="dk1"/>
              </a:buClr>
              <a:buSzPts val="1600"/>
              <a:buFont typeface="Montserrat"/>
              <a:buChar char="●"/>
            </a:pPr>
            <a:r>
              <a:rPr lang="zh-TW" sz="1600">
                <a:solidFill>
                  <a:schemeClr val="dk1"/>
                </a:solidFill>
                <a:latin typeface="Montserrat"/>
                <a:ea typeface="Montserrat"/>
                <a:cs typeface="Montserrat"/>
                <a:sym typeface="Montserrat"/>
              </a:rPr>
              <a:t>Docker Compose: Defining and running multi-container applications.</a:t>
            </a:r>
            <a:endParaRPr sz="1600">
              <a:solidFill>
                <a:schemeClr val="dk1"/>
              </a:solidFill>
              <a:latin typeface="Montserrat"/>
              <a:ea typeface="Montserrat"/>
              <a:cs typeface="Montserrat"/>
              <a:sym typeface="Montserrat"/>
            </a:endParaRPr>
          </a:p>
          <a:p>
            <a:pPr indent="-330200" lvl="0" marL="457200" marR="127000" rtl="0" algn="l">
              <a:lnSpc>
                <a:spcPct val="115000"/>
              </a:lnSpc>
              <a:spcBef>
                <a:spcPts val="0"/>
              </a:spcBef>
              <a:spcAft>
                <a:spcPts val="0"/>
              </a:spcAft>
              <a:buClr>
                <a:schemeClr val="dk1"/>
              </a:buClr>
              <a:buSzPts val="1600"/>
              <a:buFont typeface="Montserrat"/>
              <a:buChar char="●"/>
            </a:pPr>
            <a:r>
              <a:rPr lang="zh-TW" sz="1600">
                <a:solidFill>
                  <a:schemeClr val="dk1"/>
                </a:solidFill>
                <a:latin typeface="Montserrat"/>
                <a:ea typeface="Montserrat"/>
                <a:cs typeface="Montserrat"/>
                <a:sym typeface="Montserrat"/>
              </a:rPr>
              <a:t>Docker </a:t>
            </a:r>
            <a:r>
              <a:rPr lang="zh-TW" sz="1600">
                <a:solidFill>
                  <a:schemeClr val="dk1"/>
                </a:solidFill>
                <a:latin typeface="Montserrat"/>
                <a:ea typeface="Montserrat"/>
                <a:cs typeface="Montserrat"/>
                <a:sym typeface="Montserrat"/>
              </a:rPr>
              <a:t>registry/ Docker Hub: same energy as “Git/Github” </a:t>
            </a:r>
            <a:endParaRPr sz="1600">
              <a:solidFill>
                <a:schemeClr val="dk1"/>
              </a:solidFill>
              <a:latin typeface="Montserrat"/>
              <a:ea typeface="Montserrat"/>
              <a:cs typeface="Montserrat"/>
              <a:sym typeface="Montserrat"/>
            </a:endParaRPr>
          </a:p>
          <a:p>
            <a:pPr indent="-330200" lvl="0" marL="457200" marR="127000" rtl="0" algn="l">
              <a:lnSpc>
                <a:spcPct val="115000"/>
              </a:lnSpc>
              <a:spcBef>
                <a:spcPts val="0"/>
              </a:spcBef>
              <a:spcAft>
                <a:spcPts val="0"/>
              </a:spcAft>
              <a:buClr>
                <a:schemeClr val="dk1"/>
              </a:buClr>
              <a:buSzPts val="1600"/>
              <a:buFont typeface="Montserrat"/>
              <a:buChar char="●"/>
            </a:pPr>
            <a:r>
              <a:rPr lang="zh-TW" sz="1600">
                <a:solidFill>
                  <a:schemeClr val="dk1"/>
                </a:solidFill>
                <a:latin typeface="Montserrat"/>
                <a:ea typeface="Montserrat"/>
                <a:cs typeface="Montserrat"/>
                <a:sym typeface="Montserrat"/>
              </a:rPr>
              <a:t>Docker Machine: a tool to provision and manage Docker hosts.</a:t>
            </a:r>
            <a:endParaRPr sz="1600">
              <a:solidFill>
                <a:schemeClr val="dk1"/>
              </a:solidFill>
              <a:latin typeface="Montserrat"/>
              <a:ea typeface="Montserrat"/>
              <a:cs typeface="Montserrat"/>
              <a:sym typeface="Montserrat"/>
            </a:endParaRPr>
          </a:p>
          <a:p>
            <a:pPr indent="-330200" lvl="0" marL="457200" marR="127000" rtl="0" algn="l">
              <a:lnSpc>
                <a:spcPct val="115000"/>
              </a:lnSpc>
              <a:spcBef>
                <a:spcPts val="0"/>
              </a:spcBef>
              <a:spcAft>
                <a:spcPts val="0"/>
              </a:spcAft>
              <a:buClr>
                <a:schemeClr val="dk1"/>
              </a:buClr>
              <a:buSzPts val="1600"/>
              <a:buFont typeface="Montserrat"/>
              <a:buChar char="●"/>
            </a:pPr>
            <a:r>
              <a:rPr lang="zh-TW" sz="1600">
                <a:solidFill>
                  <a:schemeClr val="dk1"/>
                </a:solidFill>
                <a:latin typeface="Montserrat"/>
                <a:ea typeface="Montserrat"/>
                <a:cs typeface="Montserrat"/>
                <a:sym typeface="Montserrat"/>
              </a:rPr>
              <a:t>Deep dive into container internals: How containers work under the hood.</a:t>
            </a:r>
            <a:endParaRPr sz="1600">
              <a:solidFill>
                <a:schemeClr val="dk1"/>
              </a:solidFill>
              <a:latin typeface="Montserrat"/>
              <a:ea typeface="Montserrat"/>
              <a:cs typeface="Montserrat"/>
              <a:sym typeface="Montserrat"/>
            </a:endParaRPr>
          </a:p>
          <a:p>
            <a:pPr indent="-330200" lvl="0" marL="457200" marR="127000" rtl="0" algn="l">
              <a:lnSpc>
                <a:spcPct val="115000"/>
              </a:lnSpc>
              <a:spcBef>
                <a:spcPts val="0"/>
              </a:spcBef>
              <a:spcAft>
                <a:spcPts val="0"/>
              </a:spcAft>
              <a:buClr>
                <a:schemeClr val="dk1"/>
              </a:buClr>
              <a:buSzPts val="1600"/>
              <a:buFont typeface="Montserrat"/>
              <a:buChar char="●"/>
            </a:pPr>
            <a:r>
              <a:rPr lang="zh-TW" sz="1600">
                <a:solidFill>
                  <a:schemeClr val="dk1"/>
                </a:solidFill>
                <a:latin typeface="Montserrat"/>
                <a:ea typeface="Montserrat"/>
                <a:cs typeface="Montserrat"/>
                <a:sym typeface="Montserrat"/>
              </a:rPr>
              <a:t>…</a:t>
            </a:r>
            <a:endParaRPr sz="16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857250" y="1857300"/>
            <a:ext cx="7429500" cy="1428900"/>
          </a:xfrm>
          <a:prstGeom prst="rect">
            <a:avLst/>
          </a:prstGeom>
          <a:noFill/>
          <a:ln>
            <a:noFill/>
          </a:ln>
        </p:spPr>
        <p:txBody>
          <a:bodyPr anchorCtr="0" anchor="ctr" bIns="19050" lIns="19050" spcFirstLastPara="1" rIns="19050" wrap="square" tIns="19050">
            <a:normAutofit/>
          </a:bodyPr>
          <a:lstStyle/>
          <a:p>
            <a:pPr indent="0" lvl="0" marL="0" rtl="0" algn="ctr">
              <a:lnSpc>
                <a:spcPct val="80000"/>
              </a:lnSpc>
              <a:spcBef>
                <a:spcPts val="0"/>
              </a:spcBef>
              <a:spcAft>
                <a:spcPts val="0"/>
              </a:spcAft>
              <a:buClr>
                <a:srgbClr val="FFFFFF"/>
              </a:buClr>
              <a:buSzPts val="4500"/>
              <a:buFont typeface="Microsoft JhengHei"/>
              <a:buNone/>
            </a:pPr>
            <a:r>
              <a:rPr b="0" lang="zh-TW" sz="3900">
                <a:latin typeface="Jost ExtraBold"/>
                <a:ea typeface="Jost ExtraBold"/>
                <a:cs typeface="Jost ExtraBold"/>
                <a:sym typeface="Jost ExtraBold"/>
              </a:rPr>
              <a:t>Thank You</a:t>
            </a:r>
            <a:endParaRPr b="0" sz="3900">
              <a:latin typeface="Jost ExtraBold"/>
              <a:ea typeface="Jost ExtraBold"/>
              <a:cs typeface="Jost ExtraBold"/>
              <a:sym typeface="Jost ExtraBold"/>
            </a:endParaRPr>
          </a:p>
        </p:txBody>
      </p:sp>
      <p:sp>
        <p:nvSpPr>
          <p:cNvPr id="455" name="Google Shape;455;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Containerization</a:t>
            </a:r>
            <a:endParaRPr sz="2200">
              <a:solidFill>
                <a:srgbClr val="0062A3"/>
              </a:solidFill>
              <a:latin typeface="Montserrat"/>
              <a:ea typeface="Montserrat"/>
              <a:cs typeface="Montserrat"/>
              <a:sym typeface="Montserrat"/>
            </a:endParaRPr>
          </a:p>
        </p:txBody>
      </p:sp>
      <p:sp>
        <p:nvSpPr>
          <p:cNvPr id="219" name="Google Shape;219;p38"/>
          <p:cNvSpPr txBox="1"/>
          <p:nvPr/>
        </p:nvSpPr>
        <p:spPr>
          <a:xfrm>
            <a:off x="211950" y="1035325"/>
            <a:ext cx="8720100" cy="5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1900"/>
              </a:spcAft>
              <a:buNone/>
            </a:pPr>
            <a:r>
              <a:t/>
            </a:r>
            <a:endParaRPr sz="1900">
              <a:solidFill>
                <a:schemeClr val="dk1"/>
              </a:solidFill>
              <a:latin typeface="Montserrat"/>
              <a:ea typeface="Montserrat"/>
              <a:cs typeface="Montserrat"/>
              <a:sym typeface="Montserrat"/>
            </a:endParaRPr>
          </a:p>
        </p:txBody>
      </p:sp>
      <p:sp>
        <p:nvSpPr>
          <p:cNvPr id="220" name="Google Shape;22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21" name="Google Shape;221;p38"/>
          <p:cNvPicPr preferRelativeResize="0"/>
          <p:nvPr/>
        </p:nvPicPr>
        <p:blipFill>
          <a:blip r:embed="rId3">
            <a:alphaModFix/>
          </a:blip>
          <a:stretch>
            <a:fillRect/>
          </a:stretch>
        </p:blipFill>
        <p:spPr>
          <a:xfrm>
            <a:off x="1073813" y="928377"/>
            <a:ext cx="6996384" cy="382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History</a:t>
            </a:r>
            <a:endParaRPr sz="2200">
              <a:solidFill>
                <a:srgbClr val="0062A3"/>
              </a:solidFill>
              <a:latin typeface="Montserrat"/>
              <a:ea typeface="Montserrat"/>
              <a:cs typeface="Montserrat"/>
              <a:sym typeface="Montserrat"/>
            </a:endParaRPr>
          </a:p>
        </p:txBody>
      </p:sp>
      <p:pic>
        <p:nvPicPr>
          <p:cNvPr id="227" name="Google Shape;227;p39"/>
          <p:cNvPicPr preferRelativeResize="0"/>
          <p:nvPr/>
        </p:nvPicPr>
        <p:blipFill>
          <a:blip r:embed="rId3">
            <a:alphaModFix/>
          </a:blip>
          <a:stretch>
            <a:fillRect/>
          </a:stretch>
        </p:blipFill>
        <p:spPr>
          <a:xfrm>
            <a:off x="452400" y="870000"/>
            <a:ext cx="8096574" cy="3992450"/>
          </a:xfrm>
          <a:prstGeom prst="rect">
            <a:avLst/>
          </a:prstGeom>
          <a:noFill/>
          <a:ln>
            <a:noFill/>
          </a:ln>
        </p:spPr>
      </p:pic>
      <p:sp>
        <p:nvSpPr>
          <p:cNvPr id="228" name="Google Shape;22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What is Docker?</a:t>
            </a:r>
            <a:endParaRPr sz="2200">
              <a:solidFill>
                <a:srgbClr val="0062A3"/>
              </a:solidFill>
              <a:latin typeface="Montserrat"/>
              <a:ea typeface="Montserrat"/>
              <a:cs typeface="Montserrat"/>
              <a:sym typeface="Montserrat"/>
            </a:endParaRPr>
          </a:p>
        </p:txBody>
      </p:sp>
      <p:sp>
        <p:nvSpPr>
          <p:cNvPr id="234" name="Google Shape;234;p40"/>
          <p:cNvSpPr txBox="1"/>
          <p:nvPr/>
        </p:nvSpPr>
        <p:spPr>
          <a:xfrm>
            <a:off x="211950" y="1035325"/>
            <a:ext cx="8720100" cy="372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90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Docker is an open </a:t>
            </a:r>
            <a:r>
              <a:rPr lang="zh-TW" sz="1900">
                <a:solidFill>
                  <a:schemeClr val="dk1"/>
                </a:solidFill>
                <a:latin typeface="Montserrat"/>
                <a:ea typeface="Montserrat"/>
                <a:cs typeface="Montserrat"/>
                <a:sym typeface="Montserrat"/>
              </a:rPr>
              <a:t>containerization</a:t>
            </a:r>
            <a:r>
              <a:rPr lang="zh-TW" sz="1900">
                <a:solidFill>
                  <a:schemeClr val="dk1"/>
                </a:solidFill>
                <a:latin typeface="Montserrat"/>
                <a:ea typeface="Montserrat"/>
                <a:cs typeface="Montserrat"/>
                <a:sym typeface="Montserrat"/>
              </a:rPr>
              <a:t> platform for developing, shipping, and running applications.</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Original author(s):	Solomon Hykes </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Developer(s): Docker, Inc.</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Initial release: March 20, 2013.</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Stable release 27.0.2 - 26 June 2024</a:t>
            </a:r>
            <a:endParaRPr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dk1"/>
              </a:buClr>
              <a:buSzPts val="1900"/>
              <a:buFont typeface="Montserrat"/>
              <a:buChar char="●"/>
            </a:pPr>
            <a:r>
              <a:rPr lang="zh-TW" sz="1900">
                <a:solidFill>
                  <a:schemeClr val="dk1"/>
                </a:solidFill>
                <a:latin typeface="Montserrat"/>
                <a:ea typeface="Montserrat"/>
                <a:cs typeface="Montserrat"/>
                <a:sym typeface="Montserrat"/>
              </a:rPr>
              <a:t>Written in Go.</a:t>
            </a:r>
            <a:endParaRPr sz="1900">
              <a:solidFill>
                <a:schemeClr val="dk1"/>
              </a:solidFill>
              <a:latin typeface="Montserrat"/>
              <a:ea typeface="Montserrat"/>
              <a:cs typeface="Montserrat"/>
              <a:sym typeface="Montserrat"/>
            </a:endParaRPr>
          </a:p>
        </p:txBody>
      </p:sp>
      <p:pic>
        <p:nvPicPr>
          <p:cNvPr id="235" name="Google Shape;235;p40"/>
          <p:cNvPicPr preferRelativeResize="0"/>
          <p:nvPr/>
        </p:nvPicPr>
        <p:blipFill>
          <a:blip r:embed="rId3">
            <a:alphaModFix/>
          </a:blip>
          <a:stretch>
            <a:fillRect/>
          </a:stretch>
        </p:blipFill>
        <p:spPr>
          <a:xfrm>
            <a:off x="6447988" y="3740913"/>
            <a:ext cx="2657475" cy="1247775"/>
          </a:xfrm>
          <a:prstGeom prst="rect">
            <a:avLst/>
          </a:prstGeom>
          <a:noFill/>
          <a:ln>
            <a:noFill/>
          </a:ln>
        </p:spPr>
      </p:pic>
      <p:sp>
        <p:nvSpPr>
          <p:cNvPr id="236" name="Google Shape;23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Goal</a:t>
            </a:r>
            <a:endParaRPr sz="2200">
              <a:solidFill>
                <a:srgbClr val="0062A3"/>
              </a:solidFill>
              <a:latin typeface="Montserrat"/>
              <a:ea typeface="Montserrat"/>
              <a:cs typeface="Montserrat"/>
              <a:sym typeface="Montserrat"/>
            </a:endParaRPr>
          </a:p>
        </p:txBody>
      </p:sp>
      <p:sp>
        <p:nvSpPr>
          <p:cNvPr id="242" name="Google Shape;24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43" name="Google Shape;243;p41"/>
          <p:cNvPicPr preferRelativeResize="0"/>
          <p:nvPr/>
        </p:nvPicPr>
        <p:blipFill rotWithShape="1">
          <a:blip r:embed="rId3">
            <a:alphaModFix/>
          </a:blip>
          <a:srcRect b="32290" l="0" r="0" t="0"/>
          <a:stretch/>
        </p:blipFill>
        <p:spPr>
          <a:xfrm>
            <a:off x="3448875" y="2194750"/>
            <a:ext cx="4650474" cy="2555100"/>
          </a:xfrm>
          <a:prstGeom prst="rect">
            <a:avLst/>
          </a:prstGeom>
          <a:noFill/>
          <a:ln>
            <a:noFill/>
          </a:ln>
        </p:spPr>
      </p:pic>
      <p:sp>
        <p:nvSpPr>
          <p:cNvPr id="244" name="Google Shape;244;p41"/>
          <p:cNvSpPr txBox="1"/>
          <p:nvPr/>
        </p:nvSpPr>
        <p:spPr>
          <a:xfrm>
            <a:off x="443000" y="1086850"/>
            <a:ext cx="5650200" cy="163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0"/>
              </a:spcAft>
              <a:buNone/>
            </a:pPr>
            <a:r>
              <a:rPr lang="zh-TW" sz="1900">
                <a:solidFill>
                  <a:schemeClr val="dk1"/>
                </a:solidFill>
                <a:latin typeface="Montserrat"/>
                <a:ea typeface="Montserrat"/>
                <a:cs typeface="Montserrat"/>
                <a:sym typeface="Montserrat"/>
              </a:rPr>
              <a:t>For new developer, </a:t>
            </a:r>
            <a:endParaRPr sz="1900">
              <a:solidFill>
                <a:schemeClr val="dk1"/>
              </a:solidFill>
              <a:latin typeface="Montserrat"/>
              <a:ea typeface="Montserrat"/>
              <a:cs typeface="Montserrat"/>
              <a:sym typeface="Montserrat"/>
            </a:endParaRPr>
          </a:p>
          <a:p>
            <a:pPr indent="457200" lvl="0" marL="0" rtl="0" algn="l">
              <a:lnSpc>
                <a:spcPct val="115000"/>
              </a:lnSpc>
              <a:spcBef>
                <a:spcPts val="1900"/>
              </a:spcBef>
              <a:spcAft>
                <a:spcPts val="0"/>
              </a:spcAft>
              <a:buNone/>
            </a:pPr>
            <a:r>
              <a:rPr lang="zh-TW" sz="1900">
                <a:solidFill>
                  <a:schemeClr val="dk1"/>
                </a:solidFill>
                <a:latin typeface="Montserrat"/>
                <a:ea typeface="Montserrat"/>
                <a:cs typeface="Montserrat"/>
                <a:sym typeface="Montserrat"/>
              </a:rPr>
              <a:t>git clone … </a:t>
            </a:r>
            <a:endParaRPr sz="1900">
              <a:solidFill>
                <a:schemeClr val="dk1"/>
              </a:solidFill>
              <a:latin typeface="Montserrat"/>
              <a:ea typeface="Montserrat"/>
              <a:cs typeface="Montserrat"/>
              <a:sym typeface="Montserrat"/>
            </a:endParaRPr>
          </a:p>
          <a:p>
            <a:pPr indent="457200" lvl="0" marL="914400" rtl="0" algn="l">
              <a:lnSpc>
                <a:spcPct val="115000"/>
              </a:lnSpc>
              <a:spcBef>
                <a:spcPts val="1900"/>
              </a:spcBef>
              <a:spcAft>
                <a:spcPts val="1900"/>
              </a:spcAft>
              <a:buNone/>
            </a:pPr>
            <a:r>
              <a:rPr lang="zh-TW" sz="1900">
                <a:solidFill>
                  <a:schemeClr val="dk1"/>
                </a:solidFill>
                <a:latin typeface="Montserrat"/>
                <a:ea typeface="Montserrat"/>
                <a:cs typeface="Montserrat"/>
                <a:sym typeface="Montserrat"/>
              </a:rPr>
              <a:t>And</a:t>
            </a:r>
            <a:endParaRPr sz="19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Run first container</a:t>
            </a:r>
            <a:endParaRPr sz="2200">
              <a:solidFill>
                <a:srgbClr val="0062A3"/>
              </a:solidFill>
              <a:latin typeface="Montserrat"/>
              <a:ea typeface="Montserrat"/>
              <a:cs typeface="Montserrat"/>
              <a:sym typeface="Montserrat"/>
            </a:endParaRPr>
          </a:p>
        </p:txBody>
      </p:sp>
      <p:sp>
        <p:nvSpPr>
          <p:cNvPr id="250" name="Google Shape;250;p42"/>
          <p:cNvSpPr txBox="1"/>
          <p:nvPr/>
        </p:nvSpPr>
        <p:spPr>
          <a:xfrm>
            <a:off x="211950" y="1035325"/>
            <a:ext cx="8720100" cy="36588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zh-TW" sz="2800">
                <a:solidFill>
                  <a:schemeClr val="dk1"/>
                </a:solidFill>
                <a:latin typeface="Montserrat"/>
                <a:ea typeface="Montserrat"/>
                <a:cs typeface="Montserrat"/>
                <a:sym typeface="Montserrat"/>
              </a:rPr>
              <a:t>Hello World</a:t>
            </a:r>
            <a:endParaRPr b="1" sz="2800">
              <a:solidFill>
                <a:schemeClr val="dk1"/>
              </a:solidFill>
              <a:latin typeface="Montserrat"/>
              <a:ea typeface="Montserrat"/>
              <a:cs typeface="Montserrat"/>
              <a:sym typeface="Montserrat"/>
            </a:endParaRPr>
          </a:p>
          <a:p>
            <a:pPr indent="0" lvl="0" marL="0" rtl="0" algn="l">
              <a:lnSpc>
                <a:spcPct val="115000"/>
              </a:lnSpc>
              <a:spcBef>
                <a:spcPts val="1900"/>
              </a:spcBef>
              <a:spcAft>
                <a:spcPts val="0"/>
              </a:spcAft>
              <a:buClr>
                <a:schemeClr val="dk1"/>
              </a:buClr>
              <a:buSzPts val="1100"/>
              <a:buFont typeface="Arial"/>
              <a:buNone/>
            </a:pPr>
            <a:r>
              <a:rPr lang="zh-TW" sz="1600">
                <a:solidFill>
                  <a:schemeClr val="dk1"/>
                </a:solidFill>
                <a:latin typeface="Montserrat"/>
                <a:ea typeface="Montserrat"/>
                <a:cs typeface="Montserrat"/>
                <a:sym typeface="Montserrat"/>
              </a:rPr>
              <a:t>In your Docker environment, just run the following command:</a:t>
            </a:r>
            <a:endParaRPr sz="1600">
              <a:solidFill>
                <a:schemeClr val="dk1"/>
              </a:solidFill>
              <a:latin typeface="Montserrat"/>
              <a:ea typeface="Montserrat"/>
              <a:cs typeface="Montserrat"/>
              <a:sym typeface="Montserrat"/>
            </a:endParaRPr>
          </a:p>
          <a:p>
            <a:pPr indent="0" lvl="0" marL="127000" marR="127000" rtl="0" algn="l">
              <a:lnSpc>
                <a:spcPct val="115000"/>
              </a:lnSpc>
              <a:spcBef>
                <a:spcPts val="1900"/>
              </a:spcBef>
              <a:spcAft>
                <a:spcPts val="0"/>
              </a:spcAft>
              <a:buClr>
                <a:schemeClr val="dk1"/>
              </a:buClr>
              <a:buSzPts val="1100"/>
              <a:buFont typeface="Arial"/>
              <a:buNone/>
            </a:pPr>
            <a:r>
              <a:rPr lang="zh-TW" sz="1500">
                <a:solidFill>
                  <a:srgbClr val="444444"/>
                </a:solidFill>
                <a:highlight>
                  <a:srgbClr val="D9D9D9"/>
                </a:highlight>
                <a:latin typeface="Montserrat"/>
                <a:ea typeface="Montserrat"/>
                <a:cs typeface="Montserrat"/>
                <a:sym typeface="Montserrat"/>
              </a:rPr>
              <a:t>lou@vostro:~/101/docker$ docker run busybox echo hello world</a:t>
            </a:r>
            <a:endParaRPr sz="1500">
              <a:solidFill>
                <a:srgbClr val="444444"/>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Clr>
                <a:schemeClr val="dk1"/>
              </a:buClr>
              <a:buSzPts val="1100"/>
              <a:buFont typeface="Arial"/>
              <a:buNone/>
            </a:pPr>
            <a:r>
              <a:rPr lang="zh-TW" sz="1500">
                <a:solidFill>
                  <a:srgbClr val="444444"/>
                </a:solidFill>
                <a:highlight>
                  <a:srgbClr val="D9D9D9"/>
                </a:highlight>
                <a:latin typeface="Montserrat"/>
                <a:ea typeface="Montserrat"/>
                <a:cs typeface="Montserrat"/>
                <a:sym typeface="Montserrat"/>
              </a:rPr>
              <a:t>Unable to find image 'busybox:latest' locally</a:t>
            </a:r>
            <a:endParaRPr sz="1500">
              <a:solidFill>
                <a:srgbClr val="444444"/>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Clr>
                <a:schemeClr val="dk1"/>
              </a:buClr>
              <a:buSzPts val="1100"/>
              <a:buFont typeface="Arial"/>
              <a:buNone/>
            </a:pPr>
            <a:r>
              <a:rPr lang="zh-TW" sz="1500">
                <a:solidFill>
                  <a:srgbClr val="444444"/>
                </a:solidFill>
                <a:highlight>
                  <a:srgbClr val="D9D9D9"/>
                </a:highlight>
                <a:latin typeface="Montserrat"/>
                <a:ea typeface="Montserrat"/>
                <a:cs typeface="Montserrat"/>
                <a:sym typeface="Montserrat"/>
              </a:rPr>
              <a:t>latest: Pulling from library/busybox</a:t>
            </a:r>
            <a:endParaRPr sz="1500">
              <a:solidFill>
                <a:srgbClr val="444444"/>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Clr>
                <a:schemeClr val="dk1"/>
              </a:buClr>
              <a:buSzPts val="1100"/>
              <a:buFont typeface="Arial"/>
              <a:buNone/>
            </a:pPr>
            <a:r>
              <a:rPr lang="zh-TW" sz="1500">
                <a:solidFill>
                  <a:srgbClr val="444444"/>
                </a:solidFill>
                <a:highlight>
                  <a:srgbClr val="D9D9D9"/>
                </a:highlight>
                <a:latin typeface="Montserrat"/>
                <a:ea typeface="Montserrat"/>
                <a:cs typeface="Montserrat"/>
                <a:sym typeface="Montserrat"/>
              </a:rPr>
              <a:t>ec562eabd705: Pull complete </a:t>
            </a:r>
            <a:endParaRPr sz="1500">
              <a:solidFill>
                <a:srgbClr val="444444"/>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Clr>
                <a:schemeClr val="dk1"/>
              </a:buClr>
              <a:buSzPts val="1100"/>
              <a:buFont typeface="Arial"/>
              <a:buNone/>
            </a:pPr>
            <a:r>
              <a:rPr lang="zh-TW" sz="1500">
                <a:solidFill>
                  <a:srgbClr val="444444"/>
                </a:solidFill>
                <a:highlight>
                  <a:srgbClr val="D9D9D9"/>
                </a:highlight>
                <a:latin typeface="Montserrat"/>
                <a:ea typeface="Montserrat"/>
                <a:cs typeface="Montserrat"/>
                <a:sym typeface="Montserrat"/>
              </a:rPr>
              <a:t>Digest: sha256:9ae97d36d26566ff84e8893c64a6dc4fe8ca6d1144bf5b87b2b85a32def253c7</a:t>
            </a:r>
            <a:endParaRPr sz="1500">
              <a:solidFill>
                <a:srgbClr val="444444"/>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Clr>
                <a:schemeClr val="dk1"/>
              </a:buClr>
              <a:buSzPts val="1100"/>
              <a:buFont typeface="Arial"/>
              <a:buNone/>
            </a:pPr>
            <a:r>
              <a:rPr lang="zh-TW" sz="1500">
                <a:solidFill>
                  <a:srgbClr val="444444"/>
                </a:solidFill>
                <a:highlight>
                  <a:srgbClr val="D9D9D9"/>
                </a:highlight>
                <a:latin typeface="Montserrat"/>
                <a:ea typeface="Montserrat"/>
                <a:cs typeface="Montserrat"/>
                <a:sym typeface="Montserrat"/>
              </a:rPr>
              <a:t>Status: Downloaded newer image for busybox:latest</a:t>
            </a:r>
            <a:endParaRPr sz="1500">
              <a:solidFill>
                <a:srgbClr val="444444"/>
              </a:solidFill>
              <a:highlight>
                <a:srgbClr val="D9D9D9"/>
              </a:highlight>
              <a:latin typeface="Montserrat"/>
              <a:ea typeface="Montserrat"/>
              <a:cs typeface="Montserrat"/>
              <a:sym typeface="Montserrat"/>
            </a:endParaRPr>
          </a:p>
          <a:p>
            <a:pPr indent="0" lvl="0" marL="127000" marR="127000" rtl="0" algn="l">
              <a:lnSpc>
                <a:spcPct val="115000"/>
              </a:lnSpc>
              <a:spcBef>
                <a:spcPts val="0"/>
              </a:spcBef>
              <a:spcAft>
                <a:spcPts val="0"/>
              </a:spcAft>
              <a:buNone/>
            </a:pPr>
            <a:r>
              <a:rPr lang="zh-TW" sz="1500">
                <a:solidFill>
                  <a:srgbClr val="444444"/>
                </a:solidFill>
                <a:highlight>
                  <a:srgbClr val="D9D9D9"/>
                </a:highlight>
                <a:latin typeface="Montserrat"/>
                <a:ea typeface="Montserrat"/>
                <a:cs typeface="Montserrat"/>
                <a:sym typeface="Montserrat"/>
              </a:rPr>
              <a:t>hello world</a:t>
            </a:r>
            <a:endParaRPr sz="2100">
              <a:solidFill>
                <a:srgbClr val="444444"/>
              </a:solidFill>
              <a:highlight>
                <a:srgbClr val="D9D9D9"/>
              </a:highlight>
              <a:latin typeface="Montserrat"/>
              <a:ea typeface="Montserrat"/>
              <a:cs typeface="Montserrat"/>
              <a:sym typeface="Montserrat"/>
            </a:endParaRPr>
          </a:p>
        </p:txBody>
      </p:sp>
      <p:sp>
        <p:nvSpPr>
          <p:cNvPr id="251" name="Google Shape;25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452400" y="0"/>
            <a:ext cx="8239200" cy="870000"/>
          </a:xfrm>
          <a:prstGeom prst="rect">
            <a:avLst/>
          </a:prstGeom>
          <a:noFill/>
          <a:ln>
            <a:noFill/>
          </a:ln>
        </p:spPr>
        <p:txBody>
          <a:bodyPr anchorCtr="0" anchor="ctr" bIns="19050" lIns="19050" spcFirstLastPara="1" rIns="19050" wrap="square" tIns="19050">
            <a:normAutofit/>
          </a:bodyPr>
          <a:lstStyle/>
          <a:p>
            <a:pPr indent="0" lvl="0" marL="0" rtl="0" algn="ctr">
              <a:lnSpc>
                <a:spcPct val="115000"/>
              </a:lnSpc>
              <a:spcBef>
                <a:spcPts val="0"/>
              </a:spcBef>
              <a:spcAft>
                <a:spcPts val="600"/>
              </a:spcAft>
              <a:buClr>
                <a:schemeClr val="dk1"/>
              </a:buClr>
              <a:buSzPts val="1100"/>
              <a:buFont typeface="Arial"/>
              <a:buNone/>
            </a:pPr>
            <a:r>
              <a:rPr lang="zh-TW" sz="2200">
                <a:solidFill>
                  <a:srgbClr val="0062A3"/>
                </a:solidFill>
                <a:highlight>
                  <a:srgbClr val="FFFFFF"/>
                </a:highlight>
                <a:latin typeface="Montserrat"/>
                <a:ea typeface="Montserrat"/>
                <a:cs typeface="Montserrat"/>
                <a:sym typeface="Montserrat"/>
              </a:rPr>
              <a:t>What </a:t>
            </a:r>
            <a:r>
              <a:rPr lang="zh-TW" sz="2200">
                <a:solidFill>
                  <a:srgbClr val="0062A3"/>
                </a:solidFill>
                <a:highlight>
                  <a:srgbClr val="FFFFFF"/>
                </a:highlight>
                <a:latin typeface="Montserrat"/>
                <a:ea typeface="Montserrat"/>
                <a:cs typeface="Montserrat"/>
                <a:sym typeface="Montserrat"/>
              </a:rPr>
              <a:t>already</a:t>
            </a:r>
            <a:r>
              <a:rPr lang="zh-TW" sz="2200">
                <a:solidFill>
                  <a:srgbClr val="0062A3"/>
                </a:solidFill>
                <a:highlight>
                  <a:srgbClr val="FFFFFF"/>
                </a:highlight>
                <a:latin typeface="Montserrat"/>
                <a:ea typeface="Montserrat"/>
                <a:cs typeface="Montserrat"/>
                <a:sym typeface="Montserrat"/>
              </a:rPr>
              <a:t> happen?</a:t>
            </a:r>
            <a:endParaRPr sz="2200">
              <a:solidFill>
                <a:srgbClr val="0062A3"/>
              </a:solidFill>
              <a:latin typeface="Montserrat"/>
              <a:ea typeface="Montserrat"/>
              <a:cs typeface="Montserrat"/>
              <a:sym typeface="Montserrat"/>
            </a:endParaRPr>
          </a:p>
        </p:txBody>
      </p:sp>
      <p:pic>
        <p:nvPicPr>
          <p:cNvPr id="257" name="Google Shape;257;p43"/>
          <p:cNvPicPr preferRelativeResize="0"/>
          <p:nvPr/>
        </p:nvPicPr>
        <p:blipFill>
          <a:blip r:embed="rId3">
            <a:alphaModFix/>
          </a:blip>
          <a:stretch>
            <a:fillRect/>
          </a:stretch>
        </p:blipFill>
        <p:spPr>
          <a:xfrm>
            <a:off x="1015425" y="955000"/>
            <a:ext cx="7519152" cy="3909975"/>
          </a:xfrm>
          <a:prstGeom prst="rect">
            <a:avLst/>
          </a:prstGeom>
          <a:noFill/>
          <a:ln>
            <a:noFill/>
          </a:ln>
        </p:spPr>
      </p:pic>
      <p:sp>
        <p:nvSpPr>
          <p:cNvPr id="258" name="Google Shape;258;p43"/>
          <p:cNvSpPr txBox="1"/>
          <p:nvPr/>
        </p:nvSpPr>
        <p:spPr>
          <a:xfrm>
            <a:off x="2549300" y="2418400"/>
            <a:ext cx="280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FF0000"/>
                </a:solidFill>
                <a:latin typeface="Montserrat"/>
                <a:ea typeface="Montserrat"/>
                <a:cs typeface="Montserrat"/>
                <a:sym typeface="Montserrat"/>
              </a:rPr>
              <a:t>1</a:t>
            </a:r>
            <a:endParaRPr b="1" sz="1800">
              <a:solidFill>
                <a:srgbClr val="FF0000"/>
              </a:solidFill>
              <a:latin typeface="Montserrat"/>
              <a:ea typeface="Montserrat"/>
              <a:cs typeface="Montserrat"/>
              <a:sym typeface="Montserrat"/>
            </a:endParaRPr>
          </a:p>
        </p:txBody>
      </p:sp>
      <p:sp>
        <p:nvSpPr>
          <p:cNvPr id="259" name="Google Shape;259;p43"/>
          <p:cNvSpPr txBox="1"/>
          <p:nvPr/>
        </p:nvSpPr>
        <p:spPr>
          <a:xfrm>
            <a:off x="6476275" y="1757163"/>
            <a:ext cx="280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FF0000"/>
                </a:solidFill>
                <a:latin typeface="Montserrat"/>
                <a:ea typeface="Montserrat"/>
                <a:cs typeface="Montserrat"/>
                <a:sym typeface="Montserrat"/>
              </a:rPr>
              <a:t>3</a:t>
            </a:r>
            <a:endParaRPr b="1" sz="1800">
              <a:solidFill>
                <a:srgbClr val="FF0000"/>
              </a:solidFill>
              <a:latin typeface="Montserrat"/>
              <a:ea typeface="Montserrat"/>
              <a:cs typeface="Montserrat"/>
              <a:sym typeface="Montserrat"/>
            </a:endParaRPr>
          </a:p>
        </p:txBody>
      </p:sp>
      <p:sp>
        <p:nvSpPr>
          <p:cNvPr id="260" name="Google Shape;260;p43"/>
          <p:cNvSpPr txBox="1"/>
          <p:nvPr/>
        </p:nvSpPr>
        <p:spPr>
          <a:xfrm>
            <a:off x="4179275" y="2972588"/>
            <a:ext cx="280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FF0000"/>
                </a:solidFill>
                <a:latin typeface="Montserrat"/>
                <a:ea typeface="Montserrat"/>
                <a:cs typeface="Montserrat"/>
                <a:sym typeface="Montserrat"/>
              </a:rPr>
              <a:t>5</a:t>
            </a:r>
            <a:endParaRPr b="1" sz="1800">
              <a:solidFill>
                <a:srgbClr val="FF0000"/>
              </a:solidFill>
              <a:latin typeface="Montserrat"/>
              <a:ea typeface="Montserrat"/>
              <a:cs typeface="Montserrat"/>
              <a:sym typeface="Montserrat"/>
            </a:endParaRPr>
          </a:p>
        </p:txBody>
      </p:sp>
      <p:sp>
        <p:nvSpPr>
          <p:cNvPr id="261" name="Google Shape;261;p43"/>
          <p:cNvSpPr txBox="1"/>
          <p:nvPr/>
        </p:nvSpPr>
        <p:spPr>
          <a:xfrm>
            <a:off x="4431600" y="1185763"/>
            <a:ext cx="280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FF0000"/>
                </a:solidFill>
                <a:latin typeface="Montserrat"/>
                <a:ea typeface="Montserrat"/>
                <a:cs typeface="Montserrat"/>
                <a:sym typeface="Montserrat"/>
              </a:rPr>
              <a:t>2</a:t>
            </a:r>
            <a:endParaRPr b="1" sz="1800">
              <a:solidFill>
                <a:srgbClr val="FF0000"/>
              </a:solidFill>
              <a:latin typeface="Montserrat"/>
              <a:ea typeface="Montserrat"/>
              <a:cs typeface="Montserrat"/>
              <a:sym typeface="Montserrat"/>
            </a:endParaRPr>
          </a:p>
        </p:txBody>
      </p:sp>
      <p:sp>
        <p:nvSpPr>
          <p:cNvPr id="262" name="Google Shape;262;p43"/>
          <p:cNvSpPr txBox="1"/>
          <p:nvPr/>
        </p:nvSpPr>
        <p:spPr>
          <a:xfrm>
            <a:off x="5732475" y="2824188"/>
            <a:ext cx="280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FF0000"/>
                </a:solidFill>
                <a:latin typeface="Montserrat"/>
                <a:ea typeface="Montserrat"/>
                <a:cs typeface="Montserrat"/>
                <a:sym typeface="Montserrat"/>
              </a:rPr>
              <a:t>4</a:t>
            </a:r>
            <a:endParaRPr b="1" sz="1800">
              <a:solidFill>
                <a:srgbClr val="FF0000"/>
              </a:solidFill>
              <a:latin typeface="Montserrat"/>
              <a:ea typeface="Montserrat"/>
              <a:cs typeface="Montserrat"/>
              <a:sym typeface="Montserrat"/>
            </a:endParaRPr>
          </a:p>
        </p:txBody>
      </p:sp>
      <p:sp>
        <p:nvSpPr>
          <p:cNvPr id="263" name="Google Shape;26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mtek Theme">
  <a:themeElements>
    <a:clrScheme name="Gemtek">
      <a:dk1>
        <a:srgbClr val="000000"/>
      </a:dk1>
      <a:lt1>
        <a:srgbClr val="FFFFFF"/>
      </a:lt1>
      <a:dk2>
        <a:srgbClr val="A7A7A7"/>
      </a:dk2>
      <a:lt2>
        <a:srgbClr val="535353"/>
      </a:lt2>
      <a:accent1>
        <a:srgbClr val="65A7E3"/>
      </a:accent1>
      <a:accent2>
        <a:srgbClr val="65A85F"/>
      </a:accent2>
      <a:accent3>
        <a:srgbClr val="F5B257"/>
      </a:accent3>
      <a:accent4>
        <a:srgbClr val="E25527"/>
      </a:accent4>
      <a:accent5>
        <a:srgbClr val="6A61AB"/>
      </a:accent5>
      <a:accent6>
        <a:srgbClr val="A9A8AA"/>
      </a:accent6>
      <a:hlink>
        <a:srgbClr val="3C78DB"/>
      </a:hlink>
      <a:folHlink>
        <a:srgbClr val="3C78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mtek Theme">
  <a:themeElements>
    <a:clrScheme name="Gemtek">
      <a:dk1>
        <a:srgbClr val="000000"/>
      </a:dk1>
      <a:lt1>
        <a:srgbClr val="FFFFFF"/>
      </a:lt1>
      <a:dk2>
        <a:srgbClr val="A7A7A7"/>
      </a:dk2>
      <a:lt2>
        <a:srgbClr val="535353"/>
      </a:lt2>
      <a:accent1>
        <a:srgbClr val="65A7E3"/>
      </a:accent1>
      <a:accent2>
        <a:srgbClr val="65A85F"/>
      </a:accent2>
      <a:accent3>
        <a:srgbClr val="F5B257"/>
      </a:accent3>
      <a:accent4>
        <a:srgbClr val="E25527"/>
      </a:accent4>
      <a:accent5>
        <a:srgbClr val="6A61AB"/>
      </a:accent5>
      <a:accent6>
        <a:srgbClr val="A9A8AA"/>
      </a:accent6>
      <a:hlink>
        <a:srgbClr val="3C78DB"/>
      </a:hlink>
      <a:folHlink>
        <a:srgbClr val="3C78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