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7" r:id="rId6"/>
    <p:sldId id="268" r:id="rId7"/>
    <p:sldId id="269" r:id="rId8"/>
    <p:sldId id="270" r:id="rId9"/>
    <p:sldId id="263" r:id="rId10"/>
    <p:sldId id="264" r:id="rId11"/>
    <p:sldId id="266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Mono" panose="00000009000000000000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1ECD47-64DC-4741-B5A2-3AA257FB77C9}">
  <a:tblStyle styleId="{DF1ECD47-64DC-4741-B5A2-3AA257FB77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44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5d66b632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5d66b632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d66b632ad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d66b632ad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d66b632a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25d66b632a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d66b632ad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5d66b632ad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d66b632ad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5d66b632ad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d66b632ad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5d66b632ad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956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d66b632ad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5d66b632ad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21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d66b632ad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5d66b632ad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053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d66b632ad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5d66b632ad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d66b632ad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5d66b632ad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 1">
  <p:cSld name="SECTION_HEADER_1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 idx="4294967295"/>
          </p:nvPr>
        </p:nvSpPr>
        <p:spPr>
          <a:xfrm>
            <a:off x="1360650" y="2571750"/>
            <a:ext cx="64227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 Statement Title:Blockchain-based:Loyalty and Rewards Program using Fungible Tokens</a:t>
            </a:r>
            <a:br>
              <a:rPr lang="en" sz="2400" b="1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400" b="1" i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Name: CodeDemon</a:t>
            </a:r>
            <a:endParaRPr sz="2400" b="1" i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 rotWithShape="1">
          <a:blip r:embed="rId3">
            <a:alphaModFix/>
          </a:blip>
          <a:srcRect b="4580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Future Scope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75200" y="1072225"/>
            <a:ext cx="8547000" cy="3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buSzPts val="1200"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Here are some possible future scopes and directions that the project could take:</a:t>
            </a:r>
          </a:p>
          <a:p>
            <a:pPr lvl="0">
              <a:buSzPts val="1200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lvl="0" indent="-171450">
              <a:buSzPts val="12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 Mono"/>
                <a:ea typeface="Roboto Mono"/>
                <a:cs typeface="Roboto Mono"/>
                <a:sym typeface="Roboto Mono"/>
              </a:rPr>
              <a:t>Layer 2 Scaling Solutions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: Implement Layer 2 scaling solutions like sidechains or state 		         channels. These solutions allow for off-chain processing of 			         transactions, reducing the load on the main blockchain and 			         significantly lowering gas fees.</a:t>
            </a:r>
          </a:p>
          <a:p>
            <a:pPr marL="171450" lvl="0" indent="-171450">
              <a:buSzPts val="1200"/>
              <a:buFont typeface="Arial" panose="020B0604020202020204" pitchFamily="34" charset="0"/>
              <a:buChar char="•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lvl="0" indent="-171450">
              <a:buSzPts val="12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 Mono"/>
                <a:ea typeface="Roboto Mono"/>
                <a:cs typeface="Roboto Mono"/>
                <a:sym typeface="Roboto Mono"/>
              </a:rPr>
              <a:t>Dynamic Gas Price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: Implement a system where users can choose to pay a higher gas fee if 	           they want their transactions to be prioritized, while others can opt 	           for lower fees but potentially longer confirmation times.</a:t>
            </a:r>
          </a:p>
          <a:p>
            <a:pPr marL="171450" lvl="0" indent="-171450">
              <a:buSzPts val="1200"/>
              <a:buFont typeface="Arial" panose="020B0604020202020204" pitchFamily="34" charset="0"/>
              <a:buChar char="•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lvl="0" indent="-171450">
              <a:buSzPts val="12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 Mono"/>
                <a:ea typeface="Roboto Mono"/>
                <a:cs typeface="Roboto Mono"/>
                <a:sym typeface="Roboto Mono"/>
              </a:rPr>
              <a:t>Hybrid Approach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: Consider a hybrid model where critical actions that require high 	  	         security are processed on the main blockchain, while less critical 	   	         actions are offloaded to a Layer 2 solution.</a:t>
            </a:r>
          </a:p>
          <a:p>
            <a:pPr marL="171450" lvl="0" indent="-171450">
              <a:buSzPts val="1200"/>
              <a:buFont typeface="Arial" panose="020B0604020202020204" pitchFamily="34" charset="0"/>
              <a:buChar char="•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lvl="0" indent="-171450">
              <a:buSzPts val="1200"/>
              <a:buFont typeface="Arial" panose="020B0604020202020204" pitchFamily="34" charset="0"/>
              <a:buChar char="•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lvl="0" indent="-171450">
              <a:buSzPts val="1200"/>
              <a:buFont typeface="Arial" panose="020B0604020202020204" pitchFamily="34" charset="0"/>
              <a:buChar char="•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lvl="0" indent="-171450">
              <a:buSzPts val="1200"/>
              <a:buFont typeface="Arial" panose="020B0604020202020204" pitchFamily="34" charset="0"/>
              <a:buChar char="•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buSzPts val="1200"/>
            </a:pPr>
            <a:r>
              <a:rPr lang="en-US" sz="1200" b="1" dirty="0">
                <a:latin typeface="Roboto Mono"/>
                <a:ea typeface="Roboto Mono"/>
                <a:cs typeface="Roboto Mono"/>
                <a:sym typeface="Roboto Mono"/>
              </a:rPr>
              <a:t>Layer 2 implementation 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refers to secondary solutions built on top of a main blockchain (Layer 1) to enhance scalability and reduce transaction costs by processing certain transactions off-chain or in a more efficient manner.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idx="4294967295"/>
          </p:nvPr>
        </p:nvSpPr>
        <p:spPr>
          <a:xfrm>
            <a:off x="1360650" y="2693398"/>
            <a:ext cx="64227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7200"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3">
            <a:alphaModFix/>
          </a:blip>
          <a:srcRect b="4580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Team members details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63" name="Google Shape;63;p15"/>
          <p:cNvGraphicFramePr/>
          <p:nvPr>
            <p:extLst>
              <p:ext uri="{D42A27DB-BD31-4B8C-83A1-F6EECF244321}">
                <p14:modId xmlns:p14="http://schemas.microsoft.com/office/powerpoint/2010/main" val="3172815908"/>
              </p:ext>
            </p:extLst>
          </p:nvPr>
        </p:nvGraphicFramePr>
        <p:xfrm>
          <a:off x="195688" y="1144500"/>
          <a:ext cx="8756200" cy="2962800"/>
        </p:xfrm>
        <a:graphic>
          <a:graphicData uri="http://schemas.openxmlformats.org/drawingml/2006/table">
            <a:tbl>
              <a:tblPr>
                <a:noFill/>
                <a:tableStyleId>{DF1ECD47-64DC-4741-B5A2-3AA257FB77C9}</a:tableStyleId>
              </a:tblPr>
              <a:tblGrid>
                <a:gridCol w="253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Name</a:t>
                      </a:r>
                      <a:endParaRPr sz="1000" b="1" u="none" strike="noStrike" cap="non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CodeDemon</a:t>
                      </a:r>
                      <a:endParaRPr lang="en-IN"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Institute Name/Names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Indian Institute of Information Technology Guwahati (IIITG)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Kalinga Institute of Industrial Technology (KIIT)</a:t>
                      </a: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Members &gt;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(Leader)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 b="1" u="none" strike="noStrike" cap="non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 b="1" u="none" strike="noStrike" cap="non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sz="1000" b="1" u="none" strike="noStrike" cap="non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Anand Sahu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Alok </a:t>
                      </a:r>
                      <a:r>
                        <a:rPr lang="en-IN" sz="1400" u="none" strike="noStrike" cap="none" dirty="0" err="1"/>
                        <a:t>Sulya</a:t>
                      </a:r>
                      <a:endParaRPr lang="en-IN"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Anirban Ball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Batch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2020-24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2020-24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2020-24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4816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/>
        </p:nvSpPr>
        <p:spPr>
          <a:xfrm>
            <a:off x="175631" y="38381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Use-cases</a:t>
            </a:r>
            <a:endParaRPr sz="2400" b="1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55322" y="1920000"/>
            <a:ext cx="88572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Financial Services: 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Banks and fintech companies can offer rewards for specific financial behaviors, such as saving, investing, or using certain financial products.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Gaming Industry: 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Gaming platforms can integrate the loyalty program to reward players for in-game achievements, creating additional incentives for engagement and competition.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Hospitality Industry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 Hotels and travel companies can offer rewards for booking accommodations, dining, and other services, encouraging repeat business and enhancing the guest experience.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Entertainment Platforms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 Streaming services or ticket-selling platforms can use the program to reward users for consuming content or attending events.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 rotWithShape="1">
          <a:blip r:embed="rId3">
            <a:alphaModFix/>
          </a:blip>
          <a:srcRect b="4816"/>
          <a:stretch/>
        </p:blipFill>
        <p:spPr>
          <a:xfrm>
            <a:off x="0" y="698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Solution statement/ Proposed approach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75200" y="1338825"/>
            <a:ext cx="85470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2000" b="1" i="0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 problem can be broken into</a:t>
            </a:r>
            <a:r>
              <a:rPr lang="en-IN" sz="2000" b="1" i="0" dirty="0">
                <a:effectLst/>
                <a:latin typeface="Roboto Mono" panose="00000009000000000000" pitchFamily="49" charset="0"/>
              </a:rPr>
              <a:t>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IN" sz="2000" b="1" i="0" dirty="0">
              <a:effectLst/>
              <a:latin typeface="Roboto Mono" panose="00000009000000000000" pitchFamily="49" charset="0"/>
            </a:endParaRPr>
          </a:p>
          <a:p>
            <a:pPr marL="228600" indent="-228600">
              <a:buSzPts val="1200"/>
              <a:buFont typeface="+mj-lt"/>
              <a:buAutoNum type="arabicPeriod"/>
            </a:pPr>
            <a:r>
              <a:rPr lang="en-IN" sz="1600" b="1" i="0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Token Generation and </a:t>
            </a:r>
            <a:r>
              <a:rPr lang="en-IN" sz="1600" b="1" i="0" dirty="0" err="1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Tokenomics</a:t>
            </a:r>
            <a:r>
              <a:rPr lang="en-IN" sz="1600" b="1" i="0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</a:t>
            </a:r>
          </a:p>
          <a:p>
            <a:pPr lvl="5">
              <a:buSzPts val="1200"/>
            </a:pPr>
            <a:r>
              <a:rPr lang="en-US" sz="1600" b="1" dirty="0">
                <a:latin typeface="Roboto Mono" panose="00000009000000000000" pitchFamily="49" charset="0"/>
              </a:rPr>
              <a:t>         </a:t>
            </a:r>
            <a:r>
              <a:rPr lang="en-US" sz="1200" b="1" i="0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Problem</a:t>
            </a:r>
            <a:r>
              <a:rPr lang="en-US" sz="1200" b="1" i="0" dirty="0">
                <a:effectLst/>
                <a:latin typeface="Roboto Mono" panose="00000009000000000000" pitchFamily="49" charset="0"/>
              </a:rPr>
              <a:t>: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Creating fungible </a:t>
            </a:r>
            <a:r>
              <a:rPr lang="en-US" sz="120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tokens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and defining their value and issuance rules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</a:rPr>
              <a:t>.</a:t>
            </a:r>
          </a:p>
          <a:p>
            <a:pPr lvl="5">
              <a:buSzPts val="1200"/>
            </a:pPr>
            <a:r>
              <a:rPr lang="en-US" sz="1600" u="none" strike="noStrike" cap="none" dirty="0">
                <a:solidFill>
                  <a:schemeClr val="tx1"/>
                </a:solidFill>
                <a:latin typeface="Roboto Mono" panose="00000009000000000000" pitchFamily="49" charset="0"/>
                <a:ea typeface="Roboto Mono"/>
                <a:cs typeface="Roboto Mono"/>
                <a:sym typeface="Roboto Mono"/>
              </a:rPr>
              <a:t>         </a:t>
            </a:r>
            <a:r>
              <a:rPr lang="en-US" sz="1200" b="1" i="0" dirty="0">
                <a:effectLst/>
                <a:latin typeface="Roboto Mono" panose="00000009000000000000" pitchFamily="49" charset="0"/>
              </a:rPr>
              <a:t>Steps: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</a:rPr>
              <a:t> - Develop smart contracts to create and manage fungible tokens based on 		 a standard like ERC-20.</a:t>
            </a:r>
          </a:p>
          <a:p>
            <a:pPr lvl="5">
              <a:buSzPts val="1200"/>
            </a:pPr>
            <a:r>
              <a:rPr lang="en-US" sz="1200" u="none" strike="noStrike" cap="none" dirty="0">
                <a:solidFill>
                  <a:schemeClr val="tx1"/>
                </a:solidFill>
                <a:latin typeface="Roboto Mono" panose="00000009000000000000" pitchFamily="49" charset="0"/>
                <a:ea typeface="Roboto Mono"/>
                <a:cs typeface="Roboto Mono"/>
                <a:sym typeface="Roboto Mono"/>
              </a:rPr>
              <a:t>	         - Design </a:t>
            </a:r>
            <a:r>
              <a:rPr lang="en-US" sz="1200" u="none" strike="noStrike" cap="none" dirty="0" err="1">
                <a:solidFill>
                  <a:schemeClr val="tx1"/>
                </a:solidFill>
                <a:latin typeface="Roboto Mono" panose="00000009000000000000" pitchFamily="49" charset="0"/>
                <a:ea typeface="Roboto Mono"/>
                <a:cs typeface="Roboto Mono"/>
                <a:sym typeface="Roboto Mono"/>
              </a:rPr>
              <a:t>tokeno</a:t>
            </a:r>
            <a:r>
              <a:rPr lang="en-US" sz="1200" dirty="0" err="1">
                <a:solidFill>
                  <a:schemeClr val="tx1"/>
                </a:solidFill>
                <a:latin typeface="Roboto Mono" panose="00000009000000000000" pitchFamily="49" charset="0"/>
                <a:ea typeface="Roboto Mono"/>
                <a:cs typeface="Roboto Mono"/>
                <a:sym typeface="Roboto Mono"/>
              </a:rPr>
              <a:t>mics</a:t>
            </a:r>
            <a:r>
              <a:rPr lang="en-US" sz="1200" dirty="0">
                <a:solidFill>
                  <a:schemeClr val="tx1"/>
                </a:solidFill>
                <a:latin typeface="Roboto Mono" panose="00000009000000000000" pitchFamily="49" charset="0"/>
                <a:ea typeface="Roboto Mono"/>
                <a:cs typeface="Roboto Mono"/>
                <a:sym typeface="Roboto Mono"/>
              </a:rPr>
              <a:t>, including the initial token supply (the initial 			 token supply is decided by platform)</a:t>
            </a:r>
          </a:p>
          <a:p>
            <a:pPr lvl="5">
              <a:buSzPts val="1200"/>
            </a:pPr>
            <a:r>
              <a:rPr lang="en-US" sz="1200" dirty="0">
                <a:solidFill>
                  <a:schemeClr val="tx1"/>
                </a:solidFill>
                <a:latin typeface="Roboto Mono" panose="00000009000000000000" pitchFamily="49" charset="0"/>
                <a:ea typeface="Roboto Mono"/>
                <a:cs typeface="Roboto Mono"/>
                <a:sym typeface="Roboto Mono"/>
              </a:rPr>
              <a:t>                   - Decide on the value of each token, such as purchase of $50 will award 		 one token.</a:t>
            </a:r>
          </a:p>
          <a:p>
            <a:pPr lvl="5">
              <a:buSzPts val="1200"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Roboto Mono" panose="00000009000000000000" pitchFamily="49" charset="0"/>
                <a:ea typeface="Roboto Mono"/>
                <a:cs typeface="Roboto Mono"/>
                <a:sym typeface="Roboto Mono"/>
              </a:rPr>
              <a:t>	</a:t>
            </a:r>
            <a:r>
              <a:rPr lang="en-US" sz="1200" dirty="0">
                <a:solidFill>
                  <a:schemeClr val="tx1"/>
                </a:solidFill>
                <a:latin typeface="Roboto Mono" panose="00000009000000000000" pitchFamily="49" charset="0"/>
                <a:ea typeface="Roboto Mono"/>
                <a:cs typeface="Roboto Mono"/>
                <a:sym typeface="Roboto Mono"/>
              </a:rPr>
              <a:t>         - Also, we can have different token pools which can facilitate 			 different motives (referral pool for referrals, social media pool, 			 </a:t>
            </a:r>
            <a:r>
              <a:rPr lang="en-US" sz="1200" dirty="0" err="1">
                <a:solidFill>
                  <a:schemeClr val="tx1"/>
                </a:solidFill>
                <a:latin typeface="Roboto Mono" panose="00000009000000000000" pitchFamily="49" charset="0"/>
                <a:ea typeface="Roboto Mono"/>
                <a:cs typeface="Roboto Mono"/>
                <a:sym typeface="Roboto Mono"/>
              </a:rPr>
              <a:t>etc</a:t>
            </a:r>
            <a:r>
              <a:rPr lang="en-US" sz="1200" dirty="0">
                <a:solidFill>
                  <a:schemeClr val="tx1"/>
                </a:solidFill>
                <a:latin typeface="Roboto Mono" panose="00000009000000000000" pitchFamily="49" charset="0"/>
                <a:ea typeface="Roboto Mono"/>
                <a:cs typeface="Roboto Mono"/>
                <a:sym typeface="Roboto Mono"/>
              </a:rPr>
              <a:t>).</a:t>
            </a:r>
            <a:endParaRPr lang="en-US" sz="1200" b="0" i="0" u="none" strike="noStrike" cap="none"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 rotWithShape="1">
          <a:blip r:embed="rId3">
            <a:alphaModFix/>
          </a:blip>
          <a:srcRect b="4816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Solution statement/ Proposed approach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75200" y="1338825"/>
            <a:ext cx="85470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/>
          <a:p>
            <a:pPr>
              <a:buSzPts val="1200"/>
            </a:pPr>
            <a:r>
              <a:rPr lang="en-US" sz="1600" b="1" i="0" dirty="0">
                <a:effectLst/>
                <a:latin typeface="Roboto Mono" panose="00000009000000000000" pitchFamily="49" charset="0"/>
              </a:rPr>
              <a:t>2.   User Engagement and Token Earning:</a:t>
            </a:r>
          </a:p>
          <a:p>
            <a:pPr>
              <a:buSzPts val="1200"/>
            </a:pPr>
            <a:r>
              <a:rPr lang="en-US" sz="1600" b="1" dirty="0">
                <a:latin typeface="Roboto Mono" panose="00000009000000000000" pitchFamily="49" charset="0"/>
              </a:rPr>
              <a:t>          </a:t>
            </a:r>
            <a:r>
              <a:rPr lang="en-US" sz="1200" b="1" i="0" dirty="0">
                <a:effectLst/>
                <a:latin typeface="Roboto Mono" panose="00000009000000000000" pitchFamily="49" charset="0"/>
              </a:rPr>
              <a:t>Problem: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</a:rPr>
              <a:t>This subproblem involves implementing mechanisms that allow users to 		   earn tokens through various actions such as purchases, referrals, 			   and social media interactions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</a:rPr>
              <a:t>.</a:t>
            </a:r>
          </a:p>
          <a:p>
            <a:pPr>
              <a:buSzPts val="1200"/>
            </a:pPr>
            <a:r>
              <a:rPr lang="en-US" sz="1600" u="none" strike="noStrike" cap="none" dirty="0">
                <a:solidFill>
                  <a:schemeClr val="tx1"/>
                </a:solidFill>
                <a:latin typeface="Roboto Mono" panose="00000009000000000000" pitchFamily="49" charset="0"/>
                <a:ea typeface="Roboto Mono"/>
                <a:cs typeface="Roboto Mono"/>
                <a:sym typeface="Roboto Mono"/>
              </a:rPr>
              <a:t>           </a:t>
            </a:r>
            <a:r>
              <a:rPr lang="en-US" b="1" i="0" dirty="0">
                <a:effectLst/>
                <a:latin typeface="Roboto Mono" panose="00000009000000000000" pitchFamily="49" charset="0"/>
              </a:rPr>
              <a:t>Steps: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</a:rPr>
              <a:t>-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</a:rPr>
              <a:t>Users have to register to the platform, and must have a 			    wallet in order to interact with the loyalt</a:t>
            </a:r>
            <a:r>
              <a:rPr lang="en-US" sz="1200" dirty="0">
                <a:solidFill>
                  <a:schemeClr val="tx1"/>
                </a:solidFill>
                <a:latin typeface="Roboto Mono" panose="00000009000000000000" pitchFamily="49" charset="0"/>
              </a:rPr>
              <a:t>y program.</a:t>
            </a:r>
          </a:p>
          <a:p>
            <a:pPr>
              <a:buSzPts val="1200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</a:rPr>
              <a:t>	            - Identify specific user actions that will result in earning tokens. 		    </a:t>
            </a:r>
            <a:r>
              <a:rPr lang="en-US" sz="1200" dirty="0">
                <a:solidFill>
                  <a:schemeClr val="tx1"/>
                </a:solidFill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</a:rPr>
              <a:t>For example, making a purchase, referring a friend, or sharing on 		     social media.</a:t>
            </a:r>
          </a:p>
          <a:p>
            <a:pPr lvl="5">
              <a:buSzPts val="1200"/>
            </a:pPr>
            <a:r>
              <a:rPr lang="en-US" sz="1200" u="none" strike="noStrike" cap="none" dirty="0">
                <a:solidFill>
                  <a:schemeClr val="tx1"/>
                </a:solidFill>
                <a:latin typeface="Roboto Mono" panose="00000009000000000000" pitchFamily="49" charset="0"/>
                <a:ea typeface="Roboto Mono"/>
                <a:cs typeface="Roboto Mono"/>
                <a:sym typeface="Roboto Mono"/>
              </a:rPr>
              <a:t>	        	  - Users can earn tokens through various ways like purchasing, social 		     media interactions, etc. </a:t>
            </a:r>
          </a:p>
          <a:p>
            <a:pPr lvl="5">
              <a:buSzPts val="1200"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Roboto Mono" panose="00000009000000000000" pitchFamily="49" charset="0"/>
                <a:ea typeface="Roboto Mono"/>
                <a:cs typeface="Roboto Mono"/>
                <a:sym typeface="Roboto Mono"/>
              </a:rPr>
              <a:t>	</a:t>
            </a:r>
            <a:r>
              <a:rPr lang="en-US" sz="1200" dirty="0">
                <a:solidFill>
                  <a:schemeClr val="tx1"/>
                </a:solidFill>
                <a:latin typeface="Roboto Mono" panose="00000009000000000000" pitchFamily="49" charset="0"/>
                <a:ea typeface="Roboto Mono"/>
                <a:cs typeface="Roboto Mono"/>
                <a:sym typeface="Roboto Mono"/>
              </a:rPr>
              <a:t>        	  - Users can have access to their wallets, they can check the wallet 	               status, token earned.</a:t>
            </a:r>
          </a:p>
          <a:p>
            <a:pPr lvl="5">
              <a:buSzPts val="1200"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Roboto Mono" panose="00000009000000000000" pitchFamily="49" charset="0"/>
                <a:ea typeface="Roboto Mono"/>
                <a:cs typeface="Roboto Mono"/>
                <a:sym typeface="Roboto Mono"/>
              </a:rPr>
              <a:t>	      	  - Furthermore, users can play quizzes, games which Flipkart offers 			     and can earn some extra tokens.</a:t>
            </a:r>
          </a:p>
          <a:p>
            <a:pPr lvl="5">
              <a:buSzPts val="1200"/>
            </a:pPr>
            <a:r>
              <a:rPr lang="en-US" sz="1200" dirty="0">
                <a:solidFill>
                  <a:schemeClr val="tx1"/>
                </a:solidFill>
                <a:latin typeface="Roboto Mono" panose="00000009000000000000" pitchFamily="49" charset="0"/>
                <a:ea typeface="Roboto Mono"/>
                <a:cs typeface="Roboto Mono"/>
                <a:sym typeface="Roboto Mono"/>
              </a:rPr>
              <a:t>	       	  - Users can get few more tokens at festive season.</a:t>
            </a:r>
            <a:endParaRPr lang="en-US" sz="1200" b="0" i="0" u="none" strike="noStrike" cap="none"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IN"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09649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 rotWithShape="1">
          <a:blip r:embed="rId3">
            <a:alphaModFix/>
          </a:blip>
          <a:srcRect b="4816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Solution statement/ Proposed approach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75200" y="1338825"/>
            <a:ext cx="85470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/>
          <a:p>
            <a:pPr>
              <a:buSzPts val="1200"/>
            </a:pPr>
            <a:r>
              <a:rPr lang="en-IN" sz="1600" b="1" i="0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3.  Settlement and Transparency:</a:t>
            </a:r>
          </a:p>
          <a:p>
            <a:pPr>
              <a:buSzPts val="1200"/>
            </a:pPr>
            <a:r>
              <a:rPr lang="en-US" sz="1600" b="1" dirty="0">
                <a:latin typeface="Roboto Mono" panose="00000009000000000000" pitchFamily="49" charset="0"/>
                <a:ea typeface="Roboto Mono" panose="00000009000000000000" pitchFamily="49" charset="0"/>
              </a:rPr>
              <a:t>   	</a:t>
            </a:r>
          </a:p>
          <a:p>
            <a:pPr>
              <a:buSzPts val="1200"/>
            </a:pPr>
            <a:r>
              <a:rPr lang="en-US" sz="1600" b="1" i="0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	</a:t>
            </a:r>
            <a:r>
              <a:rPr lang="en-US" sz="1200" b="1" i="0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Problem: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This subproblem revolves around ensuring transparent and 			         efficient settlement of tokens between various stakeholders, 		         including brands, sellers, and the E-commerce platform.</a:t>
            </a:r>
            <a:r>
              <a:rPr lang="en-US" sz="1200" u="none" strike="noStrike" cap="none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ono"/>
                <a:sym typeface="Roboto Mono"/>
              </a:rPr>
              <a:t>                 </a:t>
            </a:r>
            <a:r>
              <a:rPr lang="en-US" sz="1600" u="none" strike="noStrike" cap="none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ono"/>
                <a:sym typeface="Roboto Mono"/>
              </a:rPr>
              <a:t>	</a:t>
            </a:r>
            <a:r>
              <a:rPr lang="en-US" sz="1200" b="1" i="0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Steps: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- 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Create smart contracts to facilitate seamless settlement between </a:t>
            </a:r>
            <a:r>
              <a:rPr lang="en-US" sz="12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		         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brands,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sellers,and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E-commerce platforms.</a:t>
            </a:r>
          </a:p>
          <a:p>
            <a:pPr>
              <a:buSzPts val="1200"/>
            </a:pPr>
            <a:r>
              <a:rPr lang="en-US" sz="12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	          - Configure the smart contract to record settlement transactions on 			the blockchain.</a:t>
            </a:r>
          </a:p>
          <a:p>
            <a:pPr>
              <a:buSzPts val="1200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	          - Each settlement transaction should include details of the parties 			involved, token amounts, and timestamps.</a:t>
            </a:r>
          </a:p>
          <a:p>
            <a:pPr lvl="5">
              <a:buSzPts val="1200"/>
            </a:pPr>
            <a:r>
              <a:rPr lang="en-US" sz="1200" u="none" strike="noStrike" cap="none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ono"/>
                <a:sym typeface="Roboto Mono"/>
              </a:rPr>
              <a:t>	          - Implement an on-chain mechanism for recording settlement 				transactions.</a:t>
            </a:r>
          </a:p>
          <a:p>
            <a:pPr lvl="5">
              <a:buSzPts val="1200"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ono"/>
                <a:sym typeface="Roboto Mono"/>
              </a:rPr>
              <a:t>	</a:t>
            </a:r>
            <a:r>
              <a:rPr lang="en-US" sz="12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ono"/>
                <a:sym typeface="Roboto Mono"/>
              </a:rPr>
              <a:t>          - Apply access controls to ensure only authorized parties can initiate 		settlements.</a:t>
            </a:r>
          </a:p>
          <a:p>
            <a:pPr lvl="5">
              <a:buSzPts val="1200"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ono"/>
                <a:sym typeface="Roboto Mono"/>
              </a:rPr>
              <a:t>		- </a:t>
            </a:r>
            <a:r>
              <a:rPr lang="en-US" sz="12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ono"/>
                <a:sym typeface="Roboto Mono"/>
              </a:rPr>
              <a:t>Applied decaying feature on the backend in order to minimize the gas 		fee on the blockchain.</a:t>
            </a:r>
            <a:endParaRPr sz="1200" b="0" i="0" u="none" strike="noStrike" cap="none" dirty="0">
              <a:solidFill>
                <a:srgbClr val="000000"/>
              </a:solidFill>
              <a:latin typeface="Roboto Mono" panose="00000009000000000000" pitchFamily="49" charset="0"/>
              <a:ea typeface="Roboto Mono" panose="00000009000000000000" pitchFamily="49" charset="0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96464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 rotWithShape="1">
          <a:blip r:embed="rId3">
            <a:alphaModFix/>
          </a:blip>
          <a:srcRect b="4816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159938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Solution statement/ Proposed approach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75200" y="1338825"/>
            <a:ext cx="85470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/>
          <a:p>
            <a:pPr>
              <a:buSzPts val="1200"/>
            </a:pPr>
            <a:r>
              <a:rPr lang="en-IN" sz="1600" b="1" dirty="0">
                <a:latin typeface="Roboto Mono" panose="00000009000000000000" pitchFamily="49" charset="0"/>
                <a:ea typeface="Roboto Mono" panose="00000009000000000000" pitchFamily="49" charset="0"/>
              </a:rPr>
              <a:t>4</a:t>
            </a:r>
            <a:r>
              <a:rPr lang="en-IN" sz="1600" b="1" i="0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. User Interface and Interaction:</a:t>
            </a:r>
          </a:p>
          <a:p>
            <a:pPr>
              <a:buSzPts val="1200"/>
            </a:pPr>
            <a:r>
              <a:rPr lang="en-US" sz="1600" b="1" dirty="0">
                <a:latin typeface="Roboto Mono" panose="00000009000000000000" pitchFamily="49" charset="0"/>
                <a:ea typeface="Roboto Mono" panose="00000009000000000000" pitchFamily="49" charset="0"/>
              </a:rPr>
              <a:t>          </a:t>
            </a:r>
            <a:r>
              <a:rPr lang="en-US" sz="1200" b="1" i="0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Problem: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This subproblem focuses on designing and developing a user-friendly 		  interface that allows users to manage their loyalty points, view 	 		  available rewards, and track their progress within the Loyalty and 			  Rewards Program.</a:t>
            </a:r>
            <a:endParaRPr lang="en-US" sz="1600" u="none" strike="noStrike" cap="none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Roboto Mono"/>
              <a:sym typeface="Roboto Mono"/>
            </a:endParaRPr>
          </a:p>
          <a:p>
            <a:pPr>
              <a:buSzPts val="1200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sym typeface="Roboto Mono"/>
              </a:rPr>
              <a:t>	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sym typeface="Roboto Mono"/>
              </a:rPr>
              <a:t>     </a:t>
            </a:r>
            <a:r>
              <a:rPr lang="en-US" sz="1200" b="1" i="0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Steps</a:t>
            </a:r>
            <a:r>
              <a:rPr lang="en-US" b="1" i="0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-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Collaborate with UI/UX designers to create a visually appealing and    		    intuitive interface.</a:t>
            </a:r>
            <a:r>
              <a:rPr lang="en-US" sz="12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	            </a:t>
            </a:r>
          </a:p>
          <a:p>
            <a:pPr>
              <a:buSzPts val="1200"/>
            </a:pPr>
            <a:r>
              <a:rPr lang="en-US" sz="12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	            - Connect the user interface with the blockchain data to display 			    real-time information.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	           </a:t>
            </a:r>
          </a:p>
          <a:p>
            <a:pPr>
              <a:buSzPts val="1200"/>
            </a:pPr>
            <a:r>
              <a:rPr lang="en-US" sz="12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	          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- Design a section where users can see their current token balance.</a:t>
            </a:r>
            <a:r>
              <a:rPr lang="en-US" sz="1200" u="none" strike="noStrike" cap="none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ono"/>
                <a:sym typeface="Roboto Mono"/>
              </a:rPr>
              <a:t>	            </a:t>
            </a:r>
          </a:p>
          <a:p>
            <a:pPr>
              <a:buSzPts val="1200"/>
            </a:pPr>
            <a:r>
              <a:rPr lang="en-US" sz="1200" u="none" strike="noStrike" cap="none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ono"/>
                <a:sym typeface="Roboto Mono"/>
              </a:rPr>
              <a:t> 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ono"/>
                <a:sym typeface="Roboto Mono"/>
              </a:rPr>
              <a:t>	</a:t>
            </a:r>
            <a:r>
              <a:rPr lang="en-US" sz="12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ono"/>
                <a:sym typeface="Roboto Mono"/>
              </a:rPr>
              <a:t>            - Create a section to show users their transaction history, 			    including earned tokens, redeemed rewards, and settlement records.</a:t>
            </a:r>
          </a:p>
          <a:p>
            <a:pPr>
              <a:buSzPts val="1200"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ono"/>
                <a:sym typeface="Roboto Mono"/>
              </a:rPr>
              <a:t>	            - Integrate the user interface with the smart contracts to trigger 			    token transactions (earning, redeeming) and settlements.</a:t>
            </a:r>
          </a:p>
          <a:p>
            <a:pPr>
              <a:buSzPts val="1200"/>
            </a:pPr>
            <a:r>
              <a:rPr lang="en-US" sz="12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ono"/>
                <a:sym typeface="Roboto Mono"/>
              </a:rPr>
              <a:t>	            - Provide user guides for customers, partners, and sellers on how to 		    use the interface effectively.</a:t>
            </a:r>
            <a:endParaRPr sz="1200" b="0" i="0" u="none" strike="noStrike" cap="none" dirty="0">
              <a:solidFill>
                <a:srgbClr val="000000"/>
              </a:solidFill>
              <a:latin typeface="Roboto Mono" panose="00000009000000000000" pitchFamily="49" charset="0"/>
              <a:ea typeface="Roboto Mono" panose="00000009000000000000" pitchFamily="49" charset="0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20252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B3AE-62CD-8ABD-B39E-7AF8B39A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242" y="2150850"/>
            <a:ext cx="3432315" cy="8418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4E4F2-4FB6-127C-AD12-25990918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16" y="450741"/>
            <a:ext cx="7137767" cy="42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 b="4816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Limitations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75200" y="1072225"/>
            <a:ext cx="8547000" cy="3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Some possible limitations of the proposed solution include:</a:t>
            </a:r>
          </a:p>
          <a:p>
            <a:pPr lvl="0">
              <a:buClr>
                <a:schemeClr val="dk1"/>
              </a:buClr>
              <a:buSzPts val="1100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 Mono"/>
                <a:ea typeface="Roboto Mono"/>
                <a:cs typeface="Roboto Mono"/>
                <a:sym typeface="Roboto Mono"/>
              </a:rPr>
              <a:t>Cost Burden: 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High gas fees can accumulate substantial costs, making micro-transactions    	    (such as awarding loyalty points for small actions) financially impractical 	    for both the platform and users.</a:t>
            </a:r>
          </a:p>
          <a:p>
            <a:pPr lvl="0">
              <a:buClr>
                <a:schemeClr val="dk1"/>
              </a:buClr>
              <a:buSzPts val="1100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 Mono"/>
                <a:ea typeface="Roboto Mono"/>
                <a:cs typeface="Roboto Mono"/>
                <a:sym typeface="Roboto Mono"/>
              </a:rPr>
              <a:t>User Experienc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e: Users may be discouraged from participating due to the extra costs 	   	         associated with transactions. This could lead to reduced engagement and 	         hinder the success of the loyalty program.</a:t>
            </a:r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lvl="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Roboto Mono"/>
                <a:ea typeface="Roboto Mono"/>
                <a:cs typeface="Roboto Mono"/>
                <a:sym typeface="Roboto Mono"/>
              </a:rPr>
              <a:t>Blockchain Scalability: 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Introducing loyalty program on a blockchain could lead to 	   	                scalability issues especially during peak usage, constraining 	   	                transaction processing. Polygon is no different, it can handle 	 	                up to 65,000 transactions per second, which is a great 	 	                bottleneck.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1218</Words>
  <Application>Microsoft Office PowerPoint</Application>
  <PresentationFormat>On-screen Show (16:9)</PresentationFormat>
  <Paragraphs>106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 Mono</vt:lpstr>
      <vt:lpstr>Roboto</vt:lpstr>
      <vt:lpstr>Arial</vt:lpstr>
      <vt:lpstr>Simple Light</vt:lpstr>
      <vt:lpstr>Problem Statement Title:Blockchain-based:Loyalty and Rewards Program using Fungible Tokens  Team Name: CodeDemon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Title:Blockchain-based:Loyalty and Rewards Program using Fungible Tokens  Team Name: CodeDemon</dc:title>
  <dc:creator>Anand Sahu</dc:creator>
  <cp:lastModifiedBy>Anand Sahu</cp:lastModifiedBy>
  <cp:revision>9</cp:revision>
  <dcterms:modified xsi:type="dcterms:W3CDTF">2023-08-20T22:29:25Z</dcterms:modified>
</cp:coreProperties>
</file>