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69" r:id="rId2"/>
    <p:sldId id="271" r:id="rId3"/>
    <p:sldId id="272" r:id="rId4"/>
    <p:sldId id="273" r:id="rId5"/>
    <p:sldId id="274" r:id="rId6"/>
    <p:sldId id="275" r:id="rId7"/>
    <p:sldId id="276" r:id="rId8"/>
    <p:sldId id="277"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5/22/2020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5/22/2020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5/22/2020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5/22/2020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5/22/2020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5/22/2020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Clustering Cities in </a:t>
            </a:r>
            <a:r>
              <a:rPr lang="en-US" dirty="0" err="1"/>
              <a:t>india</a:t>
            </a:r>
            <a:br>
              <a:rPr lang="en-US" dirty="0"/>
            </a:br>
            <a:endParaRPr lang="en-US" dirty="0"/>
          </a:p>
        </p:txBody>
      </p:sp>
      <p:sp>
        <p:nvSpPr>
          <p:cNvPr id="5" name="Subtitle 4"/>
          <p:cNvSpPr>
            <a:spLocks noGrp="1"/>
          </p:cNvSpPr>
          <p:nvPr>
            <p:ph type="subTitle" idx="1"/>
          </p:nvPr>
        </p:nvSpPr>
        <p:spPr/>
        <p:txBody>
          <a:bodyPr/>
          <a:lstStyle/>
          <a:p>
            <a:r>
              <a:rPr lang="en-US" dirty="0"/>
              <a:t>Aneel Kumar </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EB32-CB58-4EC4-8905-340B61599277}"/>
              </a:ext>
            </a:extLst>
          </p:cNvPr>
          <p:cNvSpPr>
            <a:spLocks noGrp="1"/>
          </p:cNvSpPr>
          <p:nvPr>
            <p:ph type="title"/>
          </p:nvPr>
        </p:nvSpPr>
        <p:spPr/>
        <p:txBody>
          <a:bodyPr/>
          <a:lstStyle/>
          <a:p>
            <a:r>
              <a:rPr lang="en-IN" dirty="0"/>
              <a:t>1.Introduction</a:t>
            </a:r>
          </a:p>
        </p:txBody>
      </p:sp>
      <p:sp>
        <p:nvSpPr>
          <p:cNvPr id="3" name="Content Placeholder 2">
            <a:extLst>
              <a:ext uri="{FF2B5EF4-FFF2-40B4-BE49-F238E27FC236}">
                <a16:creationId xmlns:a16="http://schemas.microsoft.com/office/drawing/2014/main" id="{61932FCC-E8C6-4EEA-8E02-2746DBA974CC}"/>
              </a:ext>
            </a:extLst>
          </p:cNvPr>
          <p:cNvSpPr>
            <a:spLocks noGrp="1"/>
          </p:cNvSpPr>
          <p:nvPr>
            <p:ph idx="1"/>
          </p:nvPr>
        </p:nvSpPr>
        <p:spPr/>
        <p:txBody>
          <a:bodyPr/>
          <a:lstStyle/>
          <a:p>
            <a:r>
              <a:rPr lang="en-US" dirty="0"/>
              <a:t> India is the second largest country in the world after China .There are 4000 cities and towns in India .About 300 cities have population over 1,00,000  Seven cities have population more than 3 million .Greater  Mumbai still is the most populated city in its 440sq.Km. area followed by Delhi, Kolkata ,Bangalore and Chennai. </a:t>
            </a:r>
          </a:p>
          <a:p>
            <a:r>
              <a:rPr lang="en-US" dirty="0"/>
              <a:t>In this project over 150 cites data are collected from different web sources and use it for clustering cities in India. These cities are clustered on basis of the venues in the city. By this we can show same kind of cities on basis venues in it. </a:t>
            </a:r>
            <a:endParaRPr lang="en-IN" dirty="0"/>
          </a:p>
          <a:p>
            <a:endParaRPr lang="en-US" dirty="0"/>
          </a:p>
        </p:txBody>
      </p:sp>
    </p:spTree>
    <p:extLst>
      <p:ext uri="{BB962C8B-B14F-4D97-AF65-F5344CB8AC3E}">
        <p14:creationId xmlns:p14="http://schemas.microsoft.com/office/powerpoint/2010/main" val="257576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D403-EB57-404C-97AF-D9E6D9B255E3}"/>
              </a:ext>
            </a:extLst>
          </p:cNvPr>
          <p:cNvSpPr>
            <a:spLocks noGrp="1"/>
          </p:cNvSpPr>
          <p:nvPr>
            <p:ph type="title"/>
          </p:nvPr>
        </p:nvSpPr>
        <p:spPr>
          <a:xfrm>
            <a:off x="837828" y="250213"/>
            <a:ext cx="9753600" cy="1325562"/>
          </a:xfrm>
        </p:spPr>
        <p:txBody>
          <a:bodyPr/>
          <a:lstStyle/>
          <a:p>
            <a:r>
              <a:rPr lang="en-IN" dirty="0"/>
              <a:t>2.About the data</a:t>
            </a:r>
            <a:br>
              <a:rPr lang="en-IN" dirty="0"/>
            </a:br>
            <a:endParaRPr lang="en-IN" dirty="0"/>
          </a:p>
        </p:txBody>
      </p:sp>
      <p:pic>
        <p:nvPicPr>
          <p:cNvPr id="4" name="Picture 3">
            <a:extLst>
              <a:ext uri="{FF2B5EF4-FFF2-40B4-BE49-F238E27FC236}">
                <a16:creationId xmlns:a16="http://schemas.microsoft.com/office/drawing/2014/main" id="{FAD0CA19-104E-4555-ABEB-141F0B953BCF}"/>
              </a:ext>
            </a:extLst>
          </p:cNvPr>
          <p:cNvPicPr>
            <a:picLocks noChangeAspect="1"/>
          </p:cNvPicPr>
          <p:nvPr/>
        </p:nvPicPr>
        <p:blipFill rotWithShape="1">
          <a:blip r:embed="rId2"/>
          <a:srcRect l="8986" t="38195" r="47721" b="41434"/>
          <a:stretch/>
        </p:blipFill>
        <p:spPr>
          <a:xfrm>
            <a:off x="1597396" y="1484784"/>
            <a:ext cx="5577136" cy="2376264"/>
          </a:xfrm>
          <a:prstGeom prst="rect">
            <a:avLst/>
          </a:prstGeom>
        </p:spPr>
      </p:pic>
      <p:sp>
        <p:nvSpPr>
          <p:cNvPr id="5" name="TextBox 4">
            <a:extLst>
              <a:ext uri="{FF2B5EF4-FFF2-40B4-BE49-F238E27FC236}">
                <a16:creationId xmlns:a16="http://schemas.microsoft.com/office/drawing/2014/main" id="{3D6ABCC7-3E5D-463A-966F-72AFB849B7C3}"/>
              </a:ext>
            </a:extLst>
          </p:cNvPr>
          <p:cNvSpPr txBox="1"/>
          <p:nvPr/>
        </p:nvSpPr>
        <p:spPr>
          <a:xfrm>
            <a:off x="7174532" y="1484784"/>
            <a:ext cx="4429592" cy="1089529"/>
          </a:xfrm>
          <a:prstGeom prst="rect">
            <a:avLst/>
          </a:prstGeom>
          <a:noFill/>
          <a:ln>
            <a:solidFill>
              <a:schemeClr val="bg2"/>
            </a:solidFill>
          </a:ln>
        </p:spPr>
        <p:txBody>
          <a:bodyPr wrap="square" rtlCol="0">
            <a:spAutoFit/>
          </a:bodyPr>
          <a:lstStyle/>
          <a:p>
            <a:pPr>
              <a:lnSpc>
                <a:spcPct val="90000"/>
              </a:lnSpc>
            </a:pPr>
            <a:r>
              <a:rPr lang="en-IN" sz="2400" dirty="0"/>
              <a:t>Obtained data from Wikipedia using </a:t>
            </a:r>
          </a:p>
          <a:p>
            <a:pPr>
              <a:lnSpc>
                <a:spcPct val="90000"/>
              </a:lnSpc>
            </a:pPr>
            <a:r>
              <a:rPr lang="en-IN" sz="2400" dirty="0" err="1"/>
              <a:t>read_html</a:t>
            </a:r>
            <a:r>
              <a:rPr lang="en-IN" sz="2400" dirty="0"/>
              <a:t> function</a:t>
            </a:r>
          </a:p>
        </p:txBody>
      </p:sp>
      <p:pic>
        <p:nvPicPr>
          <p:cNvPr id="6" name="Picture 5">
            <a:extLst>
              <a:ext uri="{FF2B5EF4-FFF2-40B4-BE49-F238E27FC236}">
                <a16:creationId xmlns:a16="http://schemas.microsoft.com/office/drawing/2014/main" id="{D9CE1147-8552-4EFA-92C8-F39BC2E15FFD}"/>
              </a:ext>
            </a:extLst>
          </p:cNvPr>
          <p:cNvPicPr>
            <a:picLocks noChangeAspect="1"/>
          </p:cNvPicPr>
          <p:nvPr/>
        </p:nvPicPr>
        <p:blipFill rotWithShape="1">
          <a:blip r:embed="rId3"/>
          <a:srcRect l="8505" t="61166" r="62791" b="1300"/>
          <a:stretch/>
        </p:blipFill>
        <p:spPr>
          <a:xfrm>
            <a:off x="1597396" y="4325486"/>
            <a:ext cx="3600400" cy="1983833"/>
          </a:xfrm>
          <a:prstGeom prst="rect">
            <a:avLst/>
          </a:prstGeom>
        </p:spPr>
      </p:pic>
      <p:sp>
        <p:nvSpPr>
          <p:cNvPr id="7" name="TextBox 6">
            <a:extLst>
              <a:ext uri="{FF2B5EF4-FFF2-40B4-BE49-F238E27FC236}">
                <a16:creationId xmlns:a16="http://schemas.microsoft.com/office/drawing/2014/main" id="{80727153-E643-4D04-8EE9-F85D8CB26C78}"/>
              </a:ext>
            </a:extLst>
          </p:cNvPr>
          <p:cNvSpPr txBox="1"/>
          <p:nvPr/>
        </p:nvSpPr>
        <p:spPr>
          <a:xfrm>
            <a:off x="5197796" y="4325486"/>
            <a:ext cx="4497016" cy="757130"/>
          </a:xfrm>
          <a:prstGeom prst="rect">
            <a:avLst/>
          </a:prstGeom>
          <a:noFill/>
          <a:ln>
            <a:solidFill>
              <a:schemeClr val="bg2"/>
            </a:solidFill>
          </a:ln>
        </p:spPr>
        <p:txBody>
          <a:bodyPr wrap="square" rtlCol="0">
            <a:spAutoFit/>
          </a:bodyPr>
          <a:lstStyle/>
          <a:p>
            <a:pPr>
              <a:lnSpc>
                <a:spcPct val="90000"/>
              </a:lnSpc>
            </a:pPr>
            <a:r>
              <a:rPr lang="en-IN" sz="2400" dirty="0"/>
              <a:t>Removed </a:t>
            </a:r>
            <a:r>
              <a:rPr lang="en-IN" sz="2400" dirty="0" err="1"/>
              <a:t>unnessary</a:t>
            </a:r>
            <a:r>
              <a:rPr lang="en-IN" sz="2400" dirty="0"/>
              <a:t> columns from data frame. </a:t>
            </a:r>
          </a:p>
        </p:txBody>
      </p:sp>
    </p:spTree>
    <p:extLst>
      <p:ext uri="{BB962C8B-B14F-4D97-AF65-F5344CB8AC3E}">
        <p14:creationId xmlns:p14="http://schemas.microsoft.com/office/powerpoint/2010/main" val="176494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F776E5-E874-44EB-8D86-529C6DDC2E47}"/>
              </a:ext>
            </a:extLst>
          </p:cNvPr>
          <p:cNvPicPr>
            <a:picLocks noChangeAspect="1"/>
          </p:cNvPicPr>
          <p:nvPr/>
        </p:nvPicPr>
        <p:blipFill rotWithShape="1">
          <a:blip r:embed="rId2"/>
          <a:srcRect l="9007" t="52114" r="63227" b="27931"/>
          <a:stretch/>
        </p:blipFill>
        <p:spPr>
          <a:xfrm>
            <a:off x="1053852" y="548680"/>
            <a:ext cx="5521873" cy="2232248"/>
          </a:xfrm>
          <a:prstGeom prst="rect">
            <a:avLst/>
          </a:prstGeom>
        </p:spPr>
      </p:pic>
      <p:sp>
        <p:nvSpPr>
          <p:cNvPr id="5" name="TextBox 4">
            <a:extLst>
              <a:ext uri="{FF2B5EF4-FFF2-40B4-BE49-F238E27FC236}">
                <a16:creationId xmlns:a16="http://schemas.microsoft.com/office/drawing/2014/main" id="{959FEC49-624F-44D8-9859-9102B46669A3}"/>
              </a:ext>
            </a:extLst>
          </p:cNvPr>
          <p:cNvSpPr txBox="1"/>
          <p:nvPr/>
        </p:nvSpPr>
        <p:spPr>
          <a:xfrm>
            <a:off x="6575725" y="548680"/>
            <a:ext cx="4392488" cy="1421928"/>
          </a:xfrm>
          <a:prstGeom prst="rect">
            <a:avLst/>
          </a:prstGeom>
          <a:noFill/>
          <a:ln>
            <a:solidFill>
              <a:schemeClr val="bg2"/>
            </a:solidFill>
          </a:ln>
        </p:spPr>
        <p:txBody>
          <a:bodyPr wrap="square" rtlCol="0">
            <a:spAutoFit/>
          </a:bodyPr>
          <a:lstStyle/>
          <a:p>
            <a:pPr>
              <a:lnSpc>
                <a:spcPct val="90000"/>
              </a:lnSpc>
            </a:pPr>
            <a:r>
              <a:rPr lang="en-IN" sz="2400" dirty="0"/>
              <a:t>Using Geolocator we added longitude and latitude data to the </a:t>
            </a:r>
            <a:r>
              <a:rPr lang="en-IN" sz="2400" dirty="0" err="1"/>
              <a:t>dataframe</a:t>
            </a:r>
            <a:endParaRPr lang="en-IN" sz="2400" dirty="0"/>
          </a:p>
        </p:txBody>
      </p:sp>
      <p:pic>
        <p:nvPicPr>
          <p:cNvPr id="6" name="Picture 5">
            <a:extLst>
              <a:ext uri="{FF2B5EF4-FFF2-40B4-BE49-F238E27FC236}">
                <a16:creationId xmlns:a16="http://schemas.microsoft.com/office/drawing/2014/main" id="{089221A1-92F2-434B-A1E2-F5CD865B13F9}"/>
              </a:ext>
            </a:extLst>
          </p:cNvPr>
          <p:cNvPicPr>
            <a:picLocks noChangeAspect="1"/>
          </p:cNvPicPr>
          <p:nvPr/>
        </p:nvPicPr>
        <p:blipFill rotWithShape="1">
          <a:blip r:embed="rId3"/>
          <a:srcRect l="9238" t="43699" r="38774" b="36346"/>
          <a:stretch/>
        </p:blipFill>
        <p:spPr>
          <a:xfrm>
            <a:off x="1087771" y="3861048"/>
            <a:ext cx="6336704" cy="2088232"/>
          </a:xfrm>
          <a:prstGeom prst="rect">
            <a:avLst/>
          </a:prstGeom>
        </p:spPr>
      </p:pic>
      <p:sp>
        <p:nvSpPr>
          <p:cNvPr id="7" name="TextBox 6">
            <a:extLst>
              <a:ext uri="{FF2B5EF4-FFF2-40B4-BE49-F238E27FC236}">
                <a16:creationId xmlns:a16="http://schemas.microsoft.com/office/drawing/2014/main" id="{F39A758E-E497-491B-803C-0402A1517421}"/>
              </a:ext>
            </a:extLst>
          </p:cNvPr>
          <p:cNvSpPr txBox="1"/>
          <p:nvPr/>
        </p:nvSpPr>
        <p:spPr>
          <a:xfrm>
            <a:off x="7424475" y="3861048"/>
            <a:ext cx="4142545" cy="1089529"/>
          </a:xfrm>
          <a:prstGeom prst="rect">
            <a:avLst/>
          </a:prstGeom>
          <a:noFill/>
          <a:ln>
            <a:solidFill>
              <a:schemeClr val="bg2"/>
            </a:solidFill>
          </a:ln>
        </p:spPr>
        <p:txBody>
          <a:bodyPr wrap="square" rtlCol="0">
            <a:spAutoFit/>
          </a:bodyPr>
          <a:lstStyle/>
          <a:p>
            <a:pPr>
              <a:lnSpc>
                <a:spcPct val="90000"/>
              </a:lnSpc>
            </a:pPr>
            <a:r>
              <a:rPr lang="en-IN" sz="2400" dirty="0"/>
              <a:t>Using </a:t>
            </a:r>
            <a:r>
              <a:rPr lang="en-IN" sz="2400" dirty="0" err="1"/>
              <a:t>FourSquare</a:t>
            </a:r>
            <a:r>
              <a:rPr lang="en-IN" sz="2400" dirty="0"/>
              <a:t> </a:t>
            </a:r>
            <a:r>
              <a:rPr lang="en-IN" sz="2400" dirty="0" err="1"/>
              <a:t>api</a:t>
            </a:r>
            <a:r>
              <a:rPr lang="en-IN" sz="2400" dirty="0"/>
              <a:t> obtained venues in each city.</a:t>
            </a:r>
          </a:p>
        </p:txBody>
      </p:sp>
    </p:spTree>
    <p:extLst>
      <p:ext uri="{BB962C8B-B14F-4D97-AF65-F5344CB8AC3E}">
        <p14:creationId xmlns:p14="http://schemas.microsoft.com/office/powerpoint/2010/main" val="380843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7D5506-4FAF-4E7C-BE67-C9A83B460092}"/>
              </a:ext>
            </a:extLst>
          </p:cNvPr>
          <p:cNvPicPr>
            <a:picLocks noChangeAspect="1"/>
          </p:cNvPicPr>
          <p:nvPr/>
        </p:nvPicPr>
        <p:blipFill rotWithShape="1">
          <a:blip r:embed="rId2"/>
          <a:srcRect l="8862" t="30457" r="1932" b="43287"/>
          <a:stretch/>
        </p:blipFill>
        <p:spPr>
          <a:xfrm>
            <a:off x="333772" y="764704"/>
            <a:ext cx="10873208" cy="1800200"/>
          </a:xfrm>
          <a:prstGeom prst="rect">
            <a:avLst/>
          </a:prstGeom>
        </p:spPr>
      </p:pic>
      <p:sp>
        <p:nvSpPr>
          <p:cNvPr id="5" name="TextBox 4">
            <a:extLst>
              <a:ext uri="{FF2B5EF4-FFF2-40B4-BE49-F238E27FC236}">
                <a16:creationId xmlns:a16="http://schemas.microsoft.com/office/drawing/2014/main" id="{51BF7BE0-B945-4F46-A184-267610937AB7}"/>
              </a:ext>
            </a:extLst>
          </p:cNvPr>
          <p:cNvSpPr txBox="1"/>
          <p:nvPr/>
        </p:nvSpPr>
        <p:spPr>
          <a:xfrm>
            <a:off x="333772" y="2564904"/>
            <a:ext cx="10585176" cy="424732"/>
          </a:xfrm>
          <a:prstGeom prst="rect">
            <a:avLst/>
          </a:prstGeom>
          <a:noFill/>
          <a:ln>
            <a:solidFill>
              <a:schemeClr val="bg2"/>
            </a:solidFill>
          </a:ln>
        </p:spPr>
        <p:txBody>
          <a:bodyPr wrap="square" rtlCol="0">
            <a:spAutoFit/>
          </a:bodyPr>
          <a:lstStyle/>
          <a:p>
            <a:pPr>
              <a:lnSpc>
                <a:spcPct val="90000"/>
              </a:lnSpc>
            </a:pPr>
            <a:r>
              <a:rPr lang="en-IN" sz="2400" dirty="0"/>
              <a:t>Converted data frame to categorical  on basis of venue categories</a:t>
            </a:r>
          </a:p>
        </p:txBody>
      </p:sp>
      <p:pic>
        <p:nvPicPr>
          <p:cNvPr id="6" name="Picture 5">
            <a:extLst>
              <a:ext uri="{FF2B5EF4-FFF2-40B4-BE49-F238E27FC236}">
                <a16:creationId xmlns:a16="http://schemas.microsoft.com/office/drawing/2014/main" id="{03052C83-0431-4D43-ABC7-76375B7C4144}"/>
              </a:ext>
            </a:extLst>
          </p:cNvPr>
          <p:cNvPicPr>
            <a:picLocks noChangeAspect="1"/>
          </p:cNvPicPr>
          <p:nvPr/>
        </p:nvPicPr>
        <p:blipFill rotWithShape="1">
          <a:blip r:embed="rId2"/>
          <a:srcRect l="9827" t="62603" r="966" b="11140"/>
          <a:stretch/>
        </p:blipFill>
        <p:spPr>
          <a:xfrm>
            <a:off x="333772" y="3284984"/>
            <a:ext cx="10873208" cy="1800199"/>
          </a:xfrm>
          <a:prstGeom prst="rect">
            <a:avLst/>
          </a:prstGeom>
        </p:spPr>
      </p:pic>
      <p:sp>
        <p:nvSpPr>
          <p:cNvPr id="7" name="TextBox 6">
            <a:extLst>
              <a:ext uri="{FF2B5EF4-FFF2-40B4-BE49-F238E27FC236}">
                <a16:creationId xmlns:a16="http://schemas.microsoft.com/office/drawing/2014/main" id="{1B8EB631-4BD8-4E16-87C5-D34AF28D38FB}"/>
              </a:ext>
            </a:extLst>
          </p:cNvPr>
          <p:cNvSpPr txBox="1"/>
          <p:nvPr/>
        </p:nvSpPr>
        <p:spPr>
          <a:xfrm>
            <a:off x="333772" y="5085183"/>
            <a:ext cx="10585176" cy="424732"/>
          </a:xfrm>
          <a:prstGeom prst="rect">
            <a:avLst/>
          </a:prstGeom>
          <a:noFill/>
          <a:ln>
            <a:solidFill>
              <a:schemeClr val="bg2"/>
            </a:solidFill>
          </a:ln>
        </p:spPr>
        <p:txBody>
          <a:bodyPr wrap="square" rtlCol="0">
            <a:spAutoFit/>
          </a:bodyPr>
          <a:lstStyle/>
          <a:p>
            <a:pPr>
              <a:lnSpc>
                <a:spcPct val="90000"/>
              </a:lnSpc>
            </a:pPr>
            <a:r>
              <a:rPr lang="en-IN" sz="2400" dirty="0"/>
              <a:t>This data frame  is then grouped by cities with function mean</a:t>
            </a:r>
          </a:p>
        </p:txBody>
      </p:sp>
    </p:spTree>
    <p:extLst>
      <p:ext uri="{BB962C8B-B14F-4D97-AF65-F5344CB8AC3E}">
        <p14:creationId xmlns:p14="http://schemas.microsoft.com/office/powerpoint/2010/main" val="333735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E18361-2F88-4FEC-8FC8-839DAD9402BE}"/>
              </a:ext>
            </a:extLst>
          </p:cNvPr>
          <p:cNvSpPr>
            <a:spLocks noGrp="1"/>
          </p:cNvSpPr>
          <p:nvPr>
            <p:ph type="title"/>
          </p:nvPr>
        </p:nvSpPr>
        <p:spPr>
          <a:xfrm>
            <a:off x="837828" y="250213"/>
            <a:ext cx="9753600" cy="1325562"/>
          </a:xfrm>
        </p:spPr>
        <p:txBody>
          <a:bodyPr/>
          <a:lstStyle/>
          <a:p>
            <a:r>
              <a:rPr lang="en-IN" dirty="0"/>
              <a:t>3.Modeling</a:t>
            </a:r>
            <a:br>
              <a:rPr lang="en-IN" dirty="0"/>
            </a:br>
            <a:endParaRPr lang="en-IN" dirty="0"/>
          </a:p>
        </p:txBody>
      </p:sp>
      <p:sp>
        <p:nvSpPr>
          <p:cNvPr id="5" name="TextBox 4">
            <a:extLst>
              <a:ext uri="{FF2B5EF4-FFF2-40B4-BE49-F238E27FC236}">
                <a16:creationId xmlns:a16="http://schemas.microsoft.com/office/drawing/2014/main" id="{E7A01AD2-14F2-4A63-9E2B-83F72560580F}"/>
              </a:ext>
            </a:extLst>
          </p:cNvPr>
          <p:cNvSpPr txBox="1"/>
          <p:nvPr/>
        </p:nvSpPr>
        <p:spPr>
          <a:xfrm>
            <a:off x="3790154" y="1340767"/>
            <a:ext cx="7056785" cy="1089529"/>
          </a:xfrm>
          <a:prstGeom prst="rect">
            <a:avLst/>
          </a:prstGeom>
          <a:noFill/>
          <a:ln>
            <a:solidFill>
              <a:schemeClr val="bg2"/>
            </a:solidFill>
          </a:ln>
        </p:spPr>
        <p:txBody>
          <a:bodyPr wrap="square" rtlCol="0">
            <a:spAutoFit/>
          </a:bodyPr>
          <a:lstStyle/>
          <a:p>
            <a:pPr>
              <a:lnSpc>
                <a:spcPct val="90000"/>
              </a:lnSpc>
            </a:pPr>
            <a:r>
              <a:rPr lang="en-IN" sz="2400" dirty="0"/>
              <a:t>Using K-means  clustering algorithm the cities are </a:t>
            </a:r>
            <a:r>
              <a:rPr lang="en-IN" sz="2400" dirty="0" err="1"/>
              <a:t>clusterd</a:t>
            </a:r>
            <a:r>
              <a:rPr lang="en-IN" sz="2400" dirty="0"/>
              <a:t> into 5 clusters and added clustered labels to data frame.</a:t>
            </a:r>
          </a:p>
        </p:txBody>
      </p:sp>
      <p:pic>
        <p:nvPicPr>
          <p:cNvPr id="6" name="Picture 5">
            <a:extLst>
              <a:ext uri="{FF2B5EF4-FFF2-40B4-BE49-F238E27FC236}">
                <a16:creationId xmlns:a16="http://schemas.microsoft.com/office/drawing/2014/main" id="{1F4F12C0-DD24-432C-8D4C-E856F31A3346}"/>
              </a:ext>
            </a:extLst>
          </p:cNvPr>
          <p:cNvPicPr>
            <a:picLocks noChangeAspect="1"/>
          </p:cNvPicPr>
          <p:nvPr/>
        </p:nvPicPr>
        <p:blipFill rotWithShape="1">
          <a:blip r:embed="rId2"/>
          <a:srcRect l="9236" t="45799" r="74222" b="23743"/>
          <a:stretch/>
        </p:blipFill>
        <p:spPr>
          <a:xfrm>
            <a:off x="1168926" y="1340767"/>
            <a:ext cx="2581557" cy="2088233"/>
          </a:xfrm>
          <a:prstGeom prst="rect">
            <a:avLst/>
          </a:prstGeom>
        </p:spPr>
      </p:pic>
      <p:pic>
        <p:nvPicPr>
          <p:cNvPr id="7" name="Picture 6">
            <a:extLst>
              <a:ext uri="{FF2B5EF4-FFF2-40B4-BE49-F238E27FC236}">
                <a16:creationId xmlns:a16="http://schemas.microsoft.com/office/drawing/2014/main" id="{90A69C74-1981-4443-BCBF-4FAF14A547A0}"/>
              </a:ext>
            </a:extLst>
          </p:cNvPr>
          <p:cNvPicPr>
            <a:picLocks noChangeAspect="1"/>
          </p:cNvPicPr>
          <p:nvPr/>
        </p:nvPicPr>
        <p:blipFill rotWithShape="1">
          <a:blip r:embed="rId2"/>
          <a:srcRect l="9236" t="44749" r="2738" b="22693"/>
          <a:stretch/>
        </p:blipFill>
        <p:spPr>
          <a:xfrm>
            <a:off x="1173482" y="3525045"/>
            <a:ext cx="10729192" cy="2232249"/>
          </a:xfrm>
          <a:prstGeom prst="rect">
            <a:avLst/>
          </a:prstGeom>
        </p:spPr>
      </p:pic>
      <p:sp>
        <p:nvSpPr>
          <p:cNvPr id="10" name="TextBox 9">
            <a:extLst>
              <a:ext uri="{FF2B5EF4-FFF2-40B4-BE49-F238E27FC236}">
                <a16:creationId xmlns:a16="http://schemas.microsoft.com/office/drawing/2014/main" id="{FF691932-9556-45CD-9055-1F4FCCB96F0F}"/>
              </a:ext>
            </a:extLst>
          </p:cNvPr>
          <p:cNvSpPr txBox="1"/>
          <p:nvPr/>
        </p:nvSpPr>
        <p:spPr>
          <a:xfrm>
            <a:off x="1162390" y="5757294"/>
            <a:ext cx="9036478" cy="424732"/>
          </a:xfrm>
          <a:prstGeom prst="rect">
            <a:avLst/>
          </a:prstGeom>
          <a:noFill/>
          <a:ln>
            <a:solidFill>
              <a:schemeClr val="bg2"/>
            </a:solidFill>
          </a:ln>
        </p:spPr>
        <p:txBody>
          <a:bodyPr wrap="square" rtlCol="0">
            <a:spAutoFit/>
          </a:bodyPr>
          <a:lstStyle/>
          <a:p>
            <a:pPr>
              <a:lnSpc>
                <a:spcPct val="90000"/>
              </a:lnSpc>
            </a:pPr>
            <a:r>
              <a:rPr lang="en-IN" sz="2400" dirty="0"/>
              <a:t>Then added top 10 venues in each city to the data frame  </a:t>
            </a:r>
          </a:p>
        </p:txBody>
      </p:sp>
    </p:spTree>
    <p:extLst>
      <p:ext uri="{BB962C8B-B14F-4D97-AF65-F5344CB8AC3E}">
        <p14:creationId xmlns:p14="http://schemas.microsoft.com/office/powerpoint/2010/main" val="351073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DBA566-B6F1-4350-9DC3-931619173956}"/>
              </a:ext>
            </a:extLst>
          </p:cNvPr>
          <p:cNvSpPr>
            <a:spLocks noGrp="1"/>
          </p:cNvSpPr>
          <p:nvPr>
            <p:ph type="title"/>
          </p:nvPr>
        </p:nvSpPr>
        <p:spPr>
          <a:xfrm>
            <a:off x="837828" y="548680"/>
            <a:ext cx="9753600" cy="1325562"/>
          </a:xfrm>
        </p:spPr>
        <p:txBody>
          <a:bodyPr>
            <a:normAutofit fontScale="90000"/>
          </a:bodyPr>
          <a:lstStyle/>
          <a:p>
            <a:r>
              <a:rPr lang="en-IN" dirty="0"/>
              <a:t>4.Visualising</a:t>
            </a:r>
            <a:br>
              <a:rPr lang="en-IN" dirty="0"/>
            </a:br>
            <a:br>
              <a:rPr lang="en-IN" dirty="0"/>
            </a:br>
            <a:endParaRPr lang="en-IN" dirty="0"/>
          </a:p>
        </p:txBody>
      </p:sp>
      <p:pic>
        <p:nvPicPr>
          <p:cNvPr id="5" name="Picture 4">
            <a:extLst>
              <a:ext uri="{FF2B5EF4-FFF2-40B4-BE49-F238E27FC236}">
                <a16:creationId xmlns:a16="http://schemas.microsoft.com/office/drawing/2014/main" id="{C706D8F4-378B-41A1-9FE1-8700F9ECB99B}"/>
              </a:ext>
            </a:extLst>
          </p:cNvPr>
          <p:cNvPicPr>
            <a:picLocks noChangeAspect="1"/>
          </p:cNvPicPr>
          <p:nvPr/>
        </p:nvPicPr>
        <p:blipFill rotWithShape="1">
          <a:blip r:embed="rId2"/>
          <a:srcRect l="12781" t="18492" r="3329"/>
          <a:stretch/>
        </p:blipFill>
        <p:spPr>
          <a:xfrm>
            <a:off x="981844" y="836713"/>
            <a:ext cx="9433048" cy="5328592"/>
          </a:xfrm>
          <a:prstGeom prst="rect">
            <a:avLst/>
          </a:prstGeom>
        </p:spPr>
      </p:pic>
      <p:sp>
        <p:nvSpPr>
          <p:cNvPr id="6" name="TextBox 5">
            <a:extLst>
              <a:ext uri="{FF2B5EF4-FFF2-40B4-BE49-F238E27FC236}">
                <a16:creationId xmlns:a16="http://schemas.microsoft.com/office/drawing/2014/main" id="{0DFFDE65-60FD-4FF1-8C0C-1A9E837F539E}"/>
              </a:ext>
            </a:extLst>
          </p:cNvPr>
          <p:cNvSpPr txBox="1"/>
          <p:nvPr/>
        </p:nvSpPr>
        <p:spPr>
          <a:xfrm>
            <a:off x="981844" y="6165305"/>
            <a:ext cx="6912768" cy="424732"/>
          </a:xfrm>
          <a:prstGeom prst="rect">
            <a:avLst/>
          </a:prstGeom>
          <a:noFill/>
          <a:ln>
            <a:solidFill>
              <a:schemeClr val="bg2"/>
            </a:solidFill>
          </a:ln>
        </p:spPr>
        <p:txBody>
          <a:bodyPr wrap="square" rtlCol="0">
            <a:spAutoFit/>
          </a:bodyPr>
          <a:lstStyle/>
          <a:p>
            <a:pPr>
              <a:lnSpc>
                <a:spcPct val="90000"/>
              </a:lnSpc>
            </a:pPr>
            <a:r>
              <a:rPr lang="en-IN" sz="2400" dirty="0"/>
              <a:t>Map showing Cities in India using Folium</a:t>
            </a:r>
          </a:p>
        </p:txBody>
      </p:sp>
    </p:spTree>
    <p:extLst>
      <p:ext uri="{BB962C8B-B14F-4D97-AF65-F5344CB8AC3E}">
        <p14:creationId xmlns:p14="http://schemas.microsoft.com/office/powerpoint/2010/main" val="255849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08E4AA-93F1-4A82-89A4-4BF2BB707208}"/>
              </a:ext>
            </a:extLst>
          </p:cNvPr>
          <p:cNvPicPr>
            <a:picLocks noChangeAspect="1"/>
          </p:cNvPicPr>
          <p:nvPr/>
        </p:nvPicPr>
        <p:blipFill rotWithShape="1">
          <a:blip r:embed="rId2"/>
          <a:srcRect l="18099" t="20593" r="20462"/>
          <a:stretch/>
        </p:blipFill>
        <p:spPr>
          <a:xfrm>
            <a:off x="405780" y="404664"/>
            <a:ext cx="7488832" cy="6048672"/>
          </a:xfrm>
          <a:prstGeom prst="rect">
            <a:avLst/>
          </a:prstGeom>
        </p:spPr>
      </p:pic>
      <p:sp>
        <p:nvSpPr>
          <p:cNvPr id="5" name="TextBox 4">
            <a:extLst>
              <a:ext uri="{FF2B5EF4-FFF2-40B4-BE49-F238E27FC236}">
                <a16:creationId xmlns:a16="http://schemas.microsoft.com/office/drawing/2014/main" id="{E6B12B88-0053-4455-8066-70F0F7D2EE1B}"/>
              </a:ext>
            </a:extLst>
          </p:cNvPr>
          <p:cNvSpPr txBox="1"/>
          <p:nvPr/>
        </p:nvSpPr>
        <p:spPr>
          <a:xfrm>
            <a:off x="7966620" y="404664"/>
            <a:ext cx="2664296" cy="2419124"/>
          </a:xfrm>
          <a:prstGeom prst="rect">
            <a:avLst/>
          </a:prstGeom>
          <a:noFill/>
          <a:ln>
            <a:solidFill>
              <a:schemeClr val="bg2"/>
            </a:solidFill>
          </a:ln>
        </p:spPr>
        <p:txBody>
          <a:bodyPr wrap="square" rtlCol="0">
            <a:spAutoFit/>
          </a:bodyPr>
          <a:lstStyle/>
          <a:p>
            <a:pPr>
              <a:lnSpc>
                <a:spcPct val="90000"/>
              </a:lnSpc>
            </a:pPr>
            <a:r>
              <a:rPr lang="en-IN" sz="2400" dirty="0"/>
              <a:t>Map showing cities marked with coloured points according to their cluster label</a:t>
            </a:r>
          </a:p>
        </p:txBody>
      </p:sp>
    </p:spTree>
    <p:extLst>
      <p:ext uri="{BB962C8B-B14F-4D97-AF65-F5344CB8AC3E}">
        <p14:creationId xmlns:p14="http://schemas.microsoft.com/office/powerpoint/2010/main" val="13484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43</TotalTime>
  <Words>245</Words>
  <Application>Microsoft Office PowerPoint</Application>
  <PresentationFormat>Custom</PresentationFormat>
  <Paragraphs>19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World country report presentation</vt:lpstr>
      <vt:lpstr>Clustering Cities in india </vt:lpstr>
      <vt:lpstr>1.Introduction</vt:lpstr>
      <vt:lpstr>2.About the data </vt:lpstr>
      <vt:lpstr>PowerPoint Presentation</vt:lpstr>
      <vt:lpstr>PowerPoint Presentation</vt:lpstr>
      <vt:lpstr>3.Modeling </vt:lpstr>
      <vt:lpstr>4.Visualising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Cities in india</dc:title>
  <dc:creator>Aneel AAryan</dc:creator>
  <cp:lastModifiedBy>Aneel AAryan</cp:lastModifiedBy>
  <cp:revision>5</cp:revision>
  <dcterms:created xsi:type="dcterms:W3CDTF">2020-05-22T03:23:26Z</dcterms:created>
  <dcterms:modified xsi:type="dcterms:W3CDTF">2020-05-22T04:07:20Z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