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88" r:id="rId2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FFD9"/>
    <a:srgbClr val="DED9FF"/>
    <a:srgbClr val="D9FBFF"/>
    <a:srgbClr val="FFF8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58" autoAdjust="0"/>
    <p:restoredTop sz="94660"/>
  </p:normalViewPr>
  <p:slideViewPr>
    <p:cSldViewPr>
      <p:cViewPr>
        <p:scale>
          <a:sx n="75" d="100"/>
          <a:sy n="75" d="100"/>
        </p:scale>
        <p:origin x="-1194" y="-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914400">
              <a:lnSpc>
                <a:spcPts val="3600"/>
              </a:lnSpc>
              <a:spcBef>
                <a:spcPts val="600"/>
              </a:spcBef>
              <a:buNone/>
              <a:defRPr sz="2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3568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ts val="3500"/>
              </a:lnSpc>
              <a:defRPr sz="2800"/>
            </a:lvl1pPr>
            <a:lvl2pPr>
              <a:lnSpc>
                <a:spcPts val="3500"/>
              </a:lnSpc>
              <a:defRPr sz="2400"/>
            </a:lvl2pPr>
            <a:lvl3pPr>
              <a:lnSpc>
                <a:spcPts val="3500"/>
              </a:lnSpc>
              <a:defRPr sz="2000"/>
            </a:lvl3pPr>
            <a:lvl4pPr>
              <a:lnSpc>
                <a:spcPts val="3500"/>
              </a:lnSpc>
              <a:defRPr sz="1800"/>
            </a:lvl4pPr>
            <a:lvl5pPr>
              <a:lnSpc>
                <a:spcPts val="3500"/>
              </a:lnSpc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34178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2020/6/20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5292080" y="55657"/>
            <a:ext cx="34563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1200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面向对象程序案例教程</a:t>
            </a:r>
            <a:r>
              <a:rPr lang="en-US" altLang="zh-CN" sz="1200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•</a:t>
            </a:r>
            <a:r>
              <a:rPr lang="zh-CN" altLang="en-US" sz="1200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中国水利水电出版社</a:t>
            </a:r>
            <a:endParaRPr lang="zh-CN" altLang="en-US" sz="1200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343610" y="55657"/>
            <a:ext cx="31482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200" kern="1200" dirty="0" smtClean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第</a:t>
            </a:r>
            <a:r>
              <a:rPr lang="en-US" altLang="zh-CN" sz="1200" kern="1200" dirty="0" smtClean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12</a:t>
            </a:r>
            <a:r>
              <a:rPr lang="zh-CN" altLang="zh-CN" sz="1200" kern="1200" dirty="0" smtClean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章</a:t>
            </a:r>
            <a:r>
              <a:rPr lang="en-US" altLang="zh-CN" sz="1200" kern="1200" dirty="0" smtClean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   </a:t>
            </a:r>
            <a:r>
              <a:rPr lang="zh-CN" altLang="zh-CN" sz="1200" kern="1200" dirty="0" smtClean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网络编程</a:t>
            </a:r>
            <a:endParaRPr lang="zh-CN" altLang="zh-CN" sz="1200" b="1" kern="1200" dirty="0">
              <a:solidFill>
                <a:schemeClr val="bg1">
                  <a:lumMod val="75000"/>
                </a:schemeClr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mk:@MSITStore:F:\&#25945;&#26448;\java&#38754;&#21521;&#23545;&#35937;&#31243;&#24207;&#26696;&#20363;&#25945;&#31243;\&#20070;&#31295;\JDK_API_1_6_zh_CN.CHM::/java/io/IOException.html" TargetMode="External"/><Relationship Id="rId2" Type="http://schemas.openxmlformats.org/officeDocument/2006/relationships/hyperlink" Target="mk:@MSITStore:F:\&#25945;&#26448;\java&#38754;&#21521;&#23545;&#35937;&#31243;&#24207;&#26696;&#20363;&#25945;&#31243;\&#20070;&#31295;\JDK_API_1_6_zh_CN.CHM::/java/net/DatagramPacket.html" TargetMode="Externa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mk:@MSITStore:F:\&#25945;&#26448;\java&#38754;&#21521;&#23545;&#35937;&#31243;&#24207;&#26696;&#20363;&#25945;&#31243;\&#20070;&#31295;\JDK_API_1_6_zh_CN.CHM::/java/net/InetAddress.html" TargetMode="Externa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baike.baidu.com/item/Internet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aidu.com/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%E4%BC%A0%E8%BE%93%E5%B1%82" TargetMode="External"/><Relationship Id="rId2" Type="http://schemas.openxmlformats.org/officeDocument/2006/relationships/hyperlink" Target="https://baike.baidu.com/item/%E4%BC%A0%E8%BE%93%E6%8E%A7%E5%88%B6%E5%8D%8F%E8%AE%AE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zh-CN" dirty="0"/>
              <a:t>第</a:t>
            </a:r>
            <a:r>
              <a:rPr lang="en-US" altLang="zh-CN" dirty="0"/>
              <a:t>12</a:t>
            </a:r>
            <a:r>
              <a:rPr lang="zh-CN" altLang="zh-CN" dirty="0"/>
              <a:t>章</a:t>
            </a:r>
            <a:r>
              <a:rPr lang="en-US" altLang="zh-CN" dirty="0"/>
              <a:t>   </a:t>
            </a:r>
            <a:r>
              <a:rPr lang="zh-CN" altLang="zh-CN" dirty="0"/>
              <a:t>网络编程</a:t>
            </a:r>
            <a:endParaRPr lang="zh-CN" altLang="zh-CN" b="1" dirty="0"/>
          </a:p>
        </p:txBody>
      </p:sp>
    </p:spTree>
    <p:extLst>
      <p:ext uri="{BB962C8B-B14F-4D97-AF65-F5344CB8AC3E}">
        <p14:creationId xmlns:p14="http://schemas.microsoft.com/office/powerpoint/2010/main" val="1428533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zh-CN" b="1" dirty="0" smtClean="0"/>
              <a:t>12.2   </a:t>
            </a:r>
            <a:r>
              <a:rPr lang="zh-CN" altLang="zh-CN" b="1" dirty="0" smtClean="0"/>
              <a:t>基于</a:t>
            </a:r>
            <a:r>
              <a:rPr lang="x-none" altLang="zh-CN" b="1" dirty="0" smtClean="0"/>
              <a:t>TCP/IP</a:t>
            </a:r>
            <a:r>
              <a:rPr lang="zh-CN" altLang="zh-CN" b="1" dirty="0" smtClean="0"/>
              <a:t>的通信</a:t>
            </a:r>
            <a:endParaRPr lang="zh-CN" altLang="zh-CN" b="1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>
          <a:xfrm>
            <a:off x="501140" y="1628801"/>
            <a:ext cx="5511019" cy="504055"/>
          </a:xfrm>
        </p:spPr>
        <p:txBody>
          <a:bodyPr lIns="108000" tIns="36000">
            <a:noAutofit/>
          </a:bodyPr>
          <a:lstStyle/>
          <a:p>
            <a:r>
              <a:rPr lang="x-none" altLang="zh-CN" sz="2800" b="0" dirty="0"/>
              <a:t>12.2.2  </a:t>
            </a:r>
            <a:r>
              <a:rPr lang="zh-CN" altLang="zh-CN" sz="2800" b="0" dirty="0"/>
              <a:t>实现</a:t>
            </a:r>
            <a:r>
              <a:rPr lang="x-none" altLang="zh-CN" sz="2800" b="0" dirty="0"/>
              <a:t>Socket通讯</a:t>
            </a:r>
            <a:r>
              <a:rPr lang="zh-CN" altLang="zh-CN" sz="2800" b="0" dirty="0"/>
              <a:t>的类</a:t>
            </a:r>
            <a:endParaRPr lang="zh-CN" altLang="zh-CN" sz="280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2"/>
          </p:nvPr>
        </p:nvSpPr>
        <p:spPr>
          <a:xfrm>
            <a:off x="323528" y="2174875"/>
            <a:ext cx="8352928" cy="42064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x-none" altLang="zh-CN" dirty="0"/>
              <a:t>4.  Socket</a:t>
            </a:r>
            <a:r>
              <a:rPr lang="zh-CN" altLang="zh-CN" dirty="0"/>
              <a:t>连接实例</a:t>
            </a:r>
          </a:p>
          <a:p>
            <a:pPr marL="0" indent="612000">
              <a:lnSpc>
                <a:spcPts val="3500"/>
              </a:lnSpc>
              <a:buNone/>
            </a:pPr>
            <a:r>
              <a:rPr lang="zh-CN" altLang="zh-CN" dirty="0"/>
              <a:t>例</a:t>
            </a:r>
            <a:r>
              <a:rPr lang="en-US" altLang="zh-CN" dirty="0"/>
              <a:t>12.1  </a:t>
            </a:r>
            <a:r>
              <a:rPr lang="zh-CN" altLang="zh-CN" dirty="0"/>
              <a:t>建立一个服务器</a:t>
            </a:r>
            <a:r>
              <a:rPr lang="en-US" altLang="zh-CN" dirty="0"/>
              <a:t>Server</a:t>
            </a:r>
            <a:r>
              <a:rPr lang="zh-CN" altLang="zh-CN" dirty="0"/>
              <a:t>类，在主方法中创建</a:t>
            </a:r>
            <a:r>
              <a:rPr lang="en-US" altLang="zh-CN" dirty="0" err="1"/>
              <a:t>ServerSocket</a:t>
            </a:r>
            <a:r>
              <a:rPr lang="zh-CN" altLang="zh-CN" dirty="0"/>
              <a:t>对象，并在循环中等待客户端的连接，连接成功后，输出客户端的</a:t>
            </a:r>
            <a:r>
              <a:rPr lang="en-US" altLang="zh-CN" dirty="0"/>
              <a:t>IP</a:t>
            </a:r>
            <a:r>
              <a:rPr lang="zh-CN" altLang="zh-CN" dirty="0"/>
              <a:t>地址和端口号，然后通过</a:t>
            </a:r>
            <a:r>
              <a:rPr lang="en-US" altLang="zh-CN" dirty="0"/>
              <a:t>Socket</a:t>
            </a:r>
            <a:r>
              <a:rPr lang="zh-CN" altLang="zh-CN" dirty="0"/>
              <a:t>从客户端读一个字符串并输出，最后再通过</a:t>
            </a:r>
            <a:r>
              <a:rPr lang="en-US" altLang="zh-CN" dirty="0"/>
              <a:t>Socket</a:t>
            </a:r>
            <a:r>
              <a:rPr lang="zh-CN" altLang="zh-CN" dirty="0"/>
              <a:t>向客户端输出一个字符串。建立客户端</a:t>
            </a:r>
            <a:r>
              <a:rPr lang="en-US" altLang="zh-CN" dirty="0"/>
              <a:t>Client</a:t>
            </a:r>
            <a:r>
              <a:rPr lang="zh-CN" altLang="zh-CN" dirty="0"/>
              <a:t>类，在主方法中创建</a:t>
            </a:r>
            <a:r>
              <a:rPr lang="en-US" altLang="zh-CN" dirty="0"/>
              <a:t>Socket</a:t>
            </a:r>
            <a:r>
              <a:rPr lang="zh-CN" altLang="zh-CN" dirty="0"/>
              <a:t>对象，与服务器连接，连接成功后，通过</a:t>
            </a:r>
            <a:r>
              <a:rPr lang="en-US" altLang="zh-CN" dirty="0"/>
              <a:t>Socket</a:t>
            </a:r>
            <a:r>
              <a:rPr lang="zh-CN" altLang="zh-CN" dirty="0"/>
              <a:t>向服务器发送一个字符串，然后再通过</a:t>
            </a:r>
            <a:r>
              <a:rPr lang="en-US" altLang="zh-CN" dirty="0"/>
              <a:t>Socket</a:t>
            </a:r>
            <a:r>
              <a:rPr lang="zh-CN" altLang="zh-CN" dirty="0"/>
              <a:t>从服务器读一个字符串并输出。</a:t>
            </a:r>
          </a:p>
        </p:txBody>
      </p:sp>
    </p:spTree>
    <p:extLst>
      <p:ext uri="{BB962C8B-B14F-4D97-AF65-F5344CB8AC3E}">
        <p14:creationId xmlns:p14="http://schemas.microsoft.com/office/powerpoint/2010/main" val="2004382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zh-CN" b="1" dirty="0" smtClean="0"/>
              <a:t>12.2   </a:t>
            </a:r>
            <a:r>
              <a:rPr lang="zh-CN" altLang="zh-CN" b="1" dirty="0" smtClean="0"/>
              <a:t>基于</a:t>
            </a:r>
            <a:r>
              <a:rPr lang="x-none" altLang="zh-CN" b="1" dirty="0" smtClean="0"/>
              <a:t>TCP/IP</a:t>
            </a:r>
            <a:r>
              <a:rPr lang="zh-CN" altLang="zh-CN" b="1" dirty="0" smtClean="0"/>
              <a:t>的通信</a:t>
            </a:r>
            <a:endParaRPr lang="zh-CN" altLang="zh-CN" b="1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>
          <a:xfrm>
            <a:off x="501140" y="1628801"/>
            <a:ext cx="5511019" cy="504055"/>
          </a:xfrm>
        </p:spPr>
        <p:txBody>
          <a:bodyPr lIns="108000" tIns="36000">
            <a:noAutofit/>
          </a:bodyPr>
          <a:lstStyle/>
          <a:p>
            <a:r>
              <a:rPr lang="x-none" altLang="zh-CN" sz="2800" dirty="0"/>
              <a:t>12.2.3  </a:t>
            </a:r>
            <a:r>
              <a:rPr lang="zh-CN" altLang="zh-CN" sz="2800" dirty="0"/>
              <a:t>简单的聊天室程序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2"/>
          </p:nvPr>
        </p:nvSpPr>
        <p:spPr>
          <a:xfrm>
            <a:off x="323528" y="2174875"/>
            <a:ext cx="8352928" cy="4206453"/>
          </a:xfrm>
        </p:spPr>
        <p:txBody>
          <a:bodyPr>
            <a:normAutofit/>
          </a:bodyPr>
          <a:lstStyle/>
          <a:p>
            <a:pPr indent="576000">
              <a:lnSpc>
                <a:spcPts val="3100"/>
              </a:lnSpc>
            </a:pPr>
            <a:r>
              <a:rPr lang="zh-CN" altLang="zh-CN" dirty="0"/>
              <a:t>例</a:t>
            </a:r>
            <a:r>
              <a:rPr lang="en-US" altLang="zh-CN" dirty="0"/>
              <a:t>12.2 </a:t>
            </a:r>
            <a:r>
              <a:rPr lang="zh-CN" altLang="zh-CN" dirty="0"/>
              <a:t>设计简单的聊天室，运行结果如图</a:t>
            </a:r>
            <a:r>
              <a:rPr lang="en-US" altLang="zh-CN" dirty="0"/>
              <a:t>12.3</a:t>
            </a:r>
            <a:r>
              <a:rPr lang="zh-CN" altLang="zh-CN" dirty="0"/>
              <a:t>所示。图中左面的窗口是服务器运行界面，只有一个文本域，用来显示客户端的连接信息，每当有客户端连接，显示该客户端的</a:t>
            </a:r>
            <a:r>
              <a:rPr lang="en-US" altLang="zh-CN" dirty="0"/>
              <a:t>IP</a:t>
            </a:r>
            <a:r>
              <a:rPr lang="zh-CN" altLang="zh-CN" dirty="0"/>
              <a:t>地址和端口，以及当前连接的客户端数。后面的两个窗口是客户端程序运行界面，客户端界面有一个文本域组件和一个文本框组件，在文本框中输入文本，按回车键后，就会将文本框中的内容显示到上面的文本域中，并发送给服务器，服务器收到信息后，在信息的前面加上客户端的</a:t>
            </a:r>
            <a:r>
              <a:rPr lang="en-US" altLang="zh-CN" dirty="0"/>
              <a:t>IP</a:t>
            </a:r>
            <a:r>
              <a:rPr lang="zh-CN" altLang="zh-CN" dirty="0"/>
              <a:t>地址和端口号，然后转发给其他客户端，客户端程序再将收到的信息显示在文本域中。</a:t>
            </a:r>
          </a:p>
        </p:txBody>
      </p:sp>
    </p:spTree>
    <p:extLst>
      <p:ext uri="{BB962C8B-B14F-4D97-AF65-F5344CB8AC3E}">
        <p14:creationId xmlns:p14="http://schemas.microsoft.com/office/powerpoint/2010/main" val="4195081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zh-CN" b="1" dirty="0" smtClean="0"/>
              <a:t>12.2   </a:t>
            </a:r>
            <a:r>
              <a:rPr lang="zh-CN" altLang="zh-CN" b="1" dirty="0" smtClean="0"/>
              <a:t>基于</a:t>
            </a:r>
            <a:r>
              <a:rPr lang="x-none" altLang="zh-CN" b="1" dirty="0" smtClean="0"/>
              <a:t>TCP/IP</a:t>
            </a:r>
            <a:r>
              <a:rPr lang="zh-CN" altLang="zh-CN" b="1" dirty="0" smtClean="0"/>
              <a:t>的通信</a:t>
            </a:r>
            <a:endParaRPr lang="zh-CN" altLang="zh-CN" b="1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>
          <a:xfrm>
            <a:off x="501140" y="1628801"/>
            <a:ext cx="5511019" cy="504055"/>
          </a:xfrm>
        </p:spPr>
        <p:txBody>
          <a:bodyPr lIns="108000" tIns="36000">
            <a:noAutofit/>
          </a:bodyPr>
          <a:lstStyle/>
          <a:p>
            <a:r>
              <a:rPr lang="x-none" altLang="zh-CN" sz="2800" dirty="0"/>
              <a:t>12.2.3  </a:t>
            </a:r>
            <a:r>
              <a:rPr lang="zh-CN" altLang="zh-CN" sz="2800" dirty="0"/>
              <a:t>简单的聊天室程序</a:t>
            </a: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69" y="2564888"/>
            <a:ext cx="7277736" cy="31375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88533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zh-CN" b="1" dirty="0"/>
              <a:t>12.3  </a:t>
            </a:r>
            <a:r>
              <a:rPr lang="zh-CN" altLang="zh-CN" b="1" dirty="0"/>
              <a:t>基于</a:t>
            </a:r>
            <a:r>
              <a:rPr lang="x-none" altLang="zh-CN" b="1" dirty="0"/>
              <a:t>UDP/IP的通信</a:t>
            </a:r>
            <a:endParaRPr lang="zh-CN" altLang="zh-CN" b="1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2"/>
          </p:nvPr>
        </p:nvSpPr>
        <p:spPr>
          <a:xfrm>
            <a:off x="539552" y="1844824"/>
            <a:ext cx="7931224" cy="3951288"/>
          </a:xfrm>
        </p:spPr>
        <p:txBody>
          <a:bodyPr/>
          <a:lstStyle/>
          <a:p>
            <a:pPr marL="0" indent="612000">
              <a:lnSpc>
                <a:spcPct val="150000"/>
              </a:lnSpc>
              <a:buNone/>
            </a:pPr>
            <a:r>
              <a:rPr lang="en-US" altLang="zh-CN" dirty="0"/>
              <a:t>UDP</a:t>
            </a:r>
            <a:r>
              <a:rPr lang="zh-CN" altLang="zh-CN" dirty="0"/>
              <a:t>（</a:t>
            </a:r>
            <a:r>
              <a:rPr lang="en-US" altLang="zh-CN" dirty="0"/>
              <a:t>User Datagram Protocol</a:t>
            </a:r>
            <a:r>
              <a:rPr lang="zh-CN" altLang="zh-CN" dirty="0"/>
              <a:t>，用户数据报协议），是一种无连接的传输层协议，提供面向事务的简单不可靠信息传送服务。优点是速度快</a:t>
            </a:r>
            <a:r>
              <a:rPr lang="zh-CN" altLang="zh-CN" dirty="0" smtClean="0"/>
              <a:t>，缺点</a:t>
            </a:r>
            <a:r>
              <a:rPr lang="zh-CN" altLang="zh-CN" dirty="0"/>
              <a:t>是不可靠，不稳定。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385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zh-CN" b="1" dirty="0"/>
              <a:t>12.3  </a:t>
            </a:r>
            <a:r>
              <a:rPr lang="zh-CN" altLang="zh-CN" b="1" dirty="0"/>
              <a:t>基于</a:t>
            </a:r>
            <a:r>
              <a:rPr lang="x-none" altLang="zh-CN" b="1" dirty="0"/>
              <a:t>UDP/IP的通信</a:t>
            </a:r>
            <a:endParaRPr lang="zh-CN" altLang="zh-CN" b="1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>
          <a:xfrm>
            <a:off x="501140" y="1628801"/>
            <a:ext cx="5511019" cy="504055"/>
          </a:xfrm>
        </p:spPr>
        <p:txBody>
          <a:bodyPr lIns="108000" tIns="36000">
            <a:noAutofit/>
          </a:bodyPr>
          <a:lstStyle/>
          <a:p>
            <a:r>
              <a:rPr lang="x-none" altLang="zh-CN" sz="2800" dirty="0"/>
              <a:t>12.3.1  实现UDP通信</a:t>
            </a:r>
            <a:endParaRPr lang="zh-CN" altLang="zh-CN" sz="280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2"/>
          </p:nvPr>
        </p:nvSpPr>
        <p:spPr>
          <a:xfrm>
            <a:off x="323528" y="2174875"/>
            <a:ext cx="8280920" cy="3951288"/>
          </a:xfrm>
        </p:spPr>
        <p:txBody>
          <a:bodyPr/>
          <a:lstStyle/>
          <a:p>
            <a:pPr marL="0" indent="0">
              <a:buNone/>
            </a:pPr>
            <a:r>
              <a:rPr lang="x-none" altLang="zh-CN" dirty="0"/>
              <a:t>1.  DatagramSocket类</a:t>
            </a:r>
            <a:endParaRPr lang="zh-CN" altLang="zh-CN" dirty="0"/>
          </a:p>
          <a:p>
            <a:pPr lvl="1">
              <a:buFont typeface="Wingdings" pitchFamily="2" charset="2"/>
              <a:buChar char="l"/>
            </a:pPr>
            <a:r>
              <a:rPr lang="en-US" altLang="zh-CN" sz="2400" dirty="0" err="1"/>
              <a:t>DatagramSocket</a:t>
            </a:r>
            <a:r>
              <a:rPr lang="en-US" altLang="zh-CN" sz="2400" dirty="0"/>
              <a:t>()</a:t>
            </a:r>
            <a:endParaRPr lang="zh-CN" altLang="zh-CN" sz="2400" dirty="0"/>
          </a:p>
          <a:p>
            <a:pPr lvl="1">
              <a:buFont typeface="Wingdings" pitchFamily="2" charset="2"/>
              <a:buChar char="l"/>
            </a:pPr>
            <a:r>
              <a:rPr lang="en-US" altLang="zh-CN" sz="2400" dirty="0" err="1"/>
              <a:t>DatagramSocket</a:t>
            </a:r>
            <a:r>
              <a:rPr lang="en-US" altLang="zh-CN" sz="2400" dirty="0"/>
              <a:t>(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port)</a:t>
            </a:r>
            <a:endParaRPr lang="zh-CN" altLang="zh-CN" sz="2400" dirty="0"/>
          </a:p>
          <a:p>
            <a:pPr lvl="1">
              <a:buFont typeface="Wingdings" pitchFamily="2" charset="2"/>
              <a:buChar char="l"/>
            </a:pPr>
            <a:r>
              <a:rPr lang="en-US" altLang="zh-CN" sz="2400" dirty="0" err="1"/>
              <a:t>DatagramSocket</a:t>
            </a:r>
            <a:r>
              <a:rPr lang="en-US" altLang="zh-CN" sz="2400" dirty="0"/>
              <a:t>(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port, </a:t>
            </a:r>
            <a:r>
              <a:rPr lang="en-US" altLang="zh-CN" sz="2400" dirty="0" err="1"/>
              <a:t>InetAddress</a:t>
            </a:r>
            <a:r>
              <a:rPr lang="en-US" altLang="zh-CN" sz="2400" dirty="0"/>
              <a:t> </a:t>
            </a:r>
            <a:r>
              <a:rPr lang="en-US" altLang="zh-CN" sz="2400" dirty="0" err="1"/>
              <a:t>laddr</a:t>
            </a:r>
            <a:r>
              <a:rPr lang="en-US" altLang="zh-CN" sz="2400" dirty="0"/>
              <a:t>)</a:t>
            </a:r>
            <a:endParaRPr lang="zh-CN" altLang="zh-CN" sz="2400" dirty="0"/>
          </a:p>
          <a:p>
            <a:pPr marL="457200" lvl="1" indent="0">
              <a:buNone/>
            </a:pPr>
            <a:endParaRPr lang="en-US" altLang="zh-CN" sz="2400" dirty="0" smtClean="0"/>
          </a:p>
          <a:p>
            <a:pPr lvl="1">
              <a:buFont typeface="Wingdings" pitchFamily="2" charset="2"/>
              <a:buChar char="l"/>
            </a:pPr>
            <a:r>
              <a:rPr lang="en-US" altLang="zh-CN" sz="2400" dirty="0"/>
              <a:t>public void send(</a:t>
            </a:r>
            <a:r>
              <a:rPr lang="en-US" altLang="zh-CN" sz="2400" dirty="0" err="1">
                <a:hlinkClick r:id="rId2" action="ppaction://hlinkfile" tooltip="java.net 中的类"/>
              </a:rPr>
              <a:t>DatagramPacket</a:t>
            </a:r>
            <a:r>
              <a:rPr lang="en-US" altLang="zh-CN" sz="2400" dirty="0"/>
              <a:t> p)  throws </a:t>
            </a:r>
            <a:r>
              <a:rPr lang="en-US" altLang="zh-CN" sz="2400" dirty="0" err="1">
                <a:hlinkClick r:id="rId3" action="ppaction://hlinkfile" tooltip="java.io 中的类"/>
              </a:rPr>
              <a:t>IOException</a:t>
            </a:r>
            <a:endParaRPr lang="zh-CN" altLang="zh-CN" sz="2400" dirty="0"/>
          </a:p>
          <a:p>
            <a:pPr lvl="1">
              <a:buFont typeface="Wingdings" pitchFamily="2" charset="2"/>
              <a:buChar char="l"/>
            </a:pPr>
            <a:r>
              <a:rPr lang="en-US" altLang="zh-CN" sz="2400" dirty="0"/>
              <a:t>public void receive(</a:t>
            </a:r>
            <a:r>
              <a:rPr lang="en-US" altLang="zh-CN" sz="2400" dirty="0" err="1">
                <a:hlinkClick r:id="rId2" action="ppaction://hlinkfile" tooltip="java.net 中的类"/>
              </a:rPr>
              <a:t>DatagramPacket</a:t>
            </a:r>
            <a:r>
              <a:rPr lang="en-US" altLang="zh-CN" sz="2400" dirty="0"/>
              <a:t> p)  throws </a:t>
            </a:r>
            <a:r>
              <a:rPr lang="en-US" altLang="zh-CN" sz="2400" dirty="0" err="1">
                <a:hlinkClick r:id="rId3" action="ppaction://hlinkfile" tooltip="java.io 中的类"/>
              </a:rPr>
              <a:t>IOException</a:t>
            </a:r>
            <a:endParaRPr lang="zh-CN" altLang="zh-CN" sz="2400" dirty="0"/>
          </a:p>
          <a:p>
            <a:pPr lvl="2">
              <a:buFont typeface="Wingdings" pitchFamily="2" charset="2"/>
              <a:buChar char="l"/>
            </a:pPr>
            <a:endParaRPr lang="zh-CN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6012160" y="2132856"/>
            <a:ext cx="11521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本地的</a:t>
            </a:r>
            <a:endParaRPr lang="zh-CN" altLang="en-US" dirty="0"/>
          </a:p>
        </p:txBody>
      </p:sp>
      <p:cxnSp>
        <p:nvCxnSpPr>
          <p:cNvPr id="8" name="直接箭头连接符 7"/>
          <p:cNvCxnSpPr/>
          <p:nvPr/>
        </p:nvCxnSpPr>
        <p:spPr>
          <a:xfrm flipH="1">
            <a:off x="4067944" y="2502188"/>
            <a:ext cx="1944216" cy="6387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H="1">
            <a:off x="4067944" y="2502188"/>
            <a:ext cx="2160240" cy="107082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>
            <a:off x="6012160" y="2502188"/>
            <a:ext cx="216024" cy="107082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5286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zh-CN" b="1" dirty="0"/>
              <a:t>12.3  </a:t>
            </a:r>
            <a:r>
              <a:rPr lang="zh-CN" altLang="zh-CN" b="1" dirty="0"/>
              <a:t>基于</a:t>
            </a:r>
            <a:r>
              <a:rPr lang="x-none" altLang="zh-CN" b="1" dirty="0"/>
              <a:t>UDP/IP的通信</a:t>
            </a:r>
            <a:endParaRPr lang="zh-CN" altLang="zh-CN" b="1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>
          <a:xfrm>
            <a:off x="501140" y="1628801"/>
            <a:ext cx="5511019" cy="504055"/>
          </a:xfrm>
        </p:spPr>
        <p:txBody>
          <a:bodyPr lIns="108000" tIns="36000">
            <a:noAutofit/>
          </a:bodyPr>
          <a:lstStyle/>
          <a:p>
            <a:r>
              <a:rPr lang="x-none" altLang="zh-CN" sz="2800" dirty="0"/>
              <a:t>12.3.1  实现UDP通信</a:t>
            </a:r>
            <a:endParaRPr lang="zh-CN" altLang="zh-CN" sz="280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2"/>
          </p:nvPr>
        </p:nvSpPr>
        <p:spPr>
          <a:xfrm>
            <a:off x="323528" y="2174875"/>
            <a:ext cx="8568952" cy="395128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x-none" altLang="zh-CN" dirty="0"/>
              <a:t>2.  DatagramPacket类</a:t>
            </a:r>
            <a:endParaRPr lang="zh-CN" altLang="zh-CN" dirty="0"/>
          </a:p>
          <a:p>
            <a:pPr>
              <a:lnSpc>
                <a:spcPct val="150000"/>
              </a:lnSpc>
            </a:pPr>
            <a:r>
              <a:rPr lang="en-US" altLang="zh-CN" sz="2000" dirty="0" err="1"/>
              <a:t>DatagramPacket</a:t>
            </a:r>
            <a:r>
              <a:rPr lang="zh-CN" altLang="zh-CN" sz="2000" dirty="0"/>
              <a:t>（</a:t>
            </a:r>
            <a:r>
              <a:rPr lang="en-US" altLang="zh-CN" sz="2000" dirty="0"/>
              <a:t>byte </a:t>
            </a:r>
            <a:r>
              <a:rPr lang="en-US" altLang="zh-CN" sz="2000" dirty="0" err="1"/>
              <a:t>buf</a:t>
            </a:r>
            <a:r>
              <a:rPr lang="en-US" altLang="zh-CN" sz="2000" dirty="0"/>
              <a:t>[],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length</a:t>
            </a:r>
            <a:r>
              <a:rPr lang="zh-CN" altLang="zh-CN" sz="2000" dirty="0"/>
              <a:t>）</a:t>
            </a:r>
          </a:p>
          <a:p>
            <a:pPr>
              <a:lnSpc>
                <a:spcPct val="150000"/>
              </a:lnSpc>
            </a:pPr>
            <a:r>
              <a:rPr lang="en-US" altLang="zh-CN" sz="2000" dirty="0" err="1"/>
              <a:t>DatagramPacket</a:t>
            </a:r>
            <a:r>
              <a:rPr lang="en-US" altLang="zh-CN" sz="2000" dirty="0"/>
              <a:t>(byte </a:t>
            </a:r>
            <a:r>
              <a:rPr lang="en-US" altLang="zh-CN" sz="2000" dirty="0" err="1"/>
              <a:t>buf</a:t>
            </a:r>
            <a:r>
              <a:rPr lang="en-US" altLang="zh-CN" sz="2000" dirty="0"/>
              <a:t>[],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length, </a:t>
            </a:r>
            <a:r>
              <a:rPr lang="en-US" altLang="zh-CN" sz="2000" dirty="0" err="1"/>
              <a:t>InetAddress</a:t>
            </a:r>
            <a:r>
              <a:rPr lang="en-US" altLang="zh-CN" sz="2000" dirty="0"/>
              <a:t> address,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port)</a:t>
            </a:r>
            <a:endParaRPr lang="zh-CN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dirty="0" err="1"/>
              <a:t>DatagramPacket</a:t>
            </a:r>
            <a:r>
              <a:rPr lang="en-US" altLang="zh-CN" sz="2000" dirty="0"/>
              <a:t>(byte[] </a:t>
            </a:r>
            <a:r>
              <a:rPr lang="en-US" altLang="zh-CN" sz="2000" dirty="0" err="1"/>
              <a:t>buf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offset,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length)</a:t>
            </a:r>
            <a:endParaRPr lang="zh-CN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dirty="0" err="1"/>
              <a:t>DatagramPacket</a:t>
            </a:r>
            <a:r>
              <a:rPr lang="en-US" altLang="zh-CN" sz="2000" dirty="0"/>
              <a:t>(byte[] </a:t>
            </a:r>
            <a:r>
              <a:rPr lang="en-US" altLang="zh-CN" sz="2000" dirty="0" err="1"/>
              <a:t>buf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offset,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length, </a:t>
            </a:r>
            <a:r>
              <a:rPr lang="en-US" altLang="zh-CN" sz="2000" dirty="0" err="1"/>
              <a:t>InetAddress</a:t>
            </a:r>
            <a:r>
              <a:rPr lang="en-US" altLang="zh-CN" sz="2000" dirty="0"/>
              <a:t> address,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port)</a:t>
            </a:r>
            <a:endParaRPr lang="zh-CN" altLang="zh-CN" sz="2000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zh-CN" sz="24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796136" y="2195572"/>
            <a:ext cx="11521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接收方</a:t>
            </a:r>
            <a:r>
              <a:rPr lang="zh-CN" altLang="en-US" dirty="0" smtClean="0"/>
              <a:t>的</a:t>
            </a:r>
            <a:endParaRPr lang="zh-CN" altLang="en-US" dirty="0"/>
          </a:p>
        </p:txBody>
      </p:sp>
      <p:cxnSp>
        <p:nvCxnSpPr>
          <p:cNvPr id="8" name="直接箭头连接符 7"/>
          <p:cNvCxnSpPr/>
          <p:nvPr/>
        </p:nvCxnSpPr>
        <p:spPr>
          <a:xfrm>
            <a:off x="6228184" y="2502188"/>
            <a:ext cx="216024" cy="9988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6228184" y="2502188"/>
            <a:ext cx="1440160" cy="9988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6228184" y="2502188"/>
            <a:ext cx="1044116" cy="20069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6228184" y="2502188"/>
            <a:ext cx="2304256" cy="20069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331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zh-CN" b="1" dirty="0"/>
              <a:t>12.3  </a:t>
            </a:r>
            <a:r>
              <a:rPr lang="zh-CN" altLang="zh-CN" b="1" dirty="0"/>
              <a:t>基于</a:t>
            </a:r>
            <a:r>
              <a:rPr lang="x-none" altLang="zh-CN" b="1" dirty="0"/>
              <a:t>UDP/IP的通信</a:t>
            </a:r>
            <a:endParaRPr lang="zh-CN" altLang="zh-CN" b="1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>
          <a:xfrm>
            <a:off x="501140" y="1628801"/>
            <a:ext cx="5511019" cy="504055"/>
          </a:xfrm>
        </p:spPr>
        <p:txBody>
          <a:bodyPr lIns="108000" tIns="36000">
            <a:noAutofit/>
          </a:bodyPr>
          <a:lstStyle/>
          <a:p>
            <a:r>
              <a:rPr lang="x-none" altLang="zh-CN" sz="2800" dirty="0"/>
              <a:t>12.3.1  实现UDP通信</a:t>
            </a:r>
            <a:endParaRPr lang="zh-CN" altLang="zh-CN" sz="280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2"/>
          </p:nvPr>
        </p:nvSpPr>
        <p:spPr>
          <a:xfrm>
            <a:off x="323528" y="2174875"/>
            <a:ext cx="8568952" cy="395128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x-none" altLang="zh-CN" dirty="0"/>
              <a:t>2.  DatagramPacket类</a:t>
            </a:r>
            <a:endParaRPr lang="zh-CN" altLang="zh-CN" dirty="0"/>
          </a:p>
          <a:p>
            <a:r>
              <a:rPr lang="en-US" altLang="zh-CN" dirty="0"/>
              <a:t>public </a:t>
            </a:r>
            <a:r>
              <a:rPr lang="en-US" altLang="zh-CN" dirty="0" err="1">
                <a:hlinkClick r:id="rId2" action="ppaction://hlinkfile" tooltip="java.net 中的类"/>
              </a:rPr>
              <a:t>InetAddress</a:t>
            </a:r>
            <a:r>
              <a:rPr lang="en-US" altLang="zh-CN" dirty="0"/>
              <a:t> </a:t>
            </a:r>
            <a:r>
              <a:rPr lang="en-US" altLang="zh-CN" dirty="0" err="1"/>
              <a:t>getAddress</a:t>
            </a:r>
            <a:r>
              <a:rPr lang="en-US" altLang="zh-CN" dirty="0" smtClean="0"/>
              <a:t>()</a:t>
            </a:r>
            <a:r>
              <a:rPr lang="zh-CN" altLang="zh-CN" dirty="0" smtClean="0"/>
              <a:t>。</a:t>
            </a:r>
            <a:endParaRPr lang="zh-CN" altLang="zh-CN" dirty="0"/>
          </a:p>
          <a:p>
            <a:r>
              <a:rPr lang="en-US" altLang="zh-CN" dirty="0"/>
              <a:t>public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getPort</a:t>
            </a:r>
            <a:r>
              <a:rPr lang="en-US" altLang="zh-CN" dirty="0" smtClean="0"/>
              <a:t>()</a:t>
            </a:r>
          </a:p>
          <a:p>
            <a:r>
              <a:rPr lang="zh-CN" altLang="zh-CN" dirty="0" smtClean="0"/>
              <a:t> </a:t>
            </a:r>
            <a:r>
              <a:rPr lang="en-US" altLang="zh-CN" dirty="0" smtClean="0"/>
              <a:t>public </a:t>
            </a:r>
            <a:r>
              <a:rPr lang="en-US" altLang="zh-CN" dirty="0"/>
              <a:t>byte[] </a:t>
            </a:r>
            <a:r>
              <a:rPr lang="en-US" altLang="zh-CN" dirty="0" err="1"/>
              <a:t>getData</a:t>
            </a:r>
            <a:r>
              <a:rPr lang="en-US" altLang="zh-CN" dirty="0" smtClean="0"/>
              <a:t>()</a:t>
            </a:r>
            <a:endParaRPr lang="zh-CN" altLang="zh-CN" dirty="0"/>
          </a:p>
          <a:p>
            <a:r>
              <a:rPr lang="en-US" altLang="zh-CN" dirty="0"/>
              <a:t>public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getLength</a:t>
            </a:r>
            <a:r>
              <a:rPr lang="en-US" altLang="zh-CN" dirty="0" smtClean="0"/>
              <a:t>()</a:t>
            </a:r>
            <a:endParaRPr lang="zh-CN" altLang="zh-CN" dirty="0"/>
          </a:p>
          <a:p>
            <a:r>
              <a:rPr lang="en-US" altLang="zh-CN" dirty="0"/>
              <a:t>public void </a:t>
            </a:r>
            <a:r>
              <a:rPr lang="en-US" altLang="zh-CN" dirty="0" err="1"/>
              <a:t>setData</a:t>
            </a:r>
            <a:r>
              <a:rPr lang="en-US" altLang="zh-CN" dirty="0"/>
              <a:t>(byte</a:t>
            </a:r>
            <a:r>
              <a:rPr lang="en-US" altLang="zh-CN" dirty="0" smtClean="0"/>
              <a:t>[] </a:t>
            </a:r>
            <a:r>
              <a:rPr lang="en-US" altLang="zh-CN" dirty="0" err="1" smtClean="0"/>
              <a:t>buf</a:t>
            </a:r>
            <a:r>
              <a:rPr lang="en-US" altLang="zh-CN" dirty="0"/>
              <a:t>, </a:t>
            </a:r>
            <a:r>
              <a:rPr lang="en-US" altLang="zh-CN" dirty="0" err="1"/>
              <a:t>int</a:t>
            </a:r>
            <a:r>
              <a:rPr lang="en-US" altLang="zh-CN" dirty="0"/>
              <a:t> offset, </a:t>
            </a:r>
            <a:r>
              <a:rPr lang="en-US" altLang="zh-CN" dirty="0" err="1"/>
              <a:t>int</a:t>
            </a:r>
            <a:r>
              <a:rPr lang="en-US" altLang="zh-CN" dirty="0"/>
              <a:t> length</a:t>
            </a:r>
            <a:r>
              <a:rPr lang="en-US" altLang="zh-CN" dirty="0" smtClean="0"/>
              <a:t>)</a:t>
            </a:r>
            <a:endParaRPr lang="zh-CN" altLang="zh-CN" dirty="0"/>
          </a:p>
          <a:p>
            <a:r>
              <a:rPr lang="en-US" altLang="zh-CN" dirty="0"/>
              <a:t>public void </a:t>
            </a:r>
            <a:r>
              <a:rPr lang="en-US" altLang="zh-CN" dirty="0" err="1"/>
              <a:t>setAddress</a:t>
            </a:r>
            <a:r>
              <a:rPr lang="en-US" altLang="zh-CN" dirty="0"/>
              <a:t>(</a:t>
            </a:r>
            <a:r>
              <a:rPr lang="en-US" altLang="zh-CN" dirty="0" err="1">
                <a:hlinkClick r:id="rId2" action="ppaction://hlinkfile" tooltip="java.net 中的类"/>
              </a:rPr>
              <a:t>InetAddress</a:t>
            </a:r>
            <a:r>
              <a:rPr lang="en-US" altLang="zh-CN" dirty="0"/>
              <a:t> </a:t>
            </a:r>
            <a:r>
              <a:rPr lang="en-US" altLang="zh-CN" dirty="0" err="1"/>
              <a:t>iaddr</a:t>
            </a:r>
            <a:r>
              <a:rPr lang="en-US" altLang="zh-CN" dirty="0" smtClean="0"/>
              <a:t>) </a:t>
            </a:r>
            <a:endParaRPr lang="zh-CN" altLang="zh-CN" dirty="0"/>
          </a:p>
          <a:p>
            <a:r>
              <a:rPr lang="en-US" altLang="zh-CN" dirty="0"/>
              <a:t>public void </a:t>
            </a:r>
            <a:r>
              <a:rPr lang="en-US" altLang="zh-CN" dirty="0" err="1"/>
              <a:t>setPort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iport</a:t>
            </a:r>
            <a:r>
              <a:rPr lang="en-US" altLang="zh-CN" dirty="0" smtClean="0"/>
              <a:t>)</a:t>
            </a:r>
            <a:r>
              <a:rPr lang="zh-CN" altLang="zh-CN" dirty="0" smtClean="0"/>
              <a:t>。</a:t>
            </a:r>
            <a:r>
              <a:rPr lang="en-US" altLang="zh-CN" dirty="0" smtClean="0"/>
              <a:t> 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662964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zh-CN" b="1" dirty="0"/>
              <a:t>12.3  </a:t>
            </a:r>
            <a:r>
              <a:rPr lang="zh-CN" altLang="zh-CN" b="1" dirty="0"/>
              <a:t>基于</a:t>
            </a:r>
            <a:r>
              <a:rPr lang="x-none" altLang="zh-CN" b="1" dirty="0"/>
              <a:t>UDP/IP的通信</a:t>
            </a:r>
            <a:endParaRPr lang="zh-CN" altLang="zh-CN" b="1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>
          <a:xfrm>
            <a:off x="501140" y="1628801"/>
            <a:ext cx="5511019" cy="504055"/>
          </a:xfrm>
        </p:spPr>
        <p:txBody>
          <a:bodyPr lIns="108000" tIns="36000">
            <a:noAutofit/>
          </a:bodyPr>
          <a:lstStyle/>
          <a:p>
            <a:r>
              <a:rPr lang="x-none" altLang="zh-CN" sz="2800" dirty="0"/>
              <a:t>12.3.1  实现UDP通信</a:t>
            </a:r>
            <a:endParaRPr lang="zh-CN" altLang="zh-CN" sz="280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2"/>
          </p:nvPr>
        </p:nvSpPr>
        <p:spPr>
          <a:xfrm>
            <a:off x="323528" y="2174875"/>
            <a:ext cx="8568952" cy="6780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x-none" altLang="zh-CN" dirty="0"/>
              <a:t>3.  UDP</a:t>
            </a:r>
            <a:r>
              <a:rPr lang="x-none" altLang="zh-CN" dirty="0" smtClean="0"/>
              <a:t>通信过程</a:t>
            </a:r>
            <a:endParaRPr lang="zh-CN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071448"/>
            <a:ext cx="5975866" cy="28567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4034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zh-CN" b="1" dirty="0"/>
              <a:t>12.3  </a:t>
            </a:r>
            <a:r>
              <a:rPr lang="zh-CN" altLang="zh-CN" b="1" dirty="0"/>
              <a:t>基于</a:t>
            </a:r>
            <a:r>
              <a:rPr lang="x-none" altLang="zh-CN" b="1" dirty="0"/>
              <a:t>UDP/IP的通信</a:t>
            </a:r>
            <a:endParaRPr lang="zh-CN" altLang="zh-CN" b="1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>
          <a:xfrm>
            <a:off x="501140" y="1628801"/>
            <a:ext cx="5511019" cy="504055"/>
          </a:xfrm>
        </p:spPr>
        <p:txBody>
          <a:bodyPr lIns="108000" tIns="36000">
            <a:noAutofit/>
          </a:bodyPr>
          <a:lstStyle/>
          <a:p>
            <a:r>
              <a:rPr lang="x-none" altLang="zh-CN" sz="2800" dirty="0"/>
              <a:t>12.3.1  实现UDP通信</a:t>
            </a:r>
            <a:endParaRPr lang="zh-CN" altLang="zh-CN" sz="280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2"/>
          </p:nvPr>
        </p:nvSpPr>
        <p:spPr>
          <a:xfrm>
            <a:off x="323528" y="2174875"/>
            <a:ext cx="8568952" cy="4422477"/>
          </a:xfrm>
        </p:spPr>
        <p:txBody>
          <a:bodyPr>
            <a:normAutofit/>
          </a:bodyPr>
          <a:lstStyle/>
          <a:p>
            <a:pPr marL="457200" indent="-457200">
              <a:buAutoNum type="arabicPeriod" startAt="3"/>
            </a:pPr>
            <a:r>
              <a:rPr lang="x-none" altLang="zh-CN" dirty="0" smtClean="0"/>
              <a:t>UDP通信过程</a:t>
            </a:r>
            <a:endParaRPr lang="en-US" altLang="zh-CN" dirty="0" smtClean="0"/>
          </a:p>
          <a:p>
            <a:pPr marL="0" indent="612000">
              <a:lnSpc>
                <a:spcPct val="150000"/>
              </a:lnSpc>
              <a:buNone/>
            </a:pPr>
            <a:r>
              <a:rPr lang="zh-CN" altLang="zh-CN" dirty="0"/>
              <a:t>例</a:t>
            </a:r>
            <a:r>
              <a:rPr lang="en-US" altLang="zh-CN" dirty="0"/>
              <a:t>12.3  </a:t>
            </a:r>
            <a:r>
              <a:rPr lang="zh-CN" altLang="zh-CN" dirty="0"/>
              <a:t>实现</a:t>
            </a:r>
            <a:r>
              <a:rPr lang="en-US" altLang="zh-CN" dirty="0"/>
              <a:t>UPD</a:t>
            </a:r>
            <a:r>
              <a:rPr lang="zh-CN" altLang="zh-CN" dirty="0"/>
              <a:t>通信，在</a:t>
            </a:r>
            <a:r>
              <a:rPr lang="en-US" altLang="zh-CN" dirty="0"/>
              <a:t>Computer1</a:t>
            </a:r>
            <a:r>
              <a:rPr lang="zh-CN" altLang="zh-CN" dirty="0"/>
              <a:t>端的程序首先运行，等待接收</a:t>
            </a:r>
            <a:r>
              <a:rPr lang="en-US" altLang="zh-CN" dirty="0"/>
              <a:t>Computer2</a:t>
            </a:r>
            <a:r>
              <a:rPr lang="zh-CN" altLang="zh-CN" dirty="0"/>
              <a:t>端发来的数据，收到数据后再向</a:t>
            </a:r>
            <a:r>
              <a:rPr lang="en-US" altLang="zh-CN" dirty="0"/>
              <a:t>Computer2</a:t>
            </a:r>
            <a:r>
              <a:rPr lang="zh-CN" altLang="zh-CN" dirty="0"/>
              <a:t>发送信息。在</a:t>
            </a:r>
            <a:r>
              <a:rPr lang="en-US" altLang="zh-CN" dirty="0"/>
              <a:t>Computer2</a:t>
            </a:r>
            <a:r>
              <a:rPr lang="zh-CN" altLang="zh-CN" dirty="0"/>
              <a:t>端的程序后运行，先向</a:t>
            </a:r>
            <a:r>
              <a:rPr lang="en-US" altLang="zh-CN" dirty="0"/>
              <a:t>Computer1</a:t>
            </a:r>
            <a:r>
              <a:rPr lang="zh-CN" altLang="zh-CN" dirty="0"/>
              <a:t>发送信息，然后再等待接收</a:t>
            </a:r>
            <a:r>
              <a:rPr lang="en-US" altLang="zh-CN" dirty="0"/>
              <a:t>Computer1</a:t>
            </a:r>
            <a:r>
              <a:rPr lang="zh-CN" altLang="zh-CN" dirty="0"/>
              <a:t>端发来的数据。</a:t>
            </a:r>
          </a:p>
          <a:p>
            <a:pPr marL="457200" indent="-457200">
              <a:buAutoNum type="arabicPeriod" startAt="3"/>
            </a:pP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4158131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zh-CN" b="1" dirty="0"/>
              <a:t>12.3  </a:t>
            </a:r>
            <a:r>
              <a:rPr lang="zh-CN" altLang="zh-CN" b="1" dirty="0"/>
              <a:t>基于</a:t>
            </a:r>
            <a:r>
              <a:rPr lang="x-none" altLang="zh-CN" b="1" dirty="0"/>
              <a:t>UDP/IP的通信</a:t>
            </a:r>
            <a:endParaRPr lang="zh-CN" altLang="zh-CN" b="1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>
          <a:xfrm>
            <a:off x="501140" y="1628801"/>
            <a:ext cx="5511019" cy="504055"/>
          </a:xfrm>
        </p:spPr>
        <p:txBody>
          <a:bodyPr lIns="108000" tIns="36000">
            <a:noAutofit/>
          </a:bodyPr>
          <a:lstStyle/>
          <a:p>
            <a:r>
              <a:rPr lang="x-none" altLang="zh-CN" sz="2800" dirty="0"/>
              <a:t>12.3.2  UDP</a:t>
            </a:r>
            <a:r>
              <a:rPr lang="zh-CN" altLang="zh-CN" sz="2800" dirty="0"/>
              <a:t>实现简单的聊天室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2"/>
          </p:nvPr>
        </p:nvSpPr>
        <p:spPr>
          <a:xfrm>
            <a:off x="323528" y="2174875"/>
            <a:ext cx="8568952" cy="4422477"/>
          </a:xfrm>
        </p:spPr>
        <p:txBody>
          <a:bodyPr>
            <a:normAutofit/>
          </a:bodyPr>
          <a:lstStyle/>
          <a:p>
            <a:pPr marL="0" indent="612000">
              <a:lnSpc>
                <a:spcPct val="150000"/>
              </a:lnSpc>
              <a:buNone/>
            </a:pPr>
            <a:r>
              <a:rPr lang="zh-CN" altLang="zh-CN" smtClean="0"/>
              <a:t>例</a:t>
            </a:r>
            <a:r>
              <a:rPr lang="en-US" altLang="zh-CN" dirty="0"/>
              <a:t>12.4  </a:t>
            </a:r>
            <a:r>
              <a:rPr lang="zh-CN" altLang="zh-CN" dirty="0"/>
              <a:t>使用</a:t>
            </a:r>
            <a:r>
              <a:rPr lang="en-US" altLang="zh-CN" dirty="0"/>
              <a:t>UDP</a:t>
            </a:r>
            <a:r>
              <a:rPr lang="zh-CN" altLang="zh-CN" dirty="0"/>
              <a:t>实现例</a:t>
            </a:r>
            <a:r>
              <a:rPr lang="en-US" altLang="zh-CN" dirty="0"/>
              <a:t>12.2</a:t>
            </a:r>
            <a:r>
              <a:rPr lang="zh-CN" altLang="zh-CN" dirty="0"/>
              <a:t>类似的聊天室。</a:t>
            </a:r>
          </a:p>
          <a:p>
            <a:pPr marL="0" indent="612000">
              <a:lnSpc>
                <a:spcPct val="150000"/>
              </a:lnSpc>
              <a:buNone/>
            </a:pPr>
            <a:endParaRPr lang="zh-CN" altLang="zh-CN" dirty="0"/>
          </a:p>
          <a:p>
            <a:pPr marL="457200" indent="-457200">
              <a:buAutoNum type="arabicPeriod" startAt="3"/>
            </a:pP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655987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zh-CN" b="1" dirty="0"/>
              <a:t>12.1   网络编程概述</a:t>
            </a:r>
            <a:endParaRPr lang="zh-CN" altLang="zh-CN" b="1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>
          <a:xfrm>
            <a:off x="501140" y="1628801"/>
            <a:ext cx="5511019" cy="504055"/>
          </a:xfrm>
        </p:spPr>
        <p:txBody>
          <a:bodyPr lIns="108000" tIns="36000">
            <a:noAutofit/>
          </a:bodyPr>
          <a:lstStyle/>
          <a:p>
            <a:r>
              <a:rPr lang="x-none" altLang="zh-CN" sz="2800" dirty="0"/>
              <a:t>12.1.1   网络基本概念</a:t>
            </a:r>
            <a:endParaRPr lang="zh-CN" altLang="zh-CN" sz="280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8075240" cy="3951288"/>
          </a:xfrm>
        </p:spPr>
        <p:txBody>
          <a:bodyPr/>
          <a:lstStyle/>
          <a:p>
            <a:r>
              <a:rPr lang="x-none" altLang="zh-CN" dirty="0"/>
              <a:t>1.  IP</a:t>
            </a:r>
            <a:r>
              <a:rPr lang="x-none" altLang="zh-CN" dirty="0" smtClean="0"/>
              <a:t>地址</a:t>
            </a:r>
            <a:endParaRPr lang="en-US" altLang="zh-CN" dirty="0" smtClean="0"/>
          </a:p>
          <a:p>
            <a:pPr marL="0" indent="612000">
              <a:lnSpc>
                <a:spcPct val="150000"/>
              </a:lnSpc>
              <a:buNone/>
            </a:pPr>
            <a:r>
              <a:rPr lang="en-US" altLang="zh-CN" dirty="0"/>
              <a:t>IP</a:t>
            </a:r>
            <a:r>
              <a:rPr lang="zh-CN" altLang="zh-CN" dirty="0"/>
              <a:t>地址就是用来给</a:t>
            </a:r>
            <a:r>
              <a:rPr lang="en-US" altLang="zh-CN" dirty="0">
                <a:hlinkClick r:id="rId2"/>
              </a:rPr>
              <a:t>Internet</a:t>
            </a:r>
            <a:r>
              <a:rPr lang="zh-CN" altLang="zh-CN" dirty="0"/>
              <a:t>上的电脑一个唯一的编号，目前</a:t>
            </a:r>
            <a:r>
              <a:rPr lang="en-US" altLang="zh-CN" dirty="0"/>
              <a:t>IP</a:t>
            </a:r>
            <a:r>
              <a:rPr lang="zh-CN" altLang="zh-CN" dirty="0"/>
              <a:t>地址有</a:t>
            </a:r>
            <a:r>
              <a:rPr lang="en-US" altLang="zh-CN" dirty="0"/>
              <a:t>IP4</a:t>
            </a:r>
            <a:r>
              <a:rPr lang="zh-CN" altLang="zh-CN" dirty="0"/>
              <a:t>和</a:t>
            </a:r>
            <a:r>
              <a:rPr lang="en-US" altLang="zh-CN" dirty="0"/>
              <a:t>IP6</a:t>
            </a:r>
            <a:r>
              <a:rPr lang="zh-CN" altLang="zh-CN" dirty="0"/>
              <a:t>两个版本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marL="0" indent="612000">
              <a:lnSpc>
                <a:spcPct val="150000"/>
              </a:lnSpc>
              <a:buNone/>
            </a:pPr>
            <a:r>
              <a:rPr lang="en-US" altLang="zh-CN" dirty="0" smtClean="0"/>
              <a:t>IP4</a:t>
            </a:r>
            <a:r>
              <a:rPr lang="zh-CN" altLang="en-US" dirty="0" smtClean="0"/>
              <a:t>如：</a:t>
            </a:r>
            <a:endParaRPr lang="en-US" altLang="zh-CN" dirty="0" smtClean="0"/>
          </a:p>
          <a:p>
            <a:pPr lvl="2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zh-CN" dirty="0"/>
              <a:t>“</a:t>
            </a:r>
            <a:r>
              <a:rPr lang="en-US" altLang="zh-CN" dirty="0"/>
              <a:t>61.135.169.121</a:t>
            </a:r>
            <a:r>
              <a:rPr lang="zh-CN" altLang="zh-CN" dirty="0"/>
              <a:t>”</a:t>
            </a:r>
            <a:r>
              <a:rPr lang="zh-CN" altLang="zh-CN" dirty="0" smtClean="0"/>
              <a:t>，</a:t>
            </a:r>
            <a:r>
              <a:rPr lang="zh-CN" altLang="zh-CN" dirty="0"/>
              <a:t>百</a:t>
            </a:r>
            <a:r>
              <a:rPr lang="zh-CN" altLang="zh-CN" dirty="0" smtClean="0"/>
              <a:t>度服务器</a:t>
            </a:r>
            <a:endParaRPr lang="en-US" altLang="zh-CN" dirty="0" smtClean="0"/>
          </a:p>
          <a:p>
            <a:pPr lvl="2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zh-CN" dirty="0" smtClean="0"/>
              <a:t>“</a:t>
            </a:r>
            <a:r>
              <a:rPr lang="en-US" altLang="zh-CN" dirty="0" smtClean="0"/>
              <a:t>211.150.65.26</a:t>
            </a:r>
            <a:r>
              <a:rPr lang="zh-CN" altLang="zh-CN" dirty="0" smtClean="0"/>
              <a:t>”</a:t>
            </a:r>
            <a:r>
              <a:rPr lang="zh-CN" altLang="en-US" dirty="0" smtClean="0"/>
              <a:t>，</a:t>
            </a:r>
            <a:r>
              <a:rPr lang="en-US" altLang="zh-CN" dirty="0" smtClean="0"/>
              <a:t> </a:t>
            </a:r>
            <a:r>
              <a:rPr lang="en-US" altLang="zh-CN" dirty="0"/>
              <a:t>263</a:t>
            </a:r>
            <a:r>
              <a:rPr lang="zh-CN" altLang="zh-CN" dirty="0"/>
              <a:t>邮箱服务器的</a:t>
            </a:r>
            <a:r>
              <a:rPr lang="en-US" altLang="zh-CN" dirty="0"/>
              <a:t>IP</a:t>
            </a:r>
            <a:r>
              <a:rPr lang="zh-CN" altLang="zh-CN" dirty="0" smtClean="0"/>
              <a:t>地址</a:t>
            </a:r>
            <a:endParaRPr lang="en-US" altLang="zh-CN" dirty="0" smtClean="0"/>
          </a:p>
          <a:p>
            <a:pPr lvl="2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FF0000"/>
                </a:solidFill>
              </a:rPr>
              <a:t>北京朝阳管庄北一里，北京科技大学管庄校区</a:t>
            </a:r>
            <a:endParaRPr lang="zh-CN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8164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zh-CN" b="1" dirty="0"/>
              <a:t>12.1   网络编程概述</a:t>
            </a:r>
            <a:endParaRPr lang="zh-CN" altLang="zh-CN" b="1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>
          <a:xfrm>
            <a:off x="501140" y="1628801"/>
            <a:ext cx="5511019" cy="504055"/>
          </a:xfrm>
        </p:spPr>
        <p:txBody>
          <a:bodyPr lIns="108000" tIns="36000">
            <a:noAutofit/>
          </a:bodyPr>
          <a:lstStyle/>
          <a:p>
            <a:r>
              <a:rPr lang="x-none" altLang="zh-CN" sz="2800" dirty="0"/>
              <a:t>12.1.1   网络基本概念</a:t>
            </a:r>
            <a:endParaRPr lang="zh-CN" altLang="zh-CN" sz="280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8075240" cy="4134445"/>
          </a:xfrm>
        </p:spPr>
        <p:txBody>
          <a:bodyPr/>
          <a:lstStyle/>
          <a:p>
            <a:pPr>
              <a:lnSpc>
                <a:spcPts val="3400"/>
              </a:lnSpc>
            </a:pPr>
            <a:r>
              <a:rPr lang="x-none" altLang="zh-CN" dirty="0"/>
              <a:t>2. 端口号</a:t>
            </a:r>
            <a:endParaRPr lang="zh-CN" altLang="zh-CN" dirty="0"/>
          </a:p>
          <a:p>
            <a:pPr marL="0" indent="612000">
              <a:lnSpc>
                <a:spcPts val="3400"/>
              </a:lnSpc>
              <a:buNone/>
            </a:pPr>
            <a:r>
              <a:rPr lang="zh-CN" altLang="zh-CN" dirty="0"/>
              <a:t>每个计算机有</a:t>
            </a:r>
            <a:r>
              <a:rPr lang="en-US" altLang="zh-CN" dirty="0"/>
              <a:t>2</a:t>
            </a:r>
            <a:r>
              <a:rPr lang="en-US" altLang="zh-CN" baseline="30000" dirty="0"/>
              <a:t>16</a:t>
            </a:r>
            <a:r>
              <a:rPr lang="zh-CN" altLang="zh-CN" dirty="0"/>
              <a:t>个端口号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marL="0" indent="612000">
              <a:lnSpc>
                <a:spcPts val="3400"/>
              </a:lnSpc>
              <a:buNone/>
            </a:pPr>
            <a:r>
              <a:rPr lang="zh-CN" altLang="en-US" dirty="0" smtClean="0"/>
              <a:t>每个应用程序使用一个端口。</a:t>
            </a:r>
            <a:endParaRPr lang="en-US" altLang="zh-CN" dirty="0" smtClean="0"/>
          </a:p>
          <a:p>
            <a:pPr marL="0" indent="612000">
              <a:lnSpc>
                <a:spcPts val="3400"/>
              </a:lnSpc>
              <a:buNone/>
            </a:pPr>
            <a:r>
              <a:rPr lang="zh-CN" altLang="zh-CN" dirty="0"/>
              <a:t>系统通常会占用</a:t>
            </a:r>
            <a:r>
              <a:rPr lang="en-US" altLang="zh-CN" dirty="0"/>
              <a:t>1024</a:t>
            </a:r>
            <a:r>
              <a:rPr lang="zh-CN" altLang="zh-CN" dirty="0"/>
              <a:t>以内的</a:t>
            </a:r>
            <a:r>
              <a:rPr lang="zh-CN" altLang="zh-CN" dirty="0" smtClean="0"/>
              <a:t>端口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lnSpc>
                <a:spcPts val="3400"/>
              </a:lnSpc>
              <a:buNone/>
            </a:pPr>
            <a:r>
              <a:rPr lang="x-none" altLang="zh-CN" dirty="0"/>
              <a:t>3. </a:t>
            </a:r>
            <a:r>
              <a:rPr lang="zh-CN" altLang="zh-CN" dirty="0"/>
              <a:t>主机名</a:t>
            </a:r>
          </a:p>
          <a:p>
            <a:pPr marL="0" indent="612000">
              <a:lnSpc>
                <a:spcPts val="3400"/>
              </a:lnSpc>
              <a:buNone/>
            </a:pPr>
            <a:r>
              <a:rPr lang="zh-CN" altLang="zh-CN" dirty="0"/>
              <a:t>主机名有时称为域名，主机名映射到</a:t>
            </a:r>
            <a:r>
              <a:rPr lang="en-US" altLang="zh-CN" dirty="0"/>
              <a:t>IP</a:t>
            </a:r>
            <a:r>
              <a:rPr lang="zh-CN" altLang="zh-CN" dirty="0" smtClean="0"/>
              <a:t>地址</a:t>
            </a:r>
            <a:endParaRPr lang="en-US" altLang="zh-CN" dirty="0" smtClean="0"/>
          </a:p>
          <a:p>
            <a:pPr marL="0" indent="612000">
              <a:lnSpc>
                <a:spcPts val="3400"/>
              </a:lnSpc>
              <a:buNone/>
            </a:pPr>
            <a:r>
              <a:rPr lang="zh-CN" altLang="en-US" dirty="0" smtClean="0"/>
              <a:t>如：</a:t>
            </a:r>
            <a:r>
              <a:rPr lang="en-US" altLang="zh-CN" dirty="0" smtClean="0">
                <a:hlinkClick r:id="rId2"/>
              </a:rPr>
              <a:t>www.baidu.com</a:t>
            </a:r>
            <a:r>
              <a:rPr lang="zh-CN" altLang="en-US" dirty="0" smtClean="0"/>
              <a:t>，</a:t>
            </a:r>
            <a:r>
              <a:rPr lang="en-US" altLang="zh-CN" dirty="0" smtClean="0"/>
              <a:t>www.263.net</a:t>
            </a:r>
          </a:p>
        </p:txBody>
      </p:sp>
    </p:spTree>
    <p:extLst>
      <p:ext uri="{BB962C8B-B14F-4D97-AF65-F5344CB8AC3E}">
        <p14:creationId xmlns:p14="http://schemas.microsoft.com/office/powerpoint/2010/main" val="1412169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zh-CN" b="1" dirty="0"/>
              <a:t>12.1   网络编程概述</a:t>
            </a:r>
            <a:endParaRPr lang="zh-CN" altLang="zh-CN" b="1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>
          <a:xfrm>
            <a:off x="501140" y="1628801"/>
            <a:ext cx="5511019" cy="504055"/>
          </a:xfrm>
        </p:spPr>
        <p:txBody>
          <a:bodyPr lIns="108000" tIns="36000">
            <a:noAutofit/>
          </a:bodyPr>
          <a:lstStyle/>
          <a:p>
            <a:r>
              <a:rPr lang="x-none" altLang="zh-CN" sz="2800" dirty="0"/>
              <a:t>12.1.2   网络</a:t>
            </a:r>
            <a:r>
              <a:rPr lang="zh-CN" altLang="zh-CN" sz="2800" dirty="0"/>
              <a:t>协议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8075240" cy="4134445"/>
          </a:xfrm>
        </p:spPr>
        <p:txBody>
          <a:bodyPr/>
          <a:lstStyle/>
          <a:p>
            <a:r>
              <a:rPr lang="x-none" altLang="zh-CN" dirty="0"/>
              <a:t>1.  TCP协议</a:t>
            </a:r>
            <a:endParaRPr lang="zh-CN" altLang="zh-CN" dirty="0"/>
          </a:p>
          <a:p>
            <a:pPr marL="0" indent="612000">
              <a:lnSpc>
                <a:spcPts val="3400"/>
              </a:lnSpc>
              <a:buNone/>
            </a:pPr>
            <a:r>
              <a:rPr lang="x-none" altLang="zh-CN" dirty="0" smtClean="0"/>
              <a:t>TCP </a:t>
            </a:r>
            <a:r>
              <a:rPr lang="zh-CN" altLang="zh-CN" dirty="0" smtClean="0"/>
              <a:t>（</a:t>
            </a:r>
            <a:r>
              <a:rPr lang="en-US" altLang="zh-CN" dirty="0"/>
              <a:t>Transmission Control Protocol</a:t>
            </a:r>
            <a:r>
              <a:rPr lang="zh-CN" altLang="zh-CN" dirty="0"/>
              <a:t>，</a:t>
            </a:r>
            <a:r>
              <a:rPr lang="en-US" altLang="zh-CN" dirty="0" err="1">
                <a:hlinkClick r:id="rId2"/>
              </a:rPr>
              <a:t>传输控制协议</a:t>
            </a:r>
            <a:r>
              <a:rPr lang="zh-CN" altLang="zh-CN" dirty="0" smtClean="0"/>
              <a:t>）</a:t>
            </a:r>
            <a:r>
              <a:rPr lang="zh-CN" altLang="zh-CN" dirty="0"/>
              <a:t>是一种面向连接的，可靠的、基于字节流的</a:t>
            </a:r>
            <a:r>
              <a:rPr lang="en-US" altLang="zh-CN" dirty="0" err="1">
                <a:hlinkClick r:id="rId3"/>
              </a:rPr>
              <a:t>传输层</a:t>
            </a:r>
            <a:r>
              <a:rPr lang="zh-CN" altLang="zh-CN" dirty="0"/>
              <a:t>通信协议，它保障了两个应用程序之间的可靠通信。 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x-none" altLang="zh-CN" dirty="0" smtClean="0"/>
              <a:t>2</a:t>
            </a:r>
            <a:r>
              <a:rPr lang="x-none" altLang="zh-CN" dirty="0"/>
              <a:t>.  UDP协议</a:t>
            </a:r>
            <a:endParaRPr lang="zh-CN" altLang="zh-CN" dirty="0"/>
          </a:p>
          <a:p>
            <a:pPr marL="0" indent="612000">
              <a:lnSpc>
                <a:spcPts val="3400"/>
              </a:lnSpc>
              <a:buNone/>
            </a:pPr>
            <a:r>
              <a:rPr lang="en-US" altLang="zh-CN" dirty="0"/>
              <a:t>UDP</a:t>
            </a:r>
            <a:r>
              <a:rPr lang="zh-CN" altLang="zh-CN" dirty="0"/>
              <a:t>（</a:t>
            </a:r>
            <a:r>
              <a:rPr lang="en-US" altLang="zh-CN" dirty="0"/>
              <a:t>User Datagram Protocol</a:t>
            </a:r>
            <a:r>
              <a:rPr lang="zh-CN" altLang="zh-CN" dirty="0"/>
              <a:t>，用户数据报协议）是一个无连接的协议。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008358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zh-CN" b="1" dirty="0"/>
              <a:t>12.2   </a:t>
            </a:r>
            <a:r>
              <a:rPr lang="zh-CN" altLang="zh-CN" b="1" dirty="0"/>
              <a:t>基于</a:t>
            </a:r>
            <a:r>
              <a:rPr lang="x-none" altLang="zh-CN" b="1" dirty="0"/>
              <a:t>TCP/IP</a:t>
            </a:r>
            <a:r>
              <a:rPr lang="zh-CN" altLang="zh-CN" b="1" dirty="0"/>
              <a:t>的通信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>
          <a:xfrm>
            <a:off x="501140" y="1628801"/>
            <a:ext cx="5511019" cy="504055"/>
          </a:xfrm>
        </p:spPr>
        <p:txBody>
          <a:bodyPr lIns="108000" tIns="36000">
            <a:noAutofit/>
          </a:bodyPr>
          <a:lstStyle/>
          <a:p>
            <a:r>
              <a:rPr lang="x-none" altLang="zh-CN" sz="2800" b="0" dirty="0"/>
              <a:t>12.2.1  Socket通讯</a:t>
            </a:r>
            <a:endParaRPr lang="zh-CN" altLang="zh-CN" sz="280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8075240" cy="3486373"/>
          </a:xfrm>
        </p:spPr>
        <p:txBody>
          <a:bodyPr>
            <a:normAutofit/>
          </a:bodyPr>
          <a:lstStyle/>
          <a:p>
            <a:pPr marL="0" indent="612000">
              <a:lnSpc>
                <a:spcPct val="150000"/>
              </a:lnSpc>
              <a:buNone/>
            </a:pPr>
            <a:r>
              <a:rPr lang="zh-CN" altLang="zh-CN" dirty="0"/>
              <a:t>网络上的两个程序通过一个双向的通讯连接实现数据的交换，这个双向链路的一端称为一个</a:t>
            </a:r>
            <a:r>
              <a:rPr lang="en-US" altLang="zh-CN" dirty="0"/>
              <a:t>Socket</a:t>
            </a:r>
            <a:r>
              <a:rPr lang="zh-CN" altLang="zh-CN" dirty="0"/>
              <a:t>。</a:t>
            </a:r>
            <a:r>
              <a:rPr lang="en-US" altLang="zh-CN" dirty="0"/>
              <a:t>Socket</a:t>
            </a:r>
            <a:r>
              <a:rPr lang="zh-CN" altLang="zh-CN" dirty="0"/>
              <a:t>是</a:t>
            </a:r>
            <a:r>
              <a:rPr lang="en-US" altLang="zh-CN" dirty="0"/>
              <a:t>TCP/IP</a:t>
            </a:r>
            <a:r>
              <a:rPr lang="zh-CN" altLang="zh-CN" dirty="0"/>
              <a:t>协议的一个十分流行的编程接口，一个</a:t>
            </a:r>
            <a:r>
              <a:rPr lang="en-US" altLang="zh-CN" dirty="0"/>
              <a:t>Socket</a:t>
            </a:r>
            <a:r>
              <a:rPr lang="zh-CN" altLang="zh-CN" dirty="0"/>
              <a:t>由一个</a:t>
            </a:r>
            <a:r>
              <a:rPr lang="en-US" altLang="zh-CN" dirty="0"/>
              <a:t>IP</a:t>
            </a:r>
            <a:r>
              <a:rPr lang="zh-CN" altLang="zh-CN" dirty="0"/>
              <a:t>地址和一个端口号唯一确定。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942795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zh-CN" b="1" dirty="0"/>
              <a:t>12.2   </a:t>
            </a:r>
            <a:r>
              <a:rPr lang="zh-CN" altLang="zh-CN" b="1" dirty="0"/>
              <a:t>基于</a:t>
            </a:r>
            <a:r>
              <a:rPr lang="x-none" altLang="zh-CN" b="1" dirty="0"/>
              <a:t>TCP/IP</a:t>
            </a:r>
            <a:r>
              <a:rPr lang="zh-CN" altLang="zh-CN" b="1" dirty="0"/>
              <a:t>的通信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>
          <a:xfrm>
            <a:off x="501140" y="1628801"/>
            <a:ext cx="5511019" cy="504055"/>
          </a:xfrm>
        </p:spPr>
        <p:txBody>
          <a:bodyPr lIns="108000" tIns="36000">
            <a:noAutofit/>
          </a:bodyPr>
          <a:lstStyle/>
          <a:p>
            <a:r>
              <a:rPr lang="x-none" altLang="zh-CN" sz="2800" b="0" dirty="0"/>
              <a:t>12.2.1  Socket通讯</a:t>
            </a:r>
            <a:endParaRPr lang="zh-CN" altLang="zh-CN" sz="280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8075240" cy="168617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</a:t>
            </a:r>
            <a:r>
              <a:rPr lang="zh-CN" altLang="zh-CN" dirty="0" smtClean="0"/>
              <a:t>服务器</a:t>
            </a:r>
            <a:r>
              <a:rPr lang="zh-CN" altLang="zh-CN" dirty="0"/>
              <a:t>实例化一个</a:t>
            </a:r>
            <a:r>
              <a:rPr lang="en-US" altLang="zh-CN" dirty="0" err="1"/>
              <a:t>ServerSocket</a:t>
            </a:r>
            <a:r>
              <a:rPr lang="zh-CN" altLang="zh-CN" dirty="0" smtClean="0"/>
              <a:t>对象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zh-CN" altLang="zh-CN" dirty="0" smtClean="0"/>
              <a:t>服务器</a:t>
            </a:r>
            <a:r>
              <a:rPr lang="zh-CN" altLang="zh-CN" dirty="0"/>
              <a:t>调用</a:t>
            </a:r>
            <a:r>
              <a:rPr lang="en-US" altLang="zh-CN" dirty="0" err="1"/>
              <a:t>ServerSocket</a:t>
            </a:r>
            <a:r>
              <a:rPr lang="zh-CN" altLang="zh-CN" dirty="0"/>
              <a:t>类的</a:t>
            </a:r>
            <a:r>
              <a:rPr lang="en-US" altLang="zh-CN" dirty="0"/>
              <a:t>accept()</a:t>
            </a:r>
            <a:r>
              <a:rPr lang="zh-CN" altLang="zh-CN" dirty="0" smtClean="0"/>
              <a:t>方法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）客户端实例化一个</a:t>
            </a:r>
            <a:r>
              <a:rPr lang="en-US" altLang="zh-CN" dirty="0"/>
              <a:t>Socket</a:t>
            </a:r>
            <a:r>
              <a:rPr lang="zh-CN" altLang="zh-CN" dirty="0" smtClean="0"/>
              <a:t>对象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</a:t>
            </a:r>
            <a:r>
              <a:rPr lang="en-US" altLang="zh-CN" dirty="0" smtClean="0"/>
              <a:t>Socket</a:t>
            </a:r>
            <a:r>
              <a:rPr lang="zh-CN" altLang="en-US" dirty="0" smtClean="0"/>
              <a:t>有对应的输入流和输出流</a:t>
            </a:r>
            <a:endParaRPr lang="en-US" altLang="zh-CN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3933056"/>
            <a:ext cx="5430103" cy="25166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55569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zh-CN" b="1" dirty="0"/>
              <a:t>12.2   </a:t>
            </a:r>
            <a:r>
              <a:rPr lang="zh-CN" altLang="zh-CN" b="1" dirty="0"/>
              <a:t>基于</a:t>
            </a:r>
            <a:r>
              <a:rPr lang="x-none" altLang="zh-CN" b="1" dirty="0"/>
              <a:t>TCP/IP</a:t>
            </a:r>
            <a:r>
              <a:rPr lang="zh-CN" altLang="zh-CN" b="1" dirty="0"/>
              <a:t>的通信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>
          <a:xfrm>
            <a:off x="501140" y="1628801"/>
            <a:ext cx="5511019" cy="504055"/>
          </a:xfrm>
        </p:spPr>
        <p:txBody>
          <a:bodyPr lIns="108000" tIns="36000">
            <a:noAutofit/>
          </a:bodyPr>
          <a:lstStyle/>
          <a:p>
            <a:r>
              <a:rPr lang="x-none" altLang="zh-CN" sz="2800" b="0" dirty="0"/>
              <a:t>12.2.2  </a:t>
            </a:r>
            <a:r>
              <a:rPr lang="zh-CN" altLang="zh-CN" sz="2800" b="0" dirty="0"/>
              <a:t>实现</a:t>
            </a:r>
            <a:r>
              <a:rPr lang="x-none" altLang="zh-CN" sz="2800" b="0" dirty="0"/>
              <a:t>Socket通讯</a:t>
            </a:r>
            <a:r>
              <a:rPr lang="zh-CN" altLang="zh-CN" sz="2800" b="0" dirty="0"/>
              <a:t>的类</a:t>
            </a:r>
            <a:endParaRPr lang="zh-CN" altLang="zh-CN" sz="280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8075240" cy="3198341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x-none" altLang="zh-CN" dirty="0"/>
              <a:t>1.  ServerSocket </a:t>
            </a:r>
            <a:r>
              <a:rPr lang="x-none" altLang="zh-CN" dirty="0" smtClean="0"/>
              <a:t>类</a:t>
            </a:r>
            <a:endParaRPr lang="en-US" altLang="zh-CN" dirty="0" smtClean="0"/>
          </a:p>
          <a:p>
            <a:pPr lvl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dirty="0" smtClean="0"/>
              <a:t>构造方法：</a:t>
            </a:r>
            <a:r>
              <a:rPr lang="en-US" altLang="zh-CN" dirty="0" smtClean="0"/>
              <a:t>public </a:t>
            </a:r>
            <a:r>
              <a:rPr lang="en-US" altLang="zh-CN" dirty="0" err="1"/>
              <a:t>ServerSocket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port)  throws </a:t>
            </a:r>
            <a:r>
              <a:rPr lang="en-US" altLang="zh-CN" dirty="0" err="1"/>
              <a:t>IOException</a:t>
            </a:r>
            <a:endParaRPr lang="zh-CN" altLang="zh-CN" dirty="0"/>
          </a:p>
          <a:p>
            <a:pPr lvl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zh-CN" dirty="0"/>
              <a:t>侦听并连接</a:t>
            </a:r>
            <a:r>
              <a:rPr lang="zh-CN" altLang="en-US" dirty="0" smtClean="0"/>
              <a:t>：</a:t>
            </a:r>
            <a:r>
              <a:rPr lang="en-US" altLang="zh-CN" dirty="0" smtClean="0"/>
              <a:t>public </a:t>
            </a:r>
            <a:r>
              <a:rPr lang="en-US" altLang="zh-CN" dirty="0"/>
              <a:t>Socket accept() throws </a:t>
            </a:r>
            <a:r>
              <a:rPr lang="en-US" altLang="zh-CN" dirty="0" err="1" smtClean="0"/>
              <a:t>IOException</a:t>
            </a:r>
            <a:endParaRPr lang="en-US" altLang="zh-CN" dirty="0" smtClean="0"/>
          </a:p>
          <a:p>
            <a:pPr lvl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zh-CN" dirty="0" smtClean="0"/>
              <a:t>返回侦听</a:t>
            </a:r>
            <a:r>
              <a:rPr lang="zh-CN" altLang="zh-CN" dirty="0"/>
              <a:t>端口</a:t>
            </a:r>
            <a:r>
              <a:rPr lang="zh-CN" altLang="zh-CN" dirty="0" smtClean="0"/>
              <a:t>号</a:t>
            </a:r>
            <a:r>
              <a:rPr lang="zh-CN" altLang="en-US" dirty="0" smtClean="0"/>
              <a:t>：</a:t>
            </a:r>
            <a:r>
              <a:rPr lang="en-US" altLang="zh-CN" dirty="0" smtClean="0"/>
              <a:t>public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getLocalPort</a:t>
            </a:r>
            <a:r>
              <a:rPr lang="en-US" altLang="zh-CN" dirty="0" smtClean="0"/>
              <a:t>()</a:t>
            </a:r>
            <a:endParaRPr lang="zh-CN" altLang="zh-CN" dirty="0"/>
          </a:p>
          <a:p>
            <a:pPr>
              <a:lnSpc>
                <a:spcPct val="150000"/>
              </a:lnSpc>
            </a:pP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68128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zh-CN" b="1" dirty="0" smtClean="0"/>
              <a:t>12.2   </a:t>
            </a:r>
            <a:r>
              <a:rPr lang="zh-CN" altLang="zh-CN" b="1" dirty="0" smtClean="0"/>
              <a:t>基于</a:t>
            </a:r>
            <a:r>
              <a:rPr lang="x-none" altLang="zh-CN" b="1" dirty="0" smtClean="0"/>
              <a:t>TCP/IP</a:t>
            </a:r>
            <a:r>
              <a:rPr lang="zh-CN" altLang="zh-CN" b="1" dirty="0" smtClean="0"/>
              <a:t>的通信</a:t>
            </a:r>
            <a:endParaRPr lang="zh-CN" altLang="zh-CN" b="1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>
          <a:xfrm>
            <a:off x="501140" y="1628801"/>
            <a:ext cx="5511019" cy="504055"/>
          </a:xfrm>
        </p:spPr>
        <p:txBody>
          <a:bodyPr lIns="108000" tIns="36000">
            <a:noAutofit/>
          </a:bodyPr>
          <a:lstStyle/>
          <a:p>
            <a:r>
              <a:rPr lang="x-none" altLang="zh-CN" sz="2800" b="0" dirty="0"/>
              <a:t>12.2.2  </a:t>
            </a:r>
            <a:r>
              <a:rPr lang="zh-CN" altLang="zh-CN" sz="2800" b="0" dirty="0"/>
              <a:t>实现</a:t>
            </a:r>
            <a:r>
              <a:rPr lang="x-none" altLang="zh-CN" sz="2800" b="0" dirty="0"/>
              <a:t>Socket通讯</a:t>
            </a:r>
            <a:r>
              <a:rPr lang="zh-CN" altLang="zh-CN" sz="2800" b="0" dirty="0"/>
              <a:t>的类</a:t>
            </a:r>
            <a:endParaRPr lang="zh-CN" altLang="zh-CN" sz="280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2"/>
          </p:nvPr>
        </p:nvSpPr>
        <p:spPr>
          <a:xfrm>
            <a:off x="323528" y="2174875"/>
            <a:ext cx="8712968" cy="44224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x-none" altLang="zh-CN" dirty="0"/>
              <a:t>2.  Socket类</a:t>
            </a:r>
            <a:endParaRPr lang="zh-CN" altLang="zh-CN" dirty="0"/>
          </a:p>
          <a:p>
            <a:pPr lvl="1">
              <a:lnSpc>
                <a:spcPts val="3000"/>
              </a:lnSpc>
              <a:buFont typeface="Wingdings" pitchFamily="2" charset="2"/>
              <a:buChar char="l"/>
            </a:pPr>
            <a:r>
              <a:rPr lang="zh-CN" altLang="en-US" sz="1600" dirty="0" smtClean="0"/>
              <a:t>构造方法：</a:t>
            </a:r>
            <a:r>
              <a:rPr lang="en-US" altLang="zh-CN" sz="1600" dirty="0"/>
              <a:t> public Socket(String host,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port) throws </a:t>
            </a:r>
            <a:r>
              <a:rPr lang="en-US" altLang="zh-CN" sz="1600" dirty="0" err="1"/>
              <a:t>UnknownHostException</a:t>
            </a:r>
            <a:r>
              <a:rPr lang="en-US" altLang="zh-CN" sz="1600" dirty="0"/>
              <a:t>, </a:t>
            </a:r>
            <a:r>
              <a:rPr lang="en-US" altLang="zh-CN" sz="1600" dirty="0" err="1"/>
              <a:t>IOException</a:t>
            </a:r>
            <a:endParaRPr lang="zh-CN" altLang="zh-CN" sz="1600" dirty="0"/>
          </a:p>
          <a:p>
            <a:pPr lvl="1">
              <a:lnSpc>
                <a:spcPts val="3000"/>
              </a:lnSpc>
              <a:buFont typeface="Wingdings" pitchFamily="2" charset="2"/>
              <a:buChar char="l"/>
            </a:pPr>
            <a:r>
              <a:rPr lang="en-US" altLang="zh-CN" sz="1600" dirty="0" smtClean="0"/>
              <a:t>public </a:t>
            </a:r>
            <a:r>
              <a:rPr lang="en-US" altLang="zh-CN" sz="1600" dirty="0" err="1"/>
              <a:t>InetAddress</a:t>
            </a:r>
            <a:r>
              <a:rPr lang="en-US" altLang="zh-CN" sz="1600" dirty="0"/>
              <a:t> </a:t>
            </a:r>
            <a:r>
              <a:rPr lang="en-US" altLang="zh-CN" sz="1600" dirty="0" err="1"/>
              <a:t>getInetAddress</a:t>
            </a:r>
            <a:r>
              <a:rPr lang="en-US" altLang="zh-CN" sz="1600" dirty="0"/>
              <a:t>()  </a:t>
            </a:r>
            <a:r>
              <a:rPr lang="en-US" altLang="zh-CN" sz="1600" dirty="0" smtClean="0"/>
              <a:t>   </a:t>
            </a:r>
            <a:r>
              <a:rPr lang="zh-CN" altLang="zh-CN" sz="1600" dirty="0" smtClean="0"/>
              <a:t>返回远程</a:t>
            </a:r>
            <a:r>
              <a:rPr lang="zh-CN" altLang="zh-CN" sz="1600" dirty="0"/>
              <a:t>地址。</a:t>
            </a:r>
          </a:p>
          <a:p>
            <a:pPr lvl="1">
              <a:lnSpc>
                <a:spcPts val="3000"/>
              </a:lnSpc>
              <a:buFont typeface="Wingdings" pitchFamily="2" charset="2"/>
              <a:buChar char="l"/>
            </a:pPr>
            <a:r>
              <a:rPr lang="en-US" altLang="zh-CN" sz="1600" dirty="0"/>
              <a:t>public </a:t>
            </a:r>
            <a:r>
              <a:rPr lang="en-US" altLang="zh-CN" sz="1600" dirty="0" err="1"/>
              <a:t>InetAddress</a:t>
            </a:r>
            <a:r>
              <a:rPr lang="en-US" altLang="zh-CN" sz="1600" dirty="0"/>
              <a:t> </a:t>
            </a:r>
            <a:r>
              <a:rPr lang="en-US" altLang="zh-CN" sz="1600" dirty="0" err="1"/>
              <a:t>getLocalAddress</a:t>
            </a:r>
            <a:r>
              <a:rPr lang="en-US" altLang="zh-CN" sz="1600" dirty="0"/>
              <a:t>() </a:t>
            </a:r>
            <a:r>
              <a:rPr lang="en-US" altLang="zh-CN" sz="1600" dirty="0" smtClean="0"/>
              <a:t>  </a:t>
            </a:r>
            <a:r>
              <a:rPr lang="zh-CN" altLang="zh-CN" sz="1600" dirty="0" smtClean="0"/>
              <a:t>返回本地</a:t>
            </a:r>
            <a:r>
              <a:rPr lang="zh-CN" altLang="zh-CN" sz="1600" dirty="0"/>
              <a:t>地址。</a:t>
            </a:r>
          </a:p>
          <a:p>
            <a:pPr lvl="1">
              <a:lnSpc>
                <a:spcPts val="3000"/>
              </a:lnSpc>
              <a:buFont typeface="Wingdings" pitchFamily="2" charset="2"/>
              <a:buChar char="l"/>
            </a:pPr>
            <a:r>
              <a:rPr lang="en-US" altLang="zh-CN" sz="1600" dirty="0"/>
              <a:t>public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getPort</a:t>
            </a:r>
            <a:r>
              <a:rPr lang="en-US" altLang="zh-CN" sz="1600" dirty="0"/>
              <a:t>() </a:t>
            </a:r>
            <a:r>
              <a:rPr lang="en-US" altLang="zh-CN" sz="1600" dirty="0" smtClean="0"/>
              <a:t>                                   </a:t>
            </a:r>
            <a:r>
              <a:rPr lang="zh-CN" altLang="zh-CN" sz="1600" dirty="0" smtClean="0"/>
              <a:t>返回远程</a:t>
            </a:r>
            <a:r>
              <a:rPr lang="zh-CN" altLang="zh-CN" sz="1600" dirty="0"/>
              <a:t>端口。</a:t>
            </a:r>
          </a:p>
          <a:p>
            <a:pPr lvl="1">
              <a:lnSpc>
                <a:spcPts val="3000"/>
              </a:lnSpc>
              <a:buFont typeface="Wingdings" pitchFamily="2" charset="2"/>
              <a:buChar char="l"/>
            </a:pPr>
            <a:r>
              <a:rPr lang="en-US" altLang="zh-CN" sz="1600" dirty="0"/>
              <a:t>public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getLocalPort</a:t>
            </a:r>
            <a:r>
              <a:rPr lang="en-US" altLang="zh-CN" sz="1600" dirty="0"/>
              <a:t>() </a:t>
            </a:r>
            <a:r>
              <a:rPr lang="en-US" altLang="zh-CN" sz="1600" dirty="0" smtClean="0"/>
              <a:t>                           </a:t>
            </a:r>
            <a:r>
              <a:rPr lang="zh-CN" altLang="zh-CN" sz="1600" dirty="0" smtClean="0"/>
              <a:t>返回本地端口</a:t>
            </a:r>
            <a:r>
              <a:rPr lang="zh-CN" altLang="zh-CN" sz="1600" dirty="0"/>
              <a:t>。</a:t>
            </a:r>
          </a:p>
          <a:p>
            <a:pPr lvl="1">
              <a:lnSpc>
                <a:spcPts val="3000"/>
              </a:lnSpc>
              <a:buFont typeface="Wingdings" pitchFamily="2" charset="2"/>
              <a:buChar char="l"/>
            </a:pPr>
            <a:r>
              <a:rPr lang="en-US" altLang="zh-CN" sz="1600" dirty="0"/>
              <a:t>public </a:t>
            </a:r>
            <a:r>
              <a:rPr lang="en-US" altLang="zh-CN" sz="1600" dirty="0" err="1"/>
              <a:t>InputStream</a:t>
            </a:r>
            <a:r>
              <a:rPr lang="en-US" altLang="zh-CN" sz="1600" dirty="0"/>
              <a:t> </a:t>
            </a:r>
            <a:r>
              <a:rPr lang="en-US" altLang="zh-CN" sz="1600" dirty="0" err="1"/>
              <a:t>getInputStream</a:t>
            </a:r>
            <a:r>
              <a:rPr lang="en-US" altLang="zh-CN" sz="1600" dirty="0"/>
              <a:t>() throws </a:t>
            </a:r>
            <a:r>
              <a:rPr lang="en-US" altLang="zh-CN" sz="1600" dirty="0" err="1"/>
              <a:t>IOException</a:t>
            </a:r>
            <a:r>
              <a:rPr lang="en-US" altLang="zh-CN" sz="1600" dirty="0"/>
              <a:t> </a:t>
            </a:r>
            <a:r>
              <a:rPr lang="zh-CN" altLang="zh-CN" sz="1600" dirty="0" smtClean="0"/>
              <a:t>返回输入流</a:t>
            </a:r>
            <a:r>
              <a:rPr lang="zh-CN" altLang="zh-CN" sz="1600" dirty="0"/>
              <a:t>。</a:t>
            </a:r>
          </a:p>
          <a:p>
            <a:pPr lvl="1">
              <a:lnSpc>
                <a:spcPts val="3000"/>
              </a:lnSpc>
              <a:buFont typeface="Wingdings" pitchFamily="2" charset="2"/>
              <a:buChar char="l"/>
            </a:pPr>
            <a:r>
              <a:rPr lang="en-US" altLang="zh-CN" sz="1600" dirty="0"/>
              <a:t>public </a:t>
            </a:r>
            <a:r>
              <a:rPr lang="en-US" altLang="zh-CN" sz="1600" dirty="0" err="1"/>
              <a:t>OutputStream</a:t>
            </a:r>
            <a:r>
              <a:rPr lang="en-US" altLang="zh-CN" sz="1600" dirty="0"/>
              <a:t> </a:t>
            </a:r>
            <a:r>
              <a:rPr lang="en-US" altLang="zh-CN" sz="1600" dirty="0" err="1"/>
              <a:t>getOutputStream</a:t>
            </a:r>
            <a:r>
              <a:rPr lang="en-US" altLang="zh-CN" sz="1600" dirty="0"/>
              <a:t>() throws </a:t>
            </a:r>
            <a:r>
              <a:rPr lang="en-US" altLang="zh-CN" sz="1600" dirty="0" err="1"/>
              <a:t>IOException</a:t>
            </a:r>
            <a:r>
              <a:rPr lang="en-US" altLang="zh-CN" sz="1600" dirty="0"/>
              <a:t> </a:t>
            </a:r>
            <a:r>
              <a:rPr lang="zh-CN" altLang="zh-CN" sz="1600" dirty="0" smtClean="0"/>
              <a:t>返回输出</a:t>
            </a:r>
            <a:r>
              <a:rPr lang="zh-CN" altLang="zh-CN" sz="1600" dirty="0"/>
              <a:t>流。</a:t>
            </a:r>
          </a:p>
        </p:txBody>
      </p:sp>
    </p:spTree>
    <p:extLst>
      <p:ext uri="{BB962C8B-B14F-4D97-AF65-F5344CB8AC3E}">
        <p14:creationId xmlns:p14="http://schemas.microsoft.com/office/powerpoint/2010/main" val="105544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zh-CN" b="1" dirty="0" smtClean="0"/>
              <a:t>12.2   </a:t>
            </a:r>
            <a:r>
              <a:rPr lang="zh-CN" altLang="zh-CN" b="1" dirty="0" smtClean="0"/>
              <a:t>基于</a:t>
            </a:r>
            <a:r>
              <a:rPr lang="x-none" altLang="zh-CN" b="1" dirty="0" smtClean="0"/>
              <a:t>TCP/IP</a:t>
            </a:r>
            <a:r>
              <a:rPr lang="zh-CN" altLang="zh-CN" b="1" dirty="0" smtClean="0"/>
              <a:t>的通信</a:t>
            </a:r>
            <a:endParaRPr lang="zh-CN" altLang="zh-CN" b="1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>
          <a:xfrm>
            <a:off x="501140" y="1628801"/>
            <a:ext cx="5511019" cy="504055"/>
          </a:xfrm>
        </p:spPr>
        <p:txBody>
          <a:bodyPr lIns="108000" tIns="36000">
            <a:noAutofit/>
          </a:bodyPr>
          <a:lstStyle/>
          <a:p>
            <a:r>
              <a:rPr lang="x-none" altLang="zh-CN" sz="2800" b="0" dirty="0"/>
              <a:t>12.2.2  </a:t>
            </a:r>
            <a:r>
              <a:rPr lang="zh-CN" altLang="zh-CN" sz="2800" b="0" dirty="0"/>
              <a:t>实现</a:t>
            </a:r>
            <a:r>
              <a:rPr lang="x-none" altLang="zh-CN" sz="2800" b="0" dirty="0"/>
              <a:t>Socket通讯</a:t>
            </a:r>
            <a:r>
              <a:rPr lang="zh-CN" altLang="zh-CN" sz="2800" b="0" dirty="0"/>
              <a:t>的类</a:t>
            </a:r>
            <a:endParaRPr lang="zh-CN" altLang="zh-CN" sz="280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2"/>
          </p:nvPr>
        </p:nvSpPr>
        <p:spPr>
          <a:xfrm>
            <a:off x="323528" y="2174875"/>
            <a:ext cx="8352928" cy="420645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x-none" altLang="zh-CN" dirty="0"/>
              <a:t>3.  InetAddress类</a:t>
            </a:r>
            <a:endParaRPr lang="zh-CN" altLang="zh-CN" dirty="0"/>
          </a:p>
          <a:p>
            <a:pPr lvl="1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400" dirty="0"/>
              <a:t>String </a:t>
            </a:r>
            <a:r>
              <a:rPr lang="en-US" altLang="zh-CN" sz="2400" dirty="0" err="1"/>
              <a:t>getHostAddress</a:t>
            </a:r>
            <a:r>
              <a:rPr lang="en-US" altLang="zh-CN" sz="2400" dirty="0"/>
              <a:t>()</a:t>
            </a:r>
            <a:r>
              <a:rPr lang="zh-CN" altLang="zh-CN" sz="2400" dirty="0"/>
              <a:t>，返回</a:t>
            </a:r>
            <a:r>
              <a:rPr lang="en-US" altLang="zh-CN" sz="2400" dirty="0"/>
              <a:t>IP</a:t>
            </a:r>
            <a:r>
              <a:rPr lang="zh-CN" altLang="zh-CN" sz="2400" dirty="0"/>
              <a:t>地址</a:t>
            </a:r>
            <a:r>
              <a:rPr lang="zh-CN" altLang="zh-CN" sz="2400" dirty="0" smtClean="0"/>
              <a:t>字符串</a:t>
            </a:r>
            <a:endParaRPr lang="zh-CN" altLang="zh-CN" sz="2400" dirty="0"/>
          </a:p>
          <a:p>
            <a:pPr lvl="1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400" dirty="0"/>
              <a:t>String </a:t>
            </a:r>
            <a:r>
              <a:rPr lang="en-US" altLang="zh-CN" sz="2400" dirty="0" err="1"/>
              <a:t>getHostName</a:t>
            </a:r>
            <a:r>
              <a:rPr lang="en-US" altLang="zh-CN" sz="2400" dirty="0"/>
              <a:t>()</a:t>
            </a:r>
            <a:r>
              <a:rPr lang="zh-CN" altLang="zh-CN" sz="2400" dirty="0"/>
              <a:t>，获取此</a:t>
            </a:r>
            <a:r>
              <a:rPr lang="en-US" altLang="zh-CN" sz="2400" dirty="0"/>
              <a:t>IP</a:t>
            </a:r>
            <a:r>
              <a:rPr lang="zh-CN" altLang="zh-CN" sz="2400" dirty="0"/>
              <a:t>地址的</a:t>
            </a:r>
            <a:r>
              <a:rPr lang="zh-CN" altLang="zh-CN" sz="2400" dirty="0" smtClean="0"/>
              <a:t>主机名</a:t>
            </a:r>
            <a:endParaRPr lang="zh-CN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110588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1673</TotalTime>
  <Words>998</Words>
  <Application>Microsoft Office PowerPoint</Application>
  <PresentationFormat>全屏显示(4:3)</PresentationFormat>
  <Paragraphs>103</Paragraphs>
  <Slides>19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Office 主题</vt:lpstr>
      <vt:lpstr>第12章   网络编程</vt:lpstr>
      <vt:lpstr>12.1   网络编程概述</vt:lpstr>
      <vt:lpstr>12.1   网络编程概述</vt:lpstr>
      <vt:lpstr>12.1   网络编程概述</vt:lpstr>
      <vt:lpstr>12.2   基于TCP/IP的通信</vt:lpstr>
      <vt:lpstr>12.2   基于TCP/IP的通信</vt:lpstr>
      <vt:lpstr>12.2   基于TCP/IP的通信</vt:lpstr>
      <vt:lpstr>12.2   基于TCP/IP的通信</vt:lpstr>
      <vt:lpstr>12.2   基于TCP/IP的通信</vt:lpstr>
      <vt:lpstr>12.2   基于TCP/IP的通信</vt:lpstr>
      <vt:lpstr>12.2   基于TCP/IP的通信</vt:lpstr>
      <vt:lpstr>12.2   基于TCP/IP的通信</vt:lpstr>
      <vt:lpstr>12.3  基于UDP/IP的通信</vt:lpstr>
      <vt:lpstr>12.3  基于UDP/IP的通信</vt:lpstr>
      <vt:lpstr>12.3  基于UDP/IP的通信</vt:lpstr>
      <vt:lpstr>12.3  基于UDP/IP的通信</vt:lpstr>
      <vt:lpstr>12.3  基于UDP/IP的通信</vt:lpstr>
      <vt:lpstr>12.3  基于UDP/IP的通信</vt:lpstr>
      <vt:lpstr>12.3  基于UDP/IP的通信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yjy</dc:creator>
  <cp:lastModifiedBy>PC</cp:lastModifiedBy>
  <cp:revision>180</cp:revision>
  <dcterms:created xsi:type="dcterms:W3CDTF">2017-12-10T23:26:31Z</dcterms:created>
  <dcterms:modified xsi:type="dcterms:W3CDTF">2020-06-20T03:58:24Z</dcterms:modified>
</cp:coreProperties>
</file>