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FD9"/>
    <a:srgbClr val="DED9FF"/>
    <a:srgbClr val="D9FBFF"/>
    <a:srgbClr val="FFF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8" autoAdjust="0"/>
    <p:restoredTop sz="94660"/>
  </p:normalViewPr>
  <p:slideViewPr>
    <p:cSldViewPr>
      <p:cViewPr varScale="1">
        <p:scale>
          <a:sx n="66" d="100"/>
          <a:sy n="66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914400">
              <a:lnSpc>
                <a:spcPts val="3600"/>
              </a:lnSpc>
              <a:spcBef>
                <a:spcPts val="600"/>
              </a:spcBef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56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500"/>
              </a:lnSpc>
              <a:defRPr sz="2800"/>
            </a:lvl1pPr>
            <a:lvl2pPr>
              <a:lnSpc>
                <a:spcPts val="3500"/>
              </a:lnSpc>
              <a:defRPr sz="2400"/>
            </a:lvl2pPr>
            <a:lvl3pPr>
              <a:lnSpc>
                <a:spcPts val="3500"/>
              </a:lnSpc>
              <a:defRPr sz="2000"/>
            </a:lvl3pPr>
            <a:lvl4pPr>
              <a:lnSpc>
                <a:spcPts val="3500"/>
              </a:lnSpc>
              <a:defRPr sz="1800"/>
            </a:lvl4pPr>
            <a:lvl5pPr>
              <a:lnSpc>
                <a:spcPts val="3500"/>
              </a:lnSpc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5292080" y="55657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面向对象程序案例教程</a:t>
            </a:r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中国水利水电出版社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348208" y="55657"/>
            <a:ext cx="2242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2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2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异常处理</a:t>
            </a:r>
            <a:endParaRPr lang="zh-CN" altLang="en-US" sz="1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  异常处理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5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7.3 try…catch…finally</a:t>
            </a:r>
            <a:r>
              <a:rPr lang="zh-CN" altLang="zh-CN" b="1" dirty="0"/>
              <a:t>捕获异常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9552" y="1340768"/>
            <a:ext cx="396044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7.3.2</a:t>
            </a:r>
            <a:r>
              <a:rPr lang="zh-CN" altLang="zh-CN" sz="2000" b="1" dirty="0"/>
              <a:t>．</a:t>
            </a:r>
            <a:r>
              <a:rPr lang="en-US" altLang="zh-CN" sz="2000" b="1" dirty="0"/>
              <a:t>try-catch-finally</a:t>
            </a:r>
            <a:endParaRPr lang="zh-CN" altLang="zh-CN" sz="2000" b="1" dirty="0"/>
          </a:p>
          <a:p>
            <a:r>
              <a:rPr lang="en-US" altLang="zh-CN" sz="2000" dirty="0" smtClean="0"/>
              <a:t>try</a:t>
            </a:r>
            <a:endParaRPr lang="zh-CN" altLang="zh-CN" sz="2000" dirty="0"/>
          </a:p>
          <a:p>
            <a:r>
              <a:rPr lang="en-US" altLang="zh-CN" sz="2000" dirty="0"/>
              <a:t>{</a:t>
            </a:r>
            <a:endParaRPr lang="zh-CN" altLang="zh-CN" sz="2000" dirty="0"/>
          </a:p>
          <a:p>
            <a:pPr lvl="1"/>
            <a:r>
              <a:rPr lang="zh-CN" altLang="zh-CN" sz="2000" dirty="0" smtClean="0"/>
              <a:t>语句</a:t>
            </a:r>
            <a:r>
              <a:rPr lang="en-US" altLang="zh-CN" sz="2000" dirty="0"/>
              <a:t>; 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可能产生异常的语句</a:t>
            </a:r>
            <a:r>
              <a:rPr lang="zh-CN" altLang="zh-CN" sz="2000" dirty="0" smtClean="0"/>
              <a:t>。</a:t>
            </a:r>
            <a:endParaRPr lang="zh-CN" altLang="zh-CN" sz="2000" dirty="0"/>
          </a:p>
          <a:p>
            <a:r>
              <a:rPr lang="en-US" altLang="zh-CN" sz="2000" dirty="0"/>
              <a:t>}</a:t>
            </a:r>
            <a:endParaRPr lang="zh-CN" altLang="zh-CN" sz="2000" dirty="0"/>
          </a:p>
          <a:p>
            <a:r>
              <a:rPr lang="en-US" altLang="zh-CN" sz="2000" dirty="0"/>
              <a:t>catch </a:t>
            </a:r>
            <a:r>
              <a:rPr lang="zh-CN" altLang="zh-CN" sz="2000" dirty="0"/>
              <a:t>（异常类</a:t>
            </a:r>
            <a:r>
              <a:rPr lang="en-US" altLang="zh-CN" sz="2000" dirty="0"/>
              <a:t>1  </a:t>
            </a:r>
            <a:r>
              <a:rPr lang="zh-CN" altLang="zh-CN" sz="2000" dirty="0"/>
              <a:t>变量名</a:t>
            </a:r>
            <a:r>
              <a:rPr lang="zh-CN" altLang="zh-CN" sz="2000" dirty="0" smtClean="0"/>
              <a:t>）</a:t>
            </a:r>
            <a:endParaRPr lang="zh-CN" altLang="zh-CN" sz="2000" dirty="0"/>
          </a:p>
          <a:p>
            <a:r>
              <a:rPr lang="en-US" altLang="zh-CN" sz="2000" dirty="0"/>
              <a:t>{</a:t>
            </a:r>
            <a:endParaRPr lang="zh-CN" altLang="zh-CN" sz="2000" dirty="0"/>
          </a:p>
          <a:p>
            <a:pPr lvl="1"/>
            <a:r>
              <a:rPr lang="zh-CN" altLang="en-US" sz="2000" dirty="0" smtClean="0"/>
              <a:t>异常</a:t>
            </a:r>
            <a:r>
              <a:rPr lang="zh-CN" altLang="zh-CN" sz="2000" dirty="0" smtClean="0"/>
              <a:t>处理</a:t>
            </a:r>
            <a:r>
              <a:rPr lang="en-US" altLang="zh-CN" sz="2000" dirty="0" smtClean="0"/>
              <a:t>1</a:t>
            </a:r>
            <a:endParaRPr lang="zh-CN" altLang="zh-CN" sz="2000" dirty="0"/>
          </a:p>
          <a:p>
            <a:r>
              <a:rPr lang="en-US" altLang="zh-CN" sz="2000" dirty="0"/>
              <a:t>}</a:t>
            </a:r>
            <a:endParaRPr lang="zh-CN" altLang="zh-CN" sz="2000" dirty="0"/>
          </a:p>
          <a:p>
            <a:r>
              <a:rPr lang="en-US" altLang="zh-CN" sz="2000" dirty="0"/>
              <a:t>catch </a:t>
            </a:r>
            <a:r>
              <a:rPr lang="zh-CN" altLang="zh-CN" sz="2000" dirty="0"/>
              <a:t>（异常类</a:t>
            </a:r>
            <a:r>
              <a:rPr lang="en-US" altLang="zh-CN" sz="2000" dirty="0"/>
              <a:t>2  </a:t>
            </a:r>
            <a:r>
              <a:rPr lang="zh-CN" altLang="zh-CN" sz="2000" dirty="0"/>
              <a:t>变量名</a:t>
            </a:r>
            <a:r>
              <a:rPr lang="zh-CN" altLang="zh-CN" sz="2000" dirty="0" smtClean="0"/>
              <a:t>）</a:t>
            </a:r>
            <a:r>
              <a:rPr lang="en-US" altLang="zh-CN" sz="2000" dirty="0" smtClean="0"/>
              <a:t> {</a:t>
            </a:r>
            <a:endParaRPr lang="zh-CN" altLang="zh-CN" sz="2000" dirty="0"/>
          </a:p>
          <a:p>
            <a:pPr lvl="1"/>
            <a:r>
              <a:rPr lang="zh-CN" altLang="en-US" sz="2000" dirty="0" smtClean="0"/>
              <a:t>异常</a:t>
            </a:r>
            <a:r>
              <a:rPr lang="zh-CN" altLang="zh-CN" sz="2000" dirty="0" smtClean="0"/>
              <a:t>处理</a:t>
            </a:r>
            <a:r>
              <a:rPr lang="en-US" altLang="zh-CN" sz="2000" dirty="0" smtClean="0"/>
              <a:t>2</a:t>
            </a:r>
            <a:endParaRPr lang="zh-CN" altLang="zh-CN" sz="2000" dirty="0"/>
          </a:p>
          <a:p>
            <a:r>
              <a:rPr lang="en-US" altLang="zh-CN" sz="2000" dirty="0" smtClean="0"/>
              <a:t>}</a:t>
            </a:r>
            <a:endParaRPr lang="en-US" altLang="zh-CN" dirty="0"/>
          </a:p>
          <a:p>
            <a:r>
              <a:rPr lang="en-US" altLang="zh-CN" sz="2000" dirty="0" smtClean="0"/>
              <a:t>……</a:t>
            </a:r>
          </a:p>
          <a:p>
            <a:r>
              <a:rPr lang="en-US" altLang="zh-CN" sz="2000" dirty="0"/>
              <a:t>finally</a:t>
            </a:r>
            <a:endParaRPr lang="zh-CN" altLang="zh-CN" sz="2000" dirty="0"/>
          </a:p>
          <a:p>
            <a:r>
              <a:rPr lang="en-US" altLang="zh-CN" sz="2000" dirty="0"/>
              <a:t>{             //</a:t>
            </a:r>
            <a:r>
              <a:rPr lang="zh-CN" altLang="zh-CN" sz="2000" dirty="0"/>
              <a:t>执行清除工作的语句</a:t>
            </a:r>
          </a:p>
          <a:p>
            <a:r>
              <a:rPr lang="en-US" altLang="zh-CN" sz="2000" dirty="0"/>
              <a:t>…..</a:t>
            </a:r>
            <a:endParaRPr lang="zh-CN" altLang="zh-CN" sz="2000" dirty="0"/>
          </a:p>
          <a:p>
            <a:r>
              <a:rPr lang="en-US" altLang="zh-CN" sz="2000" dirty="0" smtClean="0"/>
              <a:t>}</a:t>
            </a:r>
            <a:endParaRPr lang="zh-CN" altLang="zh-C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788024" y="1484784"/>
            <a:ext cx="40324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         不管有没有异常，</a:t>
            </a:r>
            <a:r>
              <a:rPr lang="en-US" altLang="zh-CN" sz="2000" dirty="0" smtClean="0"/>
              <a:t>finally</a:t>
            </a:r>
            <a:r>
              <a:rPr lang="zh-CN" altLang="en-US" sz="2000" dirty="0" smtClean="0"/>
              <a:t>中的代码总是要执行的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fontAlgn="auto">
              <a:lnSpc>
                <a:spcPct val="150000"/>
              </a:lnSpc>
            </a:pPr>
            <a:endParaRPr lang="en-US" altLang="zh-CN" sz="2000" dirty="0"/>
          </a:p>
          <a:p>
            <a:pPr fontAlgn="auto">
              <a:lnSpc>
                <a:spcPct val="150000"/>
              </a:lnSpc>
            </a:pPr>
            <a:endParaRPr lang="en-US" altLang="zh-CN" sz="2000" dirty="0" smtClean="0"/>
          </a:p>
          <a:p>
            <a:pPr fontAlgn="auto"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zh-CN" sz="2000" b="1" dirty="0"/>
              <a:t>例</a:t>
            </a:r>
            <a:r>
              <a:rPr lang="en-US" altLang="zh-CN" sz="2000" b="1" dirty="0"/>
              <a:t>7.5 </a:t>
            </a:r>
            <a:r>
              <a:rPr lang="zh-CN" altLang="zh-CN" sz="2000" b="1" dirty="0"/>
              <a:t>打开一个文件流，读入两个字符串，转化为整数，并求其和。</a:t>
            </a:r>
          </a:p>
        </p:txBody>
      </p:sp>
    </p:spTree>
    <p:extLst>
      <p:ext uri="{BB962C8B-B14F-4D97-AF65-F5344CB8AC3E}">
        <p14:creationId xmlns:p14="http://schemas.microsoft.com/office/powerpoint/2010/main" val="134699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7.3 try…catch…finally</a:t>
            </a:r>
            <a:r>
              <a:rPr lang="zh-CN" altLang="zh-CN" b="1" dirty="0"/>
              <a:t>捕获异常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9552" y="1621249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7.3.3 try</a:t>
            </a:r>
            <a:r>
              <a:rPr lang="zh-CN" altLang="zh-CN" sz="2000" b="1" dirty="0"/>
              <a:t>，</a:t>
            </a:r>
            <a:r>
              <a:rPr lang="en-US" altLang="zh-CN" sz="2000" b="1" dirty="0"/>
              <a:t>catch</a:t>
            </a:r>
            <a:r>
              <a:rPr lang="zh-CN" altLang="zh-CN" sz="2000" b="1" dirty="0"/>
              <a:t>，</a:t>
            </a:r>
            <a:r>
              <a:rPr lang="en-US" altLang="zh-CN" sz="2000" b="1" dirty="0"/>
              <a:t> finally</a:t>
            </a:r>
            <a:r>
              <a:rPr lang="zh-CN" altLang="zh-CN" sz="2000" b="1" dirty="0"/>
              <a:t>，</a:t>
            </a:r>
            <a:r>
              <a:rPr lang="en-US" altLang="zh-CN" sz="2000" b="1" dirty="0"/>
              <a:t>throw</a:t>
            </a:r>
            <a:r>
              <a:rPr lang="zh-CN" altLang="zh-CN" sz="2000" b="1" dirty="0"/>
              <a:t>，</a:t>
            </a:r>
            <a:r>
              <a:rPr lang="en-US" altLang="zh-CN" sz="2000" b="1" dirty="0"/>
              <a:t>throws</a:t>
            </a:r>
            <a:r>
              <a:rPr lang="zh-CN" altLang="zh-CN" sz="2000" b="1" dirty="0"/>
              <a:t>联合使用</a:t>
            </a:r>
          </a:p>
          <a:p>
            <a:endParaRPr lang="en-US" altLang="zh-CN" sz="2000" b="1" dirty="0"/>
          </a:p>
          <a:p>
            <a:r>
              <a:rPr lang="zh-CN" altLang="zh-CN" sz="2000" b="1" dirty="0"/>
              <a:t>例</a:t>
            </a:r>
            <a:r>
              <a:rPr lang="en-US" altLang="zh-CN" sz="2000" b="1" dirty="0"/>
              <a:t>7.6  try catch </a:t>
            </a:r>
            <a:r>
              <a:rPr lang="zh-CN" altLang="zh-CN" sz="2000" b="1" dirty="0"/>
              <a:t>综合运用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32740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7.4   </a:t>
            </a:r>
            <a:r>
              <a:rPr lang="zh-CN" altLang="zh-CN" b="1" dirty="0"/>
              <a:t>自定义异常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9552" y="1693257"/>
            <a:ext cx="78488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自定义异常一般可继承</a:t>
            </a:r>
            <a:r>
              <a:rPr lang="en-US" altLang="zh-CN" sz="2000" dirty="0" smtClean="0"/>
              <a:t>Exception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一般只需要写构造方法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zh-CN" sz="2000" b="1" dirty="0"/>
              <a:t>例</a:t>
            </a:r>
            <a:r>
              <a:rPr lang="en-US" altLang="zh-CN" sz="2000" b="1" dirty="0"/>
              <a:t>7.7  </a:t>
            </a:r>
            <a:r>
              <a:rPr lang="zh-CN" altLang="zh-CN" sz="2000" b="1" dirty="0"/>
              <a:t>自定义异常</a:t>
            </a:r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3271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7.1   Java</a:t>
            </a:r>
            <a:r>
              <a:rPr lang="zh-CN" altLang="zh-CN" b="1" dirty="0"/>
              <a:t>异常基本概念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4261530" y="2237166"/>
            <a:ext cx="3838862" cy="2520280"/>
            <a:chOff x="2965386" y="2060848"/>
            <a:chExt cx="3838862" cy="2520280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3642449" y="2060848"/>
              <a:ext cx="2151530" cy="3967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44000" tIns="144000">
              <a:spAutoFit/>
            </a:bodyPr>
            <a:lstStyle/>
            <a:p>
              <a:pPr indent="200025" algn="just">
                <a:lnSpc>
                  <a:spcPts val="1560"/>
                </a:lnSpc>
                <a:spcAft>
                  <a:spcPts val="0"/>
                </a:spcAft>
              </a:pPr>
              <a:r>
                <a:rPr lang="en-US" sz="2400" dirty="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Object</a:t>
              </a:r>
              <a:endParaRPr lang="zh-CN" sz="2400" dirty="0"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2965386" y="4184371"/>
              <a:ext cx="1678622" cy="3967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44000" tIns="144000">
              <a:spAutoFit/>
            </a:bodyPr>
            <a:lstStyle>
              <a:defPPr>
                <a:defRPr lang="zh-CN"/>
              </a:defPPr>
              <a:lvl1pPr indent="200025" algn="just">
                <a:lnSpc>
                  <a:spcPts val="1560"/>
                </a:lnSpc>
                <a:spcAft>
                  <a:spcPts val="0"/>
                </a:spcAft>
                <a:defRPr sz="240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defRPr>
              </a:lvl1pPr>
            </a:lstStyle>
            <a:p>
              <a:r>
                <a:rPr lang="en-US"/>
                <a:t>Error</a:t>
              </a:r>
              <a:endParaRPr lang="zh-CN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5074820" y="4184114"/>
              <a:ext cx="1729428" cy="3967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44000" tIns="144000">
              <a:spAutoFit/>
            </a:bodyPr>
            <a:lstStyle>
              <a:defPPr>
                <a:defRPr lang="zh-CN"/>
              </a:defPPr>
              <a:lvl1pPr indent="200025" algn="just">
                <a:lnSpc>
                  <a:spcPts val="1560"/>
                </a:lnSpc>
                <a:spcAft>
                  <a:spcPts val="0"/>
                </a:spcAft>
                <a:defRPr sz="240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defRPr>
              </a:lvl1pPr>
            </a:lstStyle>
            <a:p>
              <a:r>
                <a:rPr lang="en-US"/>
                <a:t>Exception</a:t>
              </a:r>
              <a:endParaRPr lang="zh-CN"/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3642449" y="3100549"/>
              <a:ext cx="2151530" cy="3967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44000" tIns="144000">
              <a:spAutoFit/>
            </a:bodyPr>
            <a:lstStyle>
              <a:defPPr>
                <a:defRPr lang="zh-CN"/>
              </a:defPPr>
              <a:lvl1pPr indent="200025" algn="just">
                <a:lnSpc>
                  <a:spcPts val="1560"/>
                </a:lnSpc>
                <a:spcAft>
                  <a:spcPts val="0"/>
                </a:spcAft>
                <a:defRPr sz="240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defRPr>
              </a:lvl1pPr>
            </a:lstStyle>
            <a:p>
              <a:r>
                <a:rPr lang="en-US"/>
                <a:t>Throwable</a:t>
              </a:r>
              <a:endParaRPr lang="zh-CN"/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V="1">
              <a:off x="4718214" y="2457605"/>
              <a:ext cx="0" cy="6429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2" idx="0"/>
              <a:endCxn id="17" idx="2"/>
            </p:cNvCxnSpPr>
            <p:nvPr/>
          </p:nvCxnSpPr>
          <p:spPr>
            <a:xfrm flipV="1">
              <a:off x="3804697" y="3497306"/>
              <a:ext cx="913517" cy="6870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6" idx="0"/>
              <a:endCxn id="17" idx="2"/>
            </p:cNvCxnSpPr>
            <p:nvPr/>
          </p:nvCxnSpPr>
          <p:spPr>
            <a:xfrm flipH="1" flipV="1">
              <a:off x="4718214" y="3497306"/>
              <a:ext cx="1221320" cy="686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2169944"/>
            <a:ext cx="1872208" cy="169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可抛出的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错误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/>
              <a:t>异常</a:t>
            </a:r>
          </a:p>
        </p:txBody>
      </p:sp>
    </p:spTree>
    <p:extLst>
      <p:ext uri="{BB962C8B-B14F-4D97-AF65-F5344CB8AC3E}">
        <p14:creationId xmlns:p14="http://schemas.microsoft.com/office/powerpoint/2010/main" val="207585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37352" y="3933056"/>
            <a:ext cx="3707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000" dirty="0"/>
              <a:t>检查</a:t>
            </a:r>
            <a:r>
              <a:rPr lang="zh-CN" altLang="zh-CN" sz="2000" dirty="0" smtClean="0"/>
              <a:t>异常</a:t>
            </a:r>
            <a:r>
              <a:rPr lang="zh-CN" altLang="en-US" sz="2000" dirty="0" smtClean="0"/>
              <a:t>（非运行</a:t>
            </a:r>
            <a:r>
              <a:rPr lang="zh-CN" altLang="en-US" sz="2000" dirty="0"/>
              <a:t>时异常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非</a:t>
            </a:r>
            <a:r>
              <a:rPr lang="zh-CN" altLang="zh-CN" sz="2000" dirty="0" smtClean="0"/>
              <a:t>检查异</a:t>
            </a:r>
            <a:r>
              <a:rPr lang="zh-CN" altLang="en-US" sz="2000" dirty="0" smtClean="0"/>
              <a:t>常（运行时异常）</a:t>
            </a:r>
            <a:endParaRPr lang="zh-CN" altLang="en-US" sz="2000" dirty="0"/>
          </a:p>
        </p:txBody>
      </p:sp>
      <p:grpSp>
        <p:nvGrpSpPr>
          <p:cNvPr id="13" name="画布 4"/>
          <p:cNvGrpSpPr/>
          <p:nvPr/>
        </p:nvGrpSpPr>
        <p:grpSpPr>
          <a:xfrm>
            <a:off x="2051720" y="188640"/>
            <a:ext cx="7488832" cy="6316141"/>
            <a:chOff x="0" y="0"/>
            <a:chExt cx="5590540" cy="6569710"/>
          </a:xfrm>
        </p:grpSpPr>
        <p:sp>
          <p:nvSpPr>
            <p:cNvPr id="14" name="矩形 13"/>
            <p:cNvSpPr/>
            <p:nvPr/>
          </p:nvSpPr>
          <p:spPr>
            <a:xfrm>
              <a:off x="0" y="0"/>
              <a:ext cx="5590540" cy="656971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166300" y="695960"/>
              <a:ext cx="2160270" cy="287020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1166300" y="695960"/>
              <a:ext cx="2160270" cy="287020"/>
            </a:xfrm>
            <a:prstGeom prst="rect">
              <a:avLst/>
            </a:prstGeom>
            <a:noFill/>
            <a:ln w="381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1405055" y="739088"/>
              <a:ext cx="1581996" cy="213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indent="269875" algn="just">
                <a:lnSpc>
                  <a:spcPts val="1560"/>
                </a:lnSpc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ClassNotFoundException</a:t>
              </a:r>
              <a:endParaRPr lang="zh-CN" sz="1400"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14410" y="22860"/>
              <a:ext cx="1440180" cy="385445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285728" y="66667"/>
              <a:ext cx="1028722" cy="295277"/>
            </a:xfrm>
            <a:prstGeom prst="rect">
              <a:avLst/>
            </a:prstGeom>
            <a:noFill/>
            <a:ln w="381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423624" y="114927"/>
              <a:ext cx="746721" cy="213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indent="269875" algn="just">
                <a:lnSpc>
                  <a:spcPts val="1560"/>
                </a:lnSpc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Exception</a:t>
              </a:r>
              <a:endParaRPr lang="zh-CN" sz="1400"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1166300" y="1152525"/>
              <a:ext cx="2160270" cy="240030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1166300" y="1152525"/>
              <a:ext cx="2160270" cy="240030"/>
            </a:xfrm>
            <a:prstGeom prst="rect">
              <a:avLst/>
            </a:prstGeom>
            <a:noFill/>
            <a:ln w="381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1529234" y="1171493"/>
              <a:ext cx="1386940" cy="213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indent="269875" algn="just">
                <a:lnSpc>
                  <a:spcPts val="1560"/>
                </a:lnSpc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DataFormatException</a:t>
              </a:r>
              <a:endParaRPr lang="zh-CN" sz="1400"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1166300" y="1512570"/>
              <a:ext cx="2160270" cy="288290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1166300" y="1512570"/>
              <a:ext cx="2160270" cy="288290"/>
            </a:xfrm>
            <a:prstGeom prst="rect">
              <a:avLst/>
            </a:prstGeom>
            <a:noFill/>
            <a:ln w="381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1475928" y="1555642"/>
              <a:ext cx="1470706" cy="213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indent="269875" algn="just">
                <a:lnSpc>
                  <a:spcPts val="1560"/>
                </a:lnSpc>
                <a:spcAft>
                  <a:spcPts val="0"/>
                </a:spcAft>
              </a:pPr>
              <a:r>
                <a:rPr lang="en-US" sz="1400" dirty="0" err="1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IllegalAccessException</a:t>
              </a:r>
              <a:endParaRPr lang="zh-CN" sz="1400" dirty="0"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1166300" y="1945005"/>
              <a:ext cx="2160270" cy="288290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1166300" y="1945005"/>
              <a:ext cx="2160270" cy="288290"/>
            </a:xfrm>
            <a:prstGeom prst="rect">
              <a:avLst/>
            </a:prstGeom>
            <a:noFill/>
            <a:ln w="381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1557682" y="1988045"/>
              <a:ext cx="1341466" cy="213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indent="269875" algn="just">
                <a:lnSpc>
                  <a:spcPts val="1560"/>
                </a:lnSpc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InterruptedException</a:t>
              </a:r>
              <a:endParaRPr lang="zh-CN" sz="1400"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37" name="Rectangle 20"/>
            <p:cNvSpPr>
              <a:spLocks noChangeArrowheads="1"/>
            </p:cNvSpPr>
            <p:nvPr/>
          </p:nvSpPr>
          <p:spPr bwMode="auto">
            <a:xfrm>
              <a:off x="1166300" y="2353310"/>
              <a:ext cx="2160270" cy="264160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1166300" y="2353310"/>
              <a:ext cx="2160270" cy="264160"/>
            </a:xfrm>
            <a:prstGeom prst="rect">
              <a:avLst/>
            </a:prstGeom>
            <a:noFill/>
            <a:ln w="381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39" name="Rectangle 22"/>
            <p:cNvSpPr>
              <a:spLocks noChangeArrowheads="1"/>
            </p:cNvSpPr>
            <p:nvPr/>
          </p:nvSpPr>
          <p:spPr bwMode="auto">
            <a:xfrm>
              <a:off x="1845365" y="2384894"/>
              <a:ext cx="887928" cy="213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indent="269875" algn="just">
                <a:lnSpc>
                  <a:spcPts val="1560"/>
                </a:lnSpc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IOException</a:t>
              </a:r>
              <a:endParaRPr lang="zh-CN" sz="1400"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40" name="Rectangle 23"/>
            <p:cNvSpPr>
              <a:spLocks noChangeArrowheads="1"/>
            </p:cNvSpPr>
            <p:nvPr/>
          </p:nvSpPr>
          <p:spPr bwMode="auto">
            <a:xfrm>
              <a:off x="1166300" y="2714625"/>
              <a:ext cx="2160270" cy="288290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1166300" y="2714625"/>
              <a:ext cx="2160270" cy="288290"/>
            </a:xfrm>
            <a:prstGeom prst="rect">
              <a:avLst/>
            </a:prstGeom>
            <a:noFill/>
            <a:ln w="381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42" name="Rectangle 25"/>
            <p:cNvSpPr>
              <a:spLocks noChangeArrowheads="1"/>
            </p:cNvSpPr>
            <p:nvPr/>
          </p:nvSpPr>
          <p:spPr bwMode="auto">
            <a:xfrm>
              <a:off x="1642498" y="2757611"/>
              <a:ext cx="1208636" cy="213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indent="269875" algn="just">
                <a:lnSpc>
                  <a:spcPts val="1560"/>
                </a:lnSpc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RuntimeException</a:t>
              </a:r>
              <a:endParaRPr lang="zh-CN" sz="1400"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43" name="Rectangle 26"/>
            <p:cNvSpPr>
              <a:spLocks noChangeArrowheads="1"/>
            </p:cNvSpPr>
            <p:nvPr/>
          </p:nvSpPr>
          <p:spPr bwMode="auto">
            <a:xfrm>
              <a:off x="2247070" y="3195320"/>
              <a:ext cx="2160270" cy="288290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2247070" y="3195320"/>
              <a:ext cx="2160270" cy="288290"/>
            </a:xfrm>
            <a:prstGeom prst="rect">
              <a:avLst/>
            </a:prstGeom>
            <a:noFill/>
            <a:ln w="381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45" name="Rectangle 28"/>
            <p:cNvSpPr>
              <a:spLocks noChangeArrowheads="1"/>
            </p:cNvSpPr>
            <p:nvPr/>
          </p:nvSpPr>
          <p:spPr bwMode="auto">
            <a:xfrm>
              <a:off x="2647048" y="3238274"/>
              <a:ext cx="1327106" cy="213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indent="269875" algn="just">
                <a:lnSpc>
                  <a:spcPts val="1560"/>
                </a:lnSpc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ArithmeticException</a:t>
              </a:r>
              <a:endParaRPr lang="zh-CN" sz="1400"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46" name="Rectangle 29"/>
            <p:cNvSpPr>
              <a:spLocks noChangeArrowheads="1"/>
            </p:cNvSpPr>
            <p:nvPr/>
          </p:nvSpPr>
          <p:spPr bwMode="auto">
            <a:xfrm>
              <a:off x="2247070" y="6223635"/>
              <a:ext cx="2160270" cy="288925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47" name="Rectangle 30"/>
            <p:cNvSpPr>
              <a:spLocks noChangeArrowheads="1"/>
            </p:cNvSpPr>
            <p:nvPr/>
          </p:nvSpPr>
          <p:spPr bwMode="auto">
            <a:xfrm>
              <a:off x="2247070" y="6223635"/>
              <a:ext cx="2160270" cy="288925"/>
            </a:xfrm>
            <a:prstGeom prst="rect">
              <a:avLst/>
            </a:prstGeom>
            <a:noFill/>
            <a:ln w="381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48" name="Rectangle 31"/>
            <p:cNvSpPr>
              <a:spLocks noChangeArrowheads="1"/>
            </p:cNvSpPr>
            <p:nvPr/>
          </p:nvSpPr>
          <p:spPr bwMode="auto">
            <a:xfrm>
              <a:off x="2732462" y="6267012"/>
              <a:ext cx="1193079" cy="213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indent="269875" algn="just">
                <a:lnSpc>
                  <a:spcPts val="1560"/>
                </a:lnSpc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SecurityException</a:t>
              </a:r>
              <a:endParaRPr lang="zh-CN" sz="1400"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49" name="Rectangle 32"/>
            <p:cNvSpPr>
              <a:spLocks noChangeArrowheads="1"/>
            </p:cNvSpPr>
            <p:nvPr/>
          </p:nvSpPr>
          <p:spPr bwMode="auto">
            <a:xfrm>
              <a:off x="2247070" y="3579495"/>
              <a:ext cx="2160270" cy="288290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50" name="Rectangle 33"/>
            <p:cNvSpPr>
              <a:spLocks noChangeArrowheads="1"/>
            </p:cNvSpPr>
            <p:nvPr/>
          </p:nvSpPr>
          <p:spPr bwMode="auto">
            <a:xfrm>
              <a:off x="2247070" y="3579495"/>
              <a:ext cx="2160270" cy="288290"/>
            </a:xfrm>
            <a:prstGeom prst="rect">
              <a:avLst/>
            </a:prstGeom>
            <a:noFill/>
            <a:ln w="381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51" name="Rectangle 34"/>
            <p:cNvSpPr>
              <a:spLocks noChangeArrowheads="1"/>
            </p:cNvSpPr>
            <p:nvPr/>
          </p:nvSpPr>
          <p:spPr bwMode="auto">
            <a:xfrm>
              <a:off x="2619199" y="3622421"/>
              <a:ext cx="1371382" cy="213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indent="269875" algn="just">
                <a:lnSpc>
                  <a:spcPts val="1560"/>
                </a:lnSpc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NullPointerException</a:t>
              </a:r>
              <a:endParaRPr lang="zh-CN" sz="1400"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52" name="Rectangle 35"/>
            <p:cNvSpPr>
              <a:spLocks noChangeArrowheads="1"/>
            </p:cNvSpPr>
            <p:nvPr/>
          </p:nvSpPr>
          <p:spPr bwMode="auto">
            <a:xfrm>
              <a:off x="2247070" y="3964940"/>
              <a:ext cx="2160270" cy="287020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53" name="Rectangle 36"/>
            <p:cNvSpPr>
              <a:spLocks noChangeArrowheads="1"/>
            </p:cNvSpPr>
            <p:nvPr/>
          </p:nvSpPr>
          <p:spPr bwMode="auto">
            <a:xfrm>
              <a:off x="2247070" y="3964940"/>
              <a:ext cx="2160270" cy="287020"/>
            </a:xfrm>
            <a:prstGeom prst="rect">
              <a:avLst/>
            </a:prstGeom>
            <a:noFill/>
            <a:ln w="381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54" name="Rectangle 37"/>
            <p:cNvSpPr>
              <a:spLocks noChangeArrowheads="1"/>
            </p:cNvSpPr>
            <p:nvPr/>
          </p:nvSpPr>
          <p:spPr bwMode="auto">
            <a:xfrm>
              <a:off x="2454448" y="4007840"/>
              <a:ext cx="1629815" cy="213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indent="269875" algn="just">
                <a:lnSpc>
                  <a:spcPts val="1560"/>
                </a:lnSpc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IllegalArgumentException</a:t>
              </a:r>
              <a:endParaRPr lang="zh-CN" sz="1400"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2863751" y="2546561"/>
              <a:ext cx="1651685" cy="210819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56" name="Rectangle 39"/>
            <p:cNvSpPr>
              <a:spLocks noChangeArrowheads="1"/>
            </p:cNvSpPr>
            <p:nvPr/>
          </p:nvSpPr>
          <p:spPr bwMode="auto">
            <a:xfrm>
              <a:off x="2918900" y="4363403"/>
              <a:ext cx="1847356" cy="274002"/>
            </a:xfrm>
            <a:prstGeom prst="rect">
              <a:avLst/>
            </a:prstGeom>
            <a:noFill/>
            <a:ln w="381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57" name="Rectangle 40"/>
            <p:cNvSpPr>
              <a:spLocks noChangeArrowheads="1"/>
            </p:cNvSpPr>
            <p:nvPr/>
          </p:nvSpPr>
          <p:spPr bwMode="auto">
            <a:xfrm>
              <a:off x="2879423" y="4391987"/>
              <a:ext cx="1572423" cy="213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indent="269875" algn="just">
                <a:lnSpc>
                  <a:spcPts val="1560"/>
                </a:lnSpc>
                <a:spcAft>
                  <a:spcPts val="0"/>
                </a:spcAft>
              </a:pPr>
              <a:r>
                <a:rPr lang="en-US" sz="1400" dirty="0" err="1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NumberFormatException</a:t>
              </a:r>
              <a:endParaRPr lang="zh-CN" sz="1400" dirty="0"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58" name="Rectangle 41"/>
            <p:cNvSpPr>
              <a:spLocks noChangeArrowheads="1"/>
            </p:cNvSpPr>
            <p:nvPr/>
          </p:nvSpPr>
          <p:spPr bwMode="auto">
            <a:xfrm>
              <a:off x="2247070" y="4829810"/>
              <a:ext cx="2160270" cy="288290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59" name="Rectangle 42"/>
            <p:cNvSpPr>
              <a:spLocks noChangeArrowheads="1"/>
            </p:cNvSpPr>
            <p:nvPr/>
          </p:nvSpPr>
          <p:spPr bwMode="auto">
            <a:xfrm>
              <a:off x="2247070" y="4829810"/>
              <a:ext cx="2160270" cy="288290"/>
            </a:xfrm>
            <a:prstGeom prst="rect">
              <a:avLst/>
            </a:prstGeom>
            <a:solidFill>
              <a:schemeClr val="bg1"/>
            </a:solidFill>
            <a:ln w="381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60" name="Rectangle 43"/>
            <p:cNvSpPr>
              <a:spLocks noChangeArrowheads="1"/>
            </p:cNvSpPr>
            <p:nvPr/>
          </p:nvSpPr>
          <p:spPr bwMode="auto">
            <a:xfrm>
              <a:off x="2344225" y="4872648"/>
              <a:ext cx="1804576" cy="213421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none" lIns="0" tIns="0" rIns="0" bIns="0" anchor="t" anchorCtr="0">
              <a:spAutoFit/>
            </a:bodyPr>
            <a:lstStyle/>
            <a:p>
              <a:pPr indent="269875" algn="just">
                <a:lnSpc>
                  <a:spcPts val="1560"/>
                </a:lnSpc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IndexOutOfBoundsException</a:t>
              </a:r>
              <a:endParaRPr lang="zh-CN" sz="1400"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61" name="Rectangle 44"/>
            <p:cNvSpPr>
              <a:spLocks noChangeArrowheads="1"/>
            </p:cNvSpPr>
            <p:nvPr/>
          </p:nvSpPr>
          <p:spPr bwMode="auto">
            <a:xfrm>
              <a:off x="2799520" y="5310505"/>
              <a:ext cx="1966737" cy="288925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62" name="Rectangle 45"/>
            <p:cNvSpPr>
              <a:spLocks noChangeArrowheads="1"/>
            </p:cNvSpPr>
            <p:nvPr/>
          </p:nvSpPr>
          <p:spPr bwMode="auto">
            <a:xfrm>
              <a:off x="2799521" y="5310505"/>
              <a:ext cx="1966736" cy="288925"/>
            </a:xfrm>
            <a:prstGeom prst="rect">
              <a:avLst/>
            </a:prstGeom>
            <a:noFill/>
            <a:ln w="381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63" name="Rectangle 46"/>
            <p:cNvSpPr>
              <a:spLocks noChangeArrowheads="1"/>
            </p:cNvSpPr>
            <p:nvPr/>
          </p:nvSpPr>
          <p:spPr bwMode="auto">
            <a:xfrm>
              <a:off x="2645599" y="5353311"/>
              <a:ext cx="2150414" cy="213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indent="269875" algn="just">
                <a:lnSpc>
                  <a:spcPts val="1560"/>
                </a:lnSpc>
                <a:spcAft>
                  <a:spcPts val="0"/>
                </a:spcAft>
              </a:pPr>
              <a:r>
                <a:rPr lang="en-US" sz="1400" dirty="0" err="1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ArrayIndexOutOfBoundsException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 </a:t>
              </a:r>
              <a:endParaRPr lang="zh-CN" sz="1400" dirty="0"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64" name="Rectangle 47"/>
            <p:cNvSpPr>
              <a:spLocks noChangeArrowheads="1"/>
            </p:cNvSpPr>
            <p:nvPr/>
          </p:nvSpPr>
          <p:spPr bwMode="auto">
            <a:xfrm>
              <a:off x="2810950" y="5718810"/>
              <a:ext cx="2759710" cy="288925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65" name="Rectangle 48"/>
            <p:cNvSpPr>
              <a:spLocks noChangeArrowheads="1"/>
            </p:cNvSpPr>
            <p:nvPr/>
          </p:nvSpPr>
          <p:spPr bwMode="auto">
            <a:xfrm>
              <a:off x="2810950" y="5761585"/>
              <a:ext cx="1955306" cy="246149"/>
            </a:xfrm>
            <a:prstGeom prst="rect">
              <a:avLst/>
            </a:prstGeom>
            <a:noFill/>
            <a:ln w="381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66" name="Rectangle 49"/>
            <p:cNvSpPr>
              <a:spLocks noChangeArrowheads="1"/>
            </p:cNvSpPr>
            <p:nvPr/>
          </p:nvSpPr>
          <p:spPr bwMode="auto">
            <a:xfrm>
              <a:off x="2646039" y="5761586"/>
              <a:ext cx="2164774" cy="213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indent="269875" algn="just">
                <a:lnSpc>
                  <a:spcPts val="1560"/>
                </a:lnSpc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StringIndexOutOfBoundsException </a:t>
              </a:r>
              <a:endParaRPr lang="zh-CN" sz="1400"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auto">
            <a:xfrm>
              <a:off x="734500" y="581025"/>
              <a:ext cx="431800" cy="2277110"/>
            </a:xfrm>
            <a:custGeom>
              <a:avLst/>
              <a:gdLst>
                <a:gd name="T0" fmla="*/ 0 w 680"/>
                <a:gd name="T1" fmla="*/ 0 h 3586"/>
                <a:gd name="T2" fmla="*/ 0 w 680"/>
                <a:gd name="T3" fmla="*/ 3586 h 3586"/>
                <a:gd name="T4" fmla="*/ 680 w 680"/>
                <a:gd name="T5" fmla="*/ 3586 h 3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0" h="3586">
                  <a:moveTo>
                    <a:pt x="0" y="0"/>
                  </a:moveTo>
                  <a:lnTo>
                    <a:pt x="0" y="3586"/>
                  </a:lnTo>
                  <a:lnTo>
                    <a:pt x="680" y="358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68" name="Freeform 51"/>
            <p:cNvSpPr>
              <a:spLocks/>
            </p:cNvSpPr>
            <p:nvPr/>
          </p:nvSpPr>
          <p:spPr bwMode="auto">
            <a:xfrm>
              <a:off x="672270" y="408305"/>
              <a:ext cx="125730" cy="187960"/>
            </a:xfrm>
            <a:custGeom>
              <a:avLst/>
              <a:gdLst>
                <a:gd name="T0" fmla="*/ 0 w 198"/>
                <a:gd name="T1" fmla="*/ 296 h 296"/>
                <a:gd name="T2" fmla="*/ 98 w 198"/>
                <a:gd name="T3" fmla="*/ 0 h 296"/>
                <a:gd name="T4" fmla="*/ 198 w 198"/>
                <a:gd name="T5" fmla="*/ 296 h 296"/>
                <a:gd name="T6" fmla="*/ 0 w 198"/>
                <a:gd name="T7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" h="296">
                  <a:moveTo>
                    <a:pt x="0" y="296"/>
                  </a:moveTo>
                  <a:lnTo>
                    <a:pt x="98" y="0"/>
                  </a:lnTo>
                  <a:lnTo>
                    <a:pt x="198" y="296"/>
                  </a:lnTo>
                  <a:lnTo>
                    <a:pt x="0" y="29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cxnSp>
          <p:nvCxnSpPr>
            <p:cNvPr id="69" name="Line 52"/>
            <p:cNvCxnSpPr/>
            <p:nvPr/>
          </p:nvCxnSpPr>
          <p:spPr bwMode="auto">
            <a:xfrm>
              <a:off x="734500" y="839470"/>
              <a:ext cx="3848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Line 53"/>
            <p:cNvCxnSpPr/>
            <p:nvPr/>
          </p:nvCxnSpPr>
          <p:spPr bwMode="auto">
            <a:xfrm>
              <a:off x="747200" y="1271905"/>
              <a:ext cx="4191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Line 54"/>
            <p:cNvCxnSpPr/>
            <p:nvPr/>
          </p:nvCxnSpPr>
          <p:spPr bwMode="auto">
            <a:xfrm>
              <a:off x="747200" y="1656080"/>
              <a:ext cx="4191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Line 55"/>
            <p:cNvCxnSpPr/>
            <p:nvPr/>
          </p:nvCxnSpPr>
          <p:spPr bwMode="auto">
            <a:xfrm flipV="1">
              <a:off x="735770" y="2089785"/>
              <a:ext cx="430530" cy="25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Line 56"/>
            <p:cNvCxnSpPr/>
            <p:nvPr/>
          </p:nvCxnSpPr>
          <p:spPr bwMode="auto">
            <a:xfrm>
              <a:off x="734500" y="2485390"/>
              <a:ext cx="3848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" name="Freeform 57"/>
            <p:cNvSpPr>
              <a:spLocks/>
            </p:cNvSpPr>
            <p:nvPr/>
          </p:nvSpPr>
          <p:spPr bwMode="auto">
            <a:xfrm>
              <a:off x="1791140" y="3176270"/>
              <a:ext cx="455930" cy="3190875"/>
            </a:xfrm>
            <a:custGeom>
              <a:avLst/>
              <a:gdLst>
                <a:gd name="T0" fmla="*/ 0 w 718"/>
                <a:gd name="T1" fmla="*/ 0 h 5025"/>
                <a:gd name="T2" fmla="*/ 0 w 718"/>
                <a:gd name="T3" fmla="*/ 5025 h 5025"/>
                <a:gd name="T4" fmla="*/ 718 w 718"/>
                <a:gd name="T5" fmla="*/ 5025 h 5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8" h="5025">
                  <a:moveTo>
                    <a:pt x="0" y="0"/>
                  </a:moveTo>
                  <a:lnTo>
                    <a:pt x="0" y="5025"/>
                  </a:lnTo>
                  <a:lnTo>
                    <a:pt x="718" y="502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75" name="Freeform 58"/>
            <p:cNvSpPr>
              <a:spLocks/>
            </p:cNvSpPr>
            <p:nvPr/>
          </p:nvSpPr>
          <p:spPr bwMode="auto">
            <a:xfrm>
              <a:off x="1727640" y="3002915"/>
              <a:ext cx="125730" cy="188595"/>
            </a:xfrm>
            <a:custGeom>
              <a:avLst/>
              <a:gdLst>
                <a:gd name="T0" fmla="*/ 0 w 198"/>
                <a:gd name="T1" fmla="*/ 297 h 297"/>
                <a:gd name="T2" fmla="*/ 100 w 198"/>
                <a:gd name="T3" fmla="*/ 0 h 297"/>
                <a:gd name="T4" fmla="*/ 198 w 198"/>
                <a:gd name="T5" fmla="*/ 297 h 297"/>
                <a:gd name="T6" fmla="*/ 0 w 198"/>
                <a:gd name="T7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" h="297">
                  <a:moveTo>
                    <a:pt x="0" y="297"/>
                  </a:moveTo>
                  <a:lnTo>
                    <a:pt x="100" y="0"/>
                  </a:lnTo>
                  <a:lnTo>
                    <a:pt x="198" y="297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cxnSp>
          <p:nvCxnSpPr>
            <p:cNvPr id="76" name="Line 59"/>
            <p:cNvCxnSpPr/>
            <p:nvPr/>
          </p:nvCxnSpPr>
          <p:spPr bwMode="auto">
            <a:xfrm>
              <a:off x="1791140" y="3338830"/>
              <a:ext cx="45593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Line 60"/>
            <p:cNvCxnSpPr/>
            <p:nvPr/>
          </p:nvCxnSpPr>
          <p:spPr bwMode="auto">
            <a:xfrm>
              <a:off x="1791140" y="3724275"/>
              <a:ext cx="45593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Line 61"/>
            <p:cNvCxnSpPr/>
            <p:nvPr/>
          </p:nvCxnSpPr>
          <p:spPr bwMode="auto">
            <a:xfrm>
              <a:off x="1815270" y="4108450"/>
              <a:ext cx="40767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" name="Freeform 62"/>
            <p:cNvSpPr>
              <a:spLocks/>
            </p:cNvSpPr>
            <p:nvPr/>
          </p:nvSpPr>
          <p:spPr bwMode="auto">
            <a:xfrm>
              <a:off x="2606480" y="4396105"/>
              <a:ext cx="312420" cy="96520"/>
            </a:xfrm>
            <a:custGeom>
              <a:avLst/>
              <a:gdLst>
                <a:gd name="T0" fmla="*/ 0 w 492"/>
                <a:gd name="T1" fmla="*/ 0 h 152"/>
                <a:gd name="T2" fmla="*/ 0 w 492"/>
                <a:gd name="T3" fmla="*/ 152 h 152"/>
                <a:gd name="T4" fmla="*/ 492 w 492"/>
                <a:gd name="T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2" h="152">
                  <a:moveTo>
                    <a:pt x="0" y="0"/>
                  </a:moveTo>
                  <a:lnTo>
                    <a:pt x="0" y="152"/>
                  </a:lnTo>
                  <a:lnTo>
                    <a:pt x="492" y="15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80" name="Freeform 63"/>
            <p:cNvSpPr>
              <a:spLocks/>
            </p:cNvSpPr>
            <p:nvPr/>
          </p:nvSpPr>
          <p:spPr bwMode="auto">
            <a:xfrm>
              <a:off x="2544250" y="4300220"/>
              <a:ext cx="125730" cy="126365"/>
            </a:xfrm>
            <a:custGeom>
              <a:avLst/>
              <a:gdLst>
                <a:gd name="T0" fmla="*/ 98 w 198"/>
                <a:gd name="T1" fmla="*/ 0 h 199"/>
                <a:gd name="T2" fmla="*/ 198 w 198"/>
                <a:gd name="T3" fmla="*/ 199 h 199"/>
                <a:gd name="T4" fmla="*/ 174 w 198"/>
                <a:gd name="T5" fmla="*/ 189 h 199"/>
                <a:gd name="T6" fmla="*/ 150 w 198"/>
                <a:gd name="T7" fmla="*/ 183 h 199"/>
                <a:gd name="T8" fmla="*/ 124 w 198"/>
                <a:gd name="T9" fmla="*/ 177 h 199"/>
                <a:gd name="T10" fmla="*/ 98 w 198"/>
                <a:gd name="T11" fmla="*/ 177 h 199"/>
                <a:gd name="T12" fmla="*/ 74 w 198"/>
                <a:gd name="T13" fmla="*/ 177 h 199"/>
                <a:gd name="T14" fmla="*/ 48 w 198"/>
                <a:gd name="T15" fmla="*/ 183 h 199"/>
                <a:gd name="T16" fmla="*/ 24 w 198"/>
                <a:gd name="T17" fmla="*/ 189 h 199"/>
                <a:gd name="T18" fmla="*/ 0 w 198"/>
                <a:gd name="T19" fmla="*/ 199 h 199"/>
                <a:gd name="T20" fmla="*/ 0 w 198"/>
                <a:gd name="T21" fmla="*/ 199 h 199"/>
                <a:gd name="T22" fmla="*/ 98 w 198"/>
                <a:gd name="T23" fmla="*/ 0 h 199"/>
                <a:gd name="T24" fmla="*/ 98 w 198"/>
                <a:gd name="T2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" h="199">
                  <a:moveTo>
                    <a:pt x="98" y="0"/>
                  </a:moveTo>
                  <a:lnTo>
                    <a:pt x="198" y="199"/>
                  </a:lnTo>
                  <a:lnTo>
                    <a:pt x="174" y="189"/>
                  </a:lnTo>
                  <a:lnTo>
                    <a:pt x="150" y="183"/>
                  </a:lnTo>
                  <a:lnTo>
                    <a:pt x="124" y="177"/>
                  </a:lnTo>
                  <a:lnTo>
                    <a:pt x="98" y="177"/>
                  </a:lnTo>
                  <a:lnTo>
                    <a:pt x="74" y="177"/>
                  </a:lnTo>
                  <a:lnTo>
                    <a:pt x="48" y="183"/>
                  </a:lnTo>
                  <a:lnTo>
                    <a:pt x="24" y="189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81" name="Freeform 64"/>
            <p:cNvSpPr>
              <a:spLocks/>
            </p:cNvSpPr>
            <p:nvPr/>
          </p:nvSpPr>
          <p:spPr bwMode="auto">
            <a:xfrm>
              <a:off x="2598860" y="5213985"/>
              <a:ext cx="212090" cy="649605"/>
            </a:xfrm>
            <a:custGeom>
              <a:avLst/>
              <a:gdLst>
                <a:gd name="T0" fmla="*/ 0 w 334"/>
                <a:gd name="T1" fmla="*/ 0 h 1023"/>
                <a:gd name="T2" fmla="*/ 0 w 334"/>
                <a:gd name="T3" fmla="*/ 1023 h 1023"/>
                <a:gd name="T4" fmla="*/ 334 w 334"/>
                <a:gd name="T5" fmla="*/ 1023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4" h="1023">
                  <a:moveTo>
                    <a:pt x="0" y="0"/>
                  </a:moveTo>
                  <a:lnTo>
                    <a:pt x="0" y="1023"/>
                  </a:lnTo>
                  <a:lnTo>
                    <a:pt x="334" y="102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82" name="Freeform 65"/>
            <p:cNvSpPr>
              <a:spLocks/>
            </p:cNvSpPr>
            <p:nvPr/>
          </p:nvSpPr>
          <p:spPr bwMode="auto">
            <a:xfrm>
              <a:off x="2535360" y="5118100"/>
              <a:ext cx="127000" cy="126365"/>
            </a:xfrm>
            <a:custGeom>
              <a:avLst/>
              <a:gdLst>
                <a:gd name="T0" fmla="*/ 100 w 200"/>
                <a:gd name="T1" fmla="*/ 0 h 199"/>
                <a:gd name="T2" fmla="*/ 200 w 200"/>
                <a:gd name="T3" fmla="*/ 199 h 199"/>
                <a:gd name="T4" fmla="*/ 176 w 200"/>
                <a:gd name="T5" fmla="*/ 189 h 199"/>
                <a:gd name="T6" fmla="*/ 150 w 200"/>
                <a:gd name="T7" fmla="*/ 181 h 199"/>
                <a:gd name="T8" fmla="*/ 126 w 200"/>
                <a:gd name="T9" fmla="*/ 177 h 199"/>
                <a:gd name="T10" fmla="*/ 100 w 200"/>
                <a:gd name="T11" fmla="*/ 175 h 199"/>
                <a:gd name="T12" fmla="*/ 74 w 200"/>
                <a:gd name="T13" fmla="*/ 177 h 199"/>
                <a:gd name="T14" fmla="*/ 50 w 200"/>
                <a:gd name="T15" fmla="*/ 181 h 199"/>
                <a:gd name="T16" fmla="*/ 24 w 200"/>
                <a:gd name="T17" fmla="*/ 189 h 199"/>
                <a:gd name="T18" fmla="*/ 0 w 200"/>
                <a:gd name="T19" fmla="*/ 199 h 199"/>
                <a:gd name="T20" fmla="*/ 100 w 200"/>
                <a:gd name="T21" fmla="*/ 0 h 199"/>
                <a:gd name="T22" fmla="*/ 100 w 200"/>
                <a:gd name="T2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199">
                  <a:moveTo>
                    <a:pt x="100" y="0"/>
                  </a:moveTo>
                  <a:lnTo>
                    <a:pt x="200" y="199"/>
                  </a:lnTo>
                  <a:lnTo>
                    <a:pt x="176" y="189"/>
                  </a:lnTo>
                  <a:lnTo>
                    <a:pt x="150" y="181"/>
                  </a:lnTo>
                  <a:lnTo>
                    <a:pt x="126" y="177"/>
                  </a:lnTo>
                  <a:lnTo>
                    <a:pt x="100" y="175"/>
                  </a:lnTo>
                  <a:lnTo>
                    <a:pt x="74" y="177"/>
                  </a:lnTo>
                  <a:lnTo>
                    <a:pt x="50" y="181"/>
                  </a:lnTo>
                  <a:lnTo>
                    <a:pt x="24" y="189"/>
                  </a:lnTo>
                  <a:lnTo>
                    <a:pt x="0" y="199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83" name="Freeform 66"/>
            <p:cNvSpPr>
              <a:spLocks/>
            </p:cNvSpPr>
            <p:nvPr/>
          </p:nvSpPr>
          <p:spPr bwMode="auto">
            <a:xfrm>
              <a:off x="2606480" y="5454015"/>
              <a:ext cx="193040" cy="96520"/>
            </a:xfrm>
            <a:custGeom>
              <a:avLst/>
              <a:gdLst>
                <a:gd name="T0" fmla="*/ 0 w 304"/>
                <a:gd name="T1" fmla="*/ 152 h 152"/>
                <a:gd name="T2" fmla="*/ 0 w 304"/>
                <a:gd name="T3" fmla="*/ 0 h 152"/>
                <a:gd name="T4" fmla="*/ 304 w 304"/>
                <a:gd name="T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4" h="152">
                  <a:moveTo>
                    <a:pt x="0" y="152"/>
                  </a:moveTo>
                  <a:lnTo>
                    <a:pt x="0" y="0"/>
                  </a:lnTo>
                  <a:lnTo>
                    <a:pt x="30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40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3568" y="3087166"/>
            <a:ext cx="1152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必须处理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2"/>
          </p:cNvCxnSpPr>
          <p:nvPr/>
        </p:nvCxnSpPr>
        <p:spPr>
          <a:xfrm>
            <a:off x="1259632" y="3456498"/>
            <a:ext cx="0" cy="5852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3568" y="5437923"/>
            <a:ext cx="13874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可以不处理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259632" y="4873220"/>
            <a:ext cx="0" cy="4621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3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7.1   Java</a:t>
            </a:r>
            <a:r>
              <a:rPr lang="zh-CN" altLang="zh-CN" b="1" dirty="0"/>
              <a:t>异常基本概念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3568" y="1628800"/>
            <a:ext cx="76328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/>
              <a:t>IOException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ArithmeticException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NullPointerException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IndexOutOfBoundsException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ClassCastException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IllegalArgumentException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Java</a:t>
            </a:r>
            <a:r>
              <a:rPr lang="zh-CN" altLang="en-US" sz="2000" b="1" dirty="0" smtClean="0"/>
              <a:t>的异常处理：</a:t>
            </a:r>
            <a:r>
              <a:rPr lang="zh-CN" altLang="en-US" sz="2000" dirty="0" smtClean="0"/>
              <a:t>使用</a:t>
            </a:r>
            <a:r>
              <a:rPr lang="en-US" altLang="zh-CN" sz="2000" dirty="0" smtClean="0"/>
              <a:t>try—catch—finally</a:t>
            </a:r>
            <a:r>
              <a:rPr lang="zh-CN" altLang="en-US" sz="2000" dirty="0" smtClean="0"/>
              <a:t>结构处理异常，将程序的业务与异常处理分离，逻辑更清晰。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465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7.1   Java</a:t>
            </a:r>
            <a:r>
              <a:rPr lang="zh-CN" altLang="zh-CN" b="1" dirty="0"/>
              <a:t>异常基本概念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3568" y="1628800"/>
            <a:ext cx="763284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例如下面的代码在运行时，就会产生异常：</a:t>
            </a:r>
            <a:endParaRPr lang="en-US" altLang="zh-CN" sz="2000" dirty="0"/>
          </a:p>
          <a:p>
            <a:pPr lvl="2"/>
            <a:r>
              <a:rPr lang="en-US" altLang="zh-CN" sz="2000" dirty="0" err="1"/>
              <a:t>int</a:t>
            </a:r>
            <a:r>
              <a:rPr lang="en-US" altLang="zh-CN" sz="2000" dirty="0"/>
              <a:t>  a = 10;</a:t>
            </a:r>
          </a:p>
          <a:p>
            <a:pPr lvl="2"/>
            <a:r>
              <a:rPr lang="en-US" altLang="zh-CN" sz="2000" dirty="0" err="1"/>
              <a:t>int</a:t>
            </a:r>
            <a:r>
              <a:rPr lang="en-US" altLang="zh-CN" sz="2000" dirty="0"/>
              <a:t> b = 0</a:t>
            </a:r>
            <a:r>
              <a:rPr lang="en-US" altLang="zh-CN" sz="2000" dirty="0" smtClean="0"/>
              <a:t>;</a:t>
            </a:r>
          </a:p>
          <a:p>
            <a:pPr lvl="2"/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c = a/b;</a:t>
            </a:r>
            <a:endParaRPr lang="en-US" altLang="zh-CN" sz="2000" dirty="0"/>
          </a:p>
          <a:p>
            <a:pPr lvl="2"/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(c);</a:t>
            </a:r>
          </a:p>
          <a:p>
            <a:pPr lvl="2"/>
            <a:r>
              <a:rPr lang="en-US" altLang="zh-CN" sz="2000" dirty="0" err="1"/>
              <a:t>System.out.println</a:t>
            </a:r>
            <a:r>
              <a:rPr lang="en-US" altLang="zh-CN" sz="2000" dirty="0"/>
              <a:t>("</a:t>
            </a:r>
            <a:r>
              <a:rPr lang="zh-CN" altLang="en-US" sz="2000" dirty="0"/>
              <a:t>程序结束</a:t>
            </a:r>
            <a:r>
              <a:rPr lang="en-US" altLang="zh-CN" sz="2000" dirty="0"/>
              <a:t>");</a:t>
            </a:r>
            <a:endParaRPr lang="en-US" altLang="zh-CN" sz="2000" dirty="0" smtClean="0"/>
          </a:p>
          <a:p>
            <a:pPr lvl="2"/>
            <a:endParaRPr lang="en-US" altLang="zh-CN" sz="2000" dirty="0"/>
          </a:p>
          <a:p>
            <a:r>
              <a:rPr lang="zh-CN" altLang="en-US" dirty="0"/>
              <a:t>运行</a:t>
            </a:r>
            <a:r>
              <a:rPr lang="zh-CN" altLang="en-US" dirty="0" smtClean="0"/>
              <a:t>时产生异常，输出下列信息，程序结束：</a:t>
            </a:r>
            <a:endParaRPr lang="en-US" altLang="zh-CN" dirty="0" smtClean="0"/>
          </a:p>
          <a:p>
            <a:r>
              <a:rPr lang="en-US" altLang="zh-CN" dirty="0" smtClean="0"/>
              <a:t>Exception </a:t>
            </a:r>
            <a:r>
              <a:rPr lang="en-US" altLang="zh-CN" dirty="0"/>
              <a:t>in thread "main" </a:t>
            </a:r>
            <a:r>
              <a:rPr lang="en-US" altLang="zh-CN" u="sng" dirty="0" err="1"/>
              <a:t>java.lang.ArithmeticException</a:t>
            </a:r>
            <a:r>
              <a:rPr lang="en-US" altLang="zh-CN" u="sng" dirty="0"/>
              <a:t>: / by zero</a:t>
            </a:r>
          </a:p>
          <a:p>
            <a:r>
              <a:rPr lang="en-US" altLang="zh-CN" dirty="0"/>
              <a:t>at </a:t>
            </a:r>
            <a:r>
              <a:rPr lang="en-US" altLang="zh-CN" dirty="0" err="1"/>
              <a:t>test.Test.main</a:t>
            </a:r>
            <a:r>
              <a:rPr lang="en-US" altLang="zh-CN" dirty="0"/>
              <a:t>(</a:t>
            </a:r>
            <a:r>
              <a:rPr lang="en-US" altLang="zh-CN" u="sng" dirty="0"/>
              <a:t>Test.java:71)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70995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7.1   Java</a:t>
            </a:r>
            <a:r>
              <a:rPr lang="zh-CN" altLang="zh-CN" b="1" dirty="0"/>
              <a:t>异常基本概念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3568" y="1484784"/>
            <a:ext cx="7632848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使用异常处理后的代码如下：</a:t>
            </a:r>
            <a:endParaRPr lang="en-US" altLang="zh-CN" sz="2000" dirty="0"/>
          </a:p>
          <a:p>
            <a:pPr lvl="1"/>
            <a:r>
              <a:rPr lang="en-US" altLang="zh-CN" dirty="0"/>
              <a:t>try{</a:t>
            </a:r>
          </a:p>
          <a:p>
            <a:pPr lvl="2"/>
            <a:r>
              <a:rPr lang="en-US" altLang="zh-CN" dirty="0" err="1"/>
              <a:t>int</a:t>
            </a:r>
            <a:r>
              <a:rPr lang="en-US" altLang="zh-CN" dirty="0"/>
              <a:t>  a = 10;</a:t>
            </a:r>
          </a:p>
          <a:p>
            <a:pPr lvl="2"/>
            <a:r>
              <a:rPr lang="en-US" altLang="zh-CN" dirty="0" err="1"/>
              <a:t>int</a:t>
            </a:r>
            <a:r>
              <a:rPr lang="en-US" altLang="zh-CN" dirty="0"/>
              <a:t> b = 0;</a:t>
            </a:r>
          </a:p>
          <a:p>
            <a:pPr lvl="2"/>
            <a:r>
              <a:rPr lang="en-US" altLang="zh-CN" dirty="0" err="1"/>
              <a:t>int</a:t>
            </a:r>
            <a:r>
              <a:rPr lang="en-US" altLang="zh-CN" dirty="0"/>
              <a:t> c = a/b;</a:t>
            </a:r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(c);</a:t>
            </a:r>
          </a:p>
          <a:p>
            <a:pPr lvl="1"/>
            <a:r>
              <a:rPr lang="en-US" altLang="zh-CN" dirty="0"/>
              <a:t>}</a:t>
            </a:r>
          </a:p>
          <a:p>
            <a:pPr lvl="1"/>
            <a:r>
              <a:rPr lang="en-US" altLang="zh-CN" dirty="0"/>
              <a:t>catch(</a:t>
            </a:r>
            <a:r>
              <a:rPr lang="en-US" altLang="zh-CN" dirty="0" err="1"/>
              <a:t>ArithmeticException</a:t>
            </a:r>
            <a:r>
              <a:rPr lang="en-US" altLang="zh-CN" dirty="0"/>
              <a:t> e){</a:t>
            </a:r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除数为零，产生异常</a:t>
            </a:r>
            <a:r>
              <a:rPr lang="en-US" altLang="zh-CN" dirty="0"/>
              <a:t>");</a:t>
            </a:r>
          </a:p>
          <a:p>
            <a:pPr lvl="1"/>
            <a:r>
              <a:rPr lang="en-US" altLang="zh-CN" dirty="0" smtClean="0"/>
              <a:t>}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程序结束</a:t>
            </a:r>
            <a:r>
              <a:rPr lang="en-US" altLang="zh-CN" dirty="0"/>
              <a:t>");</a:t>
            </a:r>
          </a:p>
          <a:p>
            <a:pPr lvl="2"/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运行结果如下：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除数为零，产生异常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程序结束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32240" y="1516839"/>
            <a:ext cx="1944216" cy="378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/>
              <a:t>将可能产生异常的代码放在</a:t>
            </a:r>
            <a:r>
              <a:rPr lang="en-US" altLang="zh-CN" dirty="0" smtClean="0"/>
              <a:t>try</a:t>
            </a:r>
            <a:r>
              <a:rPr lang="zh-CN" altLang="en-US" dirty="0" smtClean="0"/>
              <a:t>块中，使用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捕获异常，一旦抛出异常就会在后面的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中找到一个匹配的异常，进入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06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7.2   throw</a:t>
            </a:r>
            <a:r>
              <a:rPr lang="zh-CN" altLang="zh-CN" b="1" dirty="0"/>
              <a:t>和</a:t>
            </a:r>
            <a:r>
              <a:rPr lang="en-US" altLang="zh-CN" b="1" dirty="0" smtClean="0"/>
              <a:t>throws</a:t>
            </a:r>
            <a:r>
              <a:rPr lang="zh-CN" altLang="zh-CN" b="1" dirty="0" smtClean="0"/>
              <a:t>关键字</a:t>
            </a:r>
            <a:endParaRPr lang="zh-CN" altLang="zh-CN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83568" y="1484784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b="1" dirty="0"/>
              <a:t>7.2.1 throw</a:t>
            </a:r>
            <a:r>
              <a:rPr lang="zh-CN" altLang="zh-CN" sz="2000" b="1" dirty="0"/>
              <a:t>关键字</a:t>
            </a:r>
            <a:endParaRPr lang="en-US" altLang="zh-CN" sz="2000" b="1" dirty="0" smtClean="0"/>
          </a:p>
          <a:p>
            <a:pPr indent="457200">
              <a:lnSpc>
                <a:spcPct val="150000"/>
              </a:lnSpc>
            </a:pPr>
            <a:r>
              <a:rPr lang="zh-CN" altLang="en-US" sz="2000" dirty="0" smtClean="0"/>
              <a:t>除了程序运行由于各种原因可产生异常，我们也可以主动使用</a:t>
            </a:r>
            <a:r>
              <a:rPr lang="en-US" altLang="zh-CN" sz="2000" dirty="0" smtClean="0"/>
              <a:t>throw</a:t>
            </a:r>
            <a:r>
              <a:rPr lang="zh-CN" altLang="zh-CN" sz="2000" dirty="0" smtClean="0"/>
              <a:t>关键字抛</a:t>
            </a:r>
            <a:r>
              <a:rPr lang="zh-CN" altLang="zh-CN" sz="2000" dirty="0"/>
              <a:t>出一个异常对象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indent="457200">
              <a:lnSpc>
                <a:spcPct val="150000"/>
              </a:lnSpc>
            </a:pPr>
            <a:r>
              <a:rPr lang="zh-CN" altLang="zh-CN" b="1" dirty="0"/>
              <a:t>例如</a:t>
            </a:r>
            <a:r>
              <a:rPr lang="en-US" altLang="zh-CN" b="1" dirty="0"/>
              <a:t> 7.1 </a:t>
            </a:r>
            <a:r>
              <a:rPr lang="zh-CN" altLang="zh-CN" b="1" dirty="0"/>
              <a:t>抛出异常</a:t>
            </a:r>
          </a:p>
          <a:p>
            <a:pPr indent="457200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6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7.2   throw</a:t>
            </a:r>
            <a:r>
              <a:rPr lang="zh-CN" altLang="zh-CN" b="1" dirty="0"/>
              <a:t>和</a:t>
            </a:r>
            <a:r>
              <a:rPr lang="en-US" altLang="zh-CN" b="1" dirty="0" smtClean="0"/>
              <a:t>throws</a:t>
            </a:r>
            <a:r>
              <a:rPr lang="zh-CN" altLang="zh-CN" b="1" dirty="0" smtClean="0"/>
              <a:t>关键字</a:t>
            </a:r>
            <a:endParaRPr lang="zh-CN" altLang="zh-CN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83568" y="1484784"/>
            <a:ext cx="7632848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7.2.2  </a:t>
            </a:r>
            <a:r>
              <a:rPr lang="en-US" altLang="zh-CN" sz="2000" b="1" dirty="0"/>
              <a:t>throws </a:t>
            </a:r>
            <a:r>
              <a:rPr lang="zh-CN" altLang="zh-CN" sz="2000" b="1" dirty="0"/>
              <a:t>关键字</a:t>
            </a:r>
          </a:p>
          <a:p>
            <a:pPr indent="457200">
              <a:lnSpc>
                <a:spcPct val="150000"/>
              </a:lnSpc>
            </a:pPr>
            <a:r>
              <a:rPr lang="zh-CN" altLang="en-US" sz="2000" dirty="0" smtClean="0"/>
              <a:t>如果一个方法中会产生</a:t>
            </a:r>
            <a:r>
              <a:rPr lang="zh-CN" altLang="en-US" sz="2000" dirty="0" smtClean="0"/>
              <a:t>异常</a:t>
            </a:r>
            <a:r>
              <a:rPr lang="zh-CN" altLang="en-US" sz="2000" dirty="0" smtClean="0"/>
              <a:t>，但</a:t>
            </a:r>
            <a:r>
              <a:rPr lang="zh-CN" altLang="en-US" sz="2000" dirty="0" smtClean="0"/>
              <a:t>不想</a:t>
            </a:r>
            <a:r>
              <a:rPr lang="zh-CN" altLang="en-US" sz="2000" dirty="0" smtClean="0"/>
              <a:t>在方法中处理这个异常，可在方法声明时</a:t>
            </a:r>
            <a:r>
              <a:rPr lang="zh-CN" altLang="zh-CN" sz="2000" dirty="0" smtClean="0"/>
              <a:t>使用</a:t>
            </a:r>
            <a:r>
              <a:rPr lang="en-US" altLang="zh-CN" sz="2000" dirty="0"/>
              <a:t>throws</a:t>
            </a:r>
            <a:r>
              <a:rPr lang="zh-CN" altLang="zh-CN" sz="2000" dirty="0" smtClean="0"/>
              <a:t>关键字。</a:t>
            </a:r>
            <a:r>
              <a:rPr lang="zh-CN" altLang="en-US" sz="2000" dirty="0" smtClean="0"/>
              <a:t>表示这个方法会产生异常，要求调用他的方法处理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indent="457200"/>
            <a:r>
              <a:rPr lang="zh-CN" altLang="zh-CN" sz="2000" b="1" dirty="0"/>
              <a:t>例</a:t>
            </a:r>
            <a:r>
              <a:rPr lang="en-US" altLang="zh-CN" sz="2000" b="1" dirty="0"/>
              <a:t>7.2 throws</a:t>
            </a:r>
            <a:r>
              <a:rPr lang="zh-CN" altLang="zh-CN" sz="2000" b="1" dirty="0"/>
              <a:t>关键字</a:t>
            </a:r>
          </a:p>
          <a:p>
            <a:pPr indent="457200">
              <a:lnSpc>
                <a:spcPct val="150000"/>
              </a:lnSpc>
            </a:pPr>
            <a:r>
              <a:rPr lang="zh-CN" altLang="zh-CN" sz="2000" b="1" dirty="0"/>
              <a:t>例</a:t>
            </a:r>
            <a:r>
              <a:rPr lang="en-US" altLang="zh-CN" sz="2000" b="1" dirty="0"/>
              <a:t>7.3</a:t>
            </a:r>
            <a:r>
              <a:rPr lang="zh-CN" altLang="zh-CN" sz="2000" b="1" dirty="0"/>
              <a:t>主方法中使用</a:t>
            </a:r>
            <a:r>
              <a:rPr lang="en-US" altLang="zh-CN" sz="2000" b="1" dirty="0"/>
              <a:t>throws</a:t>
            </a:r>
            <a:r>
              <a:rPr lang="zh-CN" altLang="zh-CN" sz="2000" b="1" dirty="0"/>
              <a:t>抛出异常</a:t>
            </a:r>
          </a:p>
          <a:p>
            <a:pPr indent="457200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46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7.3 try…catch…finally</a:t>
            </a:r>
            <a:r>
              <a:rPr lang="zh-CN" altLang="zh-CN" b="1" dirty="0"/>
              <a:t>捕获异常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9552" y="1484784"/>
            <a:ext cx="39604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7.3.1 try - catch</a:t>
            </a:r>
            <a:r>
              <a:rPr lang="zh-CN" altLang="zh-CN" sz="2000" b="1" dirty="0"/>
              <a:t>语句</a:t>
            </a:r>
          </a:p>
          <a:p>
            <a:r>
              <a:rPr lang="en-US" altLang="zh-CN" sz="2000" dirty="0"/>
              <a:t>try</a:t>
            </a:r>
            <a:endParaRPr lang="zh-CN" altLang="zh-CN" sz="2000" dirty="0"/>
          </a:p>
          <a:p>
            <a:r>
              <a:rPr lang="en-US" altLang="zh-CN" sz="2000" dirty="0"/>
              <a:t>{</a:t>
            </a:r>
            <a:endParaRPr lang="zh-CN" altLang="zh-CN" sz="2000" dirty="0"/>
          </a:p>
          <a:p>
            <a:pPr lvl="1"/>
            <a:r>
              <a:rPr lang="zh-CN" altLang="zh-CN" sz="2000" dirty="0" smtClean="0"/>
              <a:t>语句</a:t>
            </a:r>
            <a:r>
              <a:rPr lang="en-US" altLang="zh-CN" sz="2000" dirty="0"/>
              <a:t>; 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可能产生异常的语句</a:t>
            </a:r>
            <a:r>
              <a:rPr lang="zh-CN" altLang="zh-CN" sz="2000" dirty="0" smtClean="0"/>
              <a:t>。</a:t>
            </a:r>
            <a:endParaRPr lang="zh-CN" altLang="zh-CN" sz="2000" dirty="0"/>
          </a:p>
          <a:p>
            <a:r>
              <a:rPr lang="en-US" altLang="zh-CN" sz="2000" dirty="0"/>
              <a:t>}</a:t>
            </a:r>
            <a:endParaRPr lang="zh-CN" altLang="zh-CN" sz="2000" dirty="0"/>
          </a:p>
          <a:p>
            <a:r>
              <a:rPr lang="en-US" altLang="zh-CN" sz="2000" dirty="0"/>
              <a:t>catch </a:t>
            </a:r>
            <a:r>
              <a:rPr lang="zh-CN" altLang="zh-CN" sz="2000" dirty="0" smtClean="0"/>
              <a:t>（</a:t>
            </a:r>
            <a:r>
              <a:rPr lang="zh-CN" altLang="zh-CN" sz="2000" dirty="0" smtClean="0"/>
              <a:t>异常</a:t>
            </a:r>
            <a:r>
              <a:rPr lang="zh-CN" altLang="zh-CN" sz="2000" dirty="0"/>
              <a:t>类</a:t>
            </a:r>
            <a:r>
              <a:rPr lang="en-US" altLang="zh-CN" sz="2000" dirty="0"/>
              <a:t>1 </a:t>
            </a:r>
            <a:r>
              <a:rPr lang="zh-CN" altLang="zh-CN" sz="2000" dirty="0"/>
              <a:t>变量名</a:t>
            </a:r>
            <a:r>
              <a:rPr lang="zh-CN" altLang="zh-CN" sz="2000" dirty="0" smtClean="0"/>
              <a:t>）</a:t>
            </a:r>
            <a:endParaRPr lang="zh-CN" altLang="zh-CN" sz="2000" dirty="0"/>
          </a:p>
          <a:p>
            <a:r>
              <a:rPr lang="en-US" altLang="zh-CN" sz="2000" dirty="0"/>
              <a:t>{</a:t>
            </a:r>
            <a:endParaRPr lang="zh-CN" altLang="zh-CN" sz="2000" dirty="0"/>
          </a:p>
          <a:p>
            <a:pPr lvl="1"/>
            <a:r>
              <a:rPr lang="zh-CN" altLang="en-US" sz="2000" dirty="0" smtClean="0"/>
              <a:t>异常</a:t>
            </a:r>
            <a:r>
              <a:rPr lang="zh-CN" altLang="zh-CN" sz="2000" dirty="0" smtClean="0"/>
              <a:t>处理</a:t>
            </a:r>
            <a:r>
              <a:rPr lang="en-US" altLang="zh-CN" sz="2000" dirty="0" smtClean="0"/>
              <a:t>1</a:t>
            </a:r>
            <a:endParaRPr lang="zh-CN" altLang="zh-CN" sz="2000" dirty="0"/>
          </a:p>
          <a:p>
            <a:r>
              <a:rPr lang="en-US" altLang="zh-CN" sz="2000" dirty="0"/>
              <a:t>}</a:t>
            </a:r>
            <a:endParaRPr lang="zh-CN" altLang="zh-CN" sz="2000" dirty="0"/>
          </a:p>
          <a:p>
            <a:r>
              <a:rPr lang="en-US" altLang="zh-CN" sz="2000" dirty="0"/>
              <a:t>catch </a:t>
            </a:r>
            <a:r>
              <a:rPr lang="zh-CN" altLang="zh-CN" sz="2000" dirty="0"/>
              <a:t>（异常类</a:t>
            </a:r>
            <a:r>
              <a:rPr lang="en-US" altLang="zh-CN" sz="2000" dirty="0"/>
              <a:t>2  </a:t>
            </a:r>
            <a:r>
              <a:rPr lang="zh-CN" altLang="zh-CN" sz="2000" dirty="0"/>
              <a:t>变量名</a:t>
            </a:r>
            <a:r>
              <a:rPr lang="zh-CN" altLang="zh-CN" sz="2000" dirty="0" smtClean="0"/>
              <a:t>）</a:t>
            </a:r>
            <a:r>
              <a:rPr lang="en-US" altLang="zh-CN" sz="2000" dirty="0" smtClean="0"/>
              <a:t> {</a:t>
            </a:r>
            <a:endParaRPr lang="zh-CN" altLang="zh-CN" sz="2000" dirty="0"/>
          </a:p>
          <a:p>
            <a:pPr lvl="1"/>
            <a:r>
              <a:rPr lang="zh-CN" altLang="en-US" sz="2000" dirty="0" smtClean="0"/>
              <a:t>异常</a:t>
            </a:r>
            <a:r>
              <a:rPr lang="zh-CN" altLang="zh-CN" sz="2000" dirty="0" smtClean="0"/>
              <a:t>处理</a:t>
            </a:r>
            <a:r>
              <a:rPr lang="en-US" altLang="zh-CN" sz="2000" dirty="0" smtClean="0"/>
              <a:t>2</a:t>
            </a:r>
            <a:endParaRPr lang="zh-CN" altLang="zh-CN" sz="2000" dirty="0"/>
          </a:p>
          <a:p>
            <a:r>
              <a:rPr lang="en-US" altLang="zh-CN" sz="2000" dirty="0" smtClean="0"/>
              <a:t>}</a:t>
            </a:r>
            <a:endParaRPr lang="en-US" altLang="zh-CN" dirty="0"/>
          </a:p>
          <a:p>
            <a:r>
              <a:rPr lang="en-US" altLang="zh-CN" sz="2000" dirty="0" smtClean="0"/>
              <a:t>……</a:t>
            </a:r>
            <a:endParaRPr lang="zh-CN" altLang="zh-C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788024" y="1484784"/>
            <a:ext cx="40324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匹配规则</a:t>
            </a:r>
            <a:endParaRPr lang="zh-CN" altLang="zh-CN" sz="2000" b="1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(1)</a:t>
            </a:r>
            <a:r>
              <a:rPr lang="zh-CN" altLang="zh-CN" sz="2000" dirty="0"/>
              <a:t>参数与产生的</a:t>
            </a:r>
            <a:r>
              <a:rPr lang="zh-CN" altLang="zh-CN" sz="2000" dirty="0" smtClean="0"/>
              <a:t>异常属于</a:t>
            </a:r>
            <a:r>
              <a:rPr lang="zh-CN" altLang="zh-CN" sz="2000" dirty="0"/>
              <a:t>一个类；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dirty="0" smtClean="0"/>
              <a:t>(</a:t>
            </a:r>
            <a:r>
              <a:rPr lang="en-US" altLang="zh-CN" sz="2000" dirty="0"/>
              <a:t>2)</a:t>
            </a:r>
            <a:r>
              <a:rPr lang="zh-CN" altLang="zh-CN" sz="2000" dirty="0"/>
              <a:t>参数是产生的异常的父类；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dirty="0" smtClean="0"/>
              <a:t>(</a:t>
            </a:r>
            <a:r>
              <a:rPr lang="en-US" altLang="zh-CN" sz="2000" dirty="0"/>
              <a:t>3)</a:t>
            </a:r>
            <a:r>
              <a:rPr lang="zh-CN" altLang="zh-CN" sz="2000" dirty="0"/>
              <a:t>参数是一个接口时，产生的异常实现了这一接口 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fontAlgn="auto">
              <a:lnSpc>
                <a:spcPct val="150000"/>
              </a:lnSpc>
            </a:pPr>
            <a:endParaRPr lang="en-US" altLang="zh-CN" sz="2000" dirty="0"/>
          </a:p>
          <a:p>
            <a:pPr fontAlgn="auto">
              <a:lnSpc>
                <a:spcPct val="150000"/>
              </a:lnSpc>
            </a:pPr>
            <a:endParaRPr lang="en-US" altLang="zh-CN" sz="2000" dirty="0" smtClean="0"/>
          </a:p>
          <a:p>
            <a:pPr fontAlgn="auto"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zh-CN" sz="2000" b="1" dirty="0"/>
              <a:t>例</a:t>
            </a:r>
            <a:r>
              <a:rPr lang="en-US" altLang="zh-CN" sz="2000" b="1" dirty="0"/>
              <a:t>7.4 </a:t>
            </a:r>
            <a:r>
              <a:rPr lang="en-US" altLang="zh-CN" sz="2000" b="1" dirty="0" smtClean="0"/>
              <a:t> try-catch</a:t>
            </a:r>
            <a:r>
              <a:rPr lang="zh-CN" altLang="zh-CN" sz="2000" b="1" dirty="0"/>
              <a:t>异常处理</a:t>
            </a:r>
            <a:r>
              <a:rPr lang="zh-CN" altLang="zh-CN" sz="2000" b="1" dirty="0" smtClean="0"/>
              <a:t>结构</a:t>
            </a:r>
            <a:endParaRPr lang="zh-CN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77427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582</Words>
  <Application>Microsoft Office PowerPoint</Application>
  <PresentationFormat>全屏显示(4:3)</PresentationFormat>
  <Paragraphs>129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第7章   异常处理</vt:lpstr>
      <vt:lpstr>7.1   Java异常基本概念</vt:lpstr>
      <vt:lpstr>PowerPoint 演示文稿</vt:lpstr>
      <vt:lpstr>7.1   Java异常基本概念</vt:lpstr>
      <vt:lpstr>7.1   Java异常基本概念</vt:lpstr>
      <vt:lpstr>7.1   Java异常基本概念</vt:lpstr>
      <vt:lpstr>7.2   throw和throws关键字</vt:lpstr>
      <vt:lpstr>7.2   throw和throws关键字</vt:lpstr>
      <vt:lpstr>7.3 try…catch…finally捕获异常</vt:lpstr>
      <vt:lpstr>7.3 try…catch…finally捕获异常</vt:lpstr>
      <vt:lpstr>7.3 try…catch…finally捕获异常</vt:lpstr>
      <vt:lpstr>7.4   自定义异常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yjy</dc:creator>
  <cp:lastModifiedBy>PC</cp:lastModifiedBy>
  <cp:revision>118</cp:revision>
  <dcterms:created xsi:type="dcterms:W3CDTF">2017-12-10T23:26:31Z</dcterms:created>
  <dcterms:modified xsi:type="dcterms:W3CDTF">2020-05-24T01:27:41Z</dcterms:modified>
</cp:coreProperties>
</file>