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258" r:id="rId5"/>
    <p:sldId id="276" r:id="rId6"/>
    <p:sldId id="277" r:id="rId7"/>
    <p:sldId id="278" r:id="rId8"/>
    <p:sldId id="298" r:id="rId9"/>
    <p:sldId id="279" r:id="rId10"/>
    <p:sldId id="280" r:id="rId11"/>
    <p:sldId id="30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01" r:id="rId21"/>
    <p:sldId id="289" r:id="rId22"/>
    <p:sldId id="290" r:id="rId23"/>
    <p:sldId id="292" r:id="rId24"/>
    <p:sldId id="291" r:id="rId25"/>
    <p:sldId id="293" r:id="rId26"/>
    <p:sldId id="294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264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章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图形用户界面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&#26472;&#22269;&#20852;\&#25945;&#23398;&#30456;&#20851;\&#35762;&#31295;&#19982;&#35838;&#20214;\java16\java\JDK_API_1_6_zh_CN.CHM::/java/awt/Graphic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RIGHT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LEF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TRAILING" TargetMode="External"/><Relationship Id="rId5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LEADING" TargetMode="External"/><Relationship Id="rId4" Type="http://schemas.openxmlformats.org/officeDocument/2006/relationships/hyperlink" Target="mk:@MSITStore:F:\&#25945;&#26448;\java&#38754;&#21521;&#23545;&#35937;&#31243;&#24207;&#26696;&#20363;&#25945;&#31243;\&#20070;&#31295;\JDK_API_1_6_zh_CN.CHM::/java/awt/FlowLayout.html#CEN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章</a:t>
            </a:r>
            <a:r>
              <a:rPr lang="en-US" altLang="zh-CN" dirty="0"/>
              <a:t>   </a:t>
            </a:r>
            <a:r>
              <a:rPr lang="zh-CN" altLang="zh-CN" dirty="0"/>
              <a:t>图形用户界面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552" y="2489216"/>
            <a:ext cx="4032448" cy="3748096"/>
          </a:xfrm>
        </p:spPr>
        <p:txBody>
          <a:bodyPr>
            <a:normAutofit/>
          </a:bodyPr>
          <a:lstStyle/>
          <a:p>
            <a:pPr indent="648000"/>
            <a:r>
              <a:rPr lang="en-US" altLang="zh-CN" sz="2400" dirty="0" err="1"/>
              <a:t>GridLayout</a:t>
            </a:r>
            <a:r>
              <a:rPr lang="zh-CN" altLang="zh-CN" sz="2400" dirty="0"/>
              <a:t>以矩形网格形式对容器的组件进行布置，也称为网格布局管理器。</a:t>
            </a:r>
            <a:endParaRPr lang="en-US" altLang="zh-CN" sz="2400" dirty="0" smtClean="0"/>
          </a:p>
          <a:p>
            <a:pPr indent="648000"/>
            <a:r>
              <a:rPr lang="zh-CN" altLang="zh-CN" sz="2400" dirty="0"/>
              <a:t>例</a:t>
            </a:r>
            <a:r>
              <a:rPr lang="en-US" altLang="zh-CN" sz="2400" dirty="0"/>
              <a:t>8.7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GridLayout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</a:t>
            </a:r>
            <a:r>
              <a:rPr lang="en-US" altLang="zh-CN" sz="2400" dirty="0"/>
              <a:t>7</a:t>
            </a:r>
            <a:r>
              <a:rPr lang="zh-CN" altLang="zh-CN" sz="2400" dirty="0"/>
              <a:t>个按钮。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229048" y="4581128"/>
            <a:ext cx="251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行数</a:t>
            </a:r>
            <a:endParaRPr lang="en-US" altLang="zh-CN" dirty="0" smtClean="0"/>
          </a:p>
          <a:p>
            <a:r>
              <a:rPr lang="zh-CN" altLang="en-US" dirty="0"/>
              <a:t>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垂直方向间距</a:t>
            </a:r>
            <a:endParaRPr lang="en-US" altLang="zh-CN" dirty="0" smtClean="0"/>
          </a:p>
          <a:p>
            <a:r>
              <a:rPr lang="zh-CN" altLang="en-US" dirty="0" smtClean="0"/>
              <a:t>水平方向间距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851920" y="1599183"/>
            <a:ext cx="15523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GridLayout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66" y="2348880"/>
            <a:ext cx="3262666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1095"/>
            <a:ext cx="8229600" cy="5778265"/>
          </a:xfrm>
        </p:spPr>
        <p:txBody>
          <a:bodyPr>
            <a:normAutofit/>
          </a:bodyPr>
          <a:lstStyle/>
          <a:p>
            <a:pPr indent="0">
              <a:lnSpc>
                <a:spcPts val="23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Panel(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BorderLayout</a:t>
            </a:r>
            <a:r>
              <a:rPr lang="en-US" altLang="zh-CN" sz="2000" dirty="0" smtClean="0">
                <a:solidFill>
                  <a:srgbClr val="FF0000"/>
                </a:solidFill>
              </a:rPr>
              <a:t>)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topPanle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indent="0">
              <a:lnSpc>
                <a:spcPts val="23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70C0"/>
                </a:solidFill>
              </a:rPr>
              <a:t>Button  button1</a:t>
            </a:r>
          </a:p>
          <a:p>
            <a:pPr indent="0">
              <a:lnSpc>
                <a:spcPts val="23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Panle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GridLayout</a:t>
            </a:r>
            <a:r>
              <a:rPr lang="en-US" altLang="zh-CN" sz="2000" dirty="0" smtClean="0">
                <a:solidFill>
                  <a:srgbClr val="0070C0"/>
                </a:solidFill>
              </a:rPr>
              <a:t> ) </a:t>
            </a:r>
            <a:r>
              <a:rPr lang="en-US" altLang="zh-CN" sz="2000" dirty="0" err="1">
                <a:solidFill>
                  <a:srgbClr val="0070C0"/>
                </a:solidFill>
              </a:rPr>
              <a:t>topCenter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indent="0">
              <a:lnSpc>
                <a:spcPts val="2300"/>
              </a:lnSpc>
            </a:pPr>
            <a:r>
              <a:rPr lang="en-US" altLang="zh-CN" sz="2000" dirty="0" smtClean="0"/>
              <a:t>           Button button2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indent="0">
              <a:lnSpc>
                <a:spcPts val="2300"/>
              </a:lnSpc>
            </a:pPr>
            <a:r>
              <a:rPr lang="en-US" altLang="zh-CN" sz="2000" dirty="0" smtClean="0"/>
              <a:t>           Button button3</a:t>
            </a:r>
          </a:p>
          <a:p>
            <a:pPr indent="0">
              <a:lnSpc>
                <a:spcPts val="23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0070C0"/>
                </a:solidFill>
              </a:rPr>
              <a:t>Button button4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indent="0">
              <a:lnSpc>
                <a:spcPts val="23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Panel(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BorderLayout</a:t>
            </a:r>
            <a:r>
              <a:rPr lang="en-US" altLang="zh-CN" sz="2000" dirty="0" smtClean="0">
                <a:solidFill>
                  <a:srgbClr val="FF0000"/>
                </a:solidFill>
              </a:rPr>
              <a:t>)  </a:t>
            </a:r>
            <a:r>
              <a:rPr lang="en-US" altLang="zh-CN" sz="2000" dirty="0" err="1">
                <a:solidFill>
                  <a:srgbClr val="FF0000"/>
                </a:solidFill>
              </a:rPr>
              <a:t>downPanel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lnSpc>
                <a:spcPts val="23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0070C0"/>
                </a:solidFill>
              </a:rPr>
              <a:t>Button  button5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indent="0">
              <a:lnSpc>
                <a:spcPts val="2300"/>
              </a:lnSpc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70C0"/>
                </a:solidFill>
              </a:rPr>
              <a:t>Panel(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GridLayout</a:t>
            </a:r>
            <a:r>
              <a:rPr lang="en-US" altLang="zh-CN" sz="2000" dirty="0" smtClean="0">
                <a:solidFill>
                  <a:srgbClr val="0070C0"/>
                </a:solidFill>
              </a:rPr>
              <a:t> )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DownCenter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indent="0">
              <a:lnSpc>
                <a:spcPts val="23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Button </a:t>
            </a:r>
            <a:r>
              <a:rPr lang="en-US" altLang="zh-CN" sz="2000" dirty="0"/>
              <a:t>button6 </a:t>
            </a:r>
          </a:p>
          <a:p>
            <a:pPr indent="0">
              <a:lnSpc>
                <a:spcPts val="2300"/>
              </a:lnSpc>
            </a:pPr>
            <a:r>
              <a:rPr lang="en-US" altLang="zh-CN" sz="2000" dirty="0"/>
              <a:t>           Button </a:t>
            </a:r>
            <a:r>
              <a:rPr lang="en-US" altLang="zh-CN" sz="2000" dirty="0" smtClean="0"/>
              <a:t>button7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indent="0">
              <a:lnSpc>
                <a:spcPts val="2300"/>
              </a:lnSpc>
            </a:pPr>
            <a:r>
              <a:rPr lang="en-US" altLang="zh-CN" sz="2000" dirty="0" smtClean="0"/>
              <a:t>           Button button8 </a:t>
            </a:r>
            <a:endParaRPr lang="en-US" altLang="zh-CN" sz="2000" dirty="0"/>
          </a:p>
          <a:p>
            <a:pPr indent="0">
              <a:lnSpc>
                <a:spcPts val="2300"/>
              </a:lnSpc>
            </a:pPr>
            <a:r>
              <a:rPr lang="en-US" altLang="zh-CN" sz="2000" dirty="0"/>
              <a:t>           Button </a:t>
            </a:r>
            <a:r>
              <a:rPr lang="en-US" altLang="zh-CN" sz="2000" dirty="0" smtClean="0"/>
              <a:t>button9   </a:t>
            </a:r>
          </a:p>
          <a:p>
            <a:pPr indent="0">
              <a:lnSpc>
                <a:spcPts val="23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>
                <a:solidFill>
                  <a:srgbClr val="0070C0"/>
                </a:solidFill>
              </a:rPr>
              <a:t>Button </a:t>
            </a:r>
            <a:r>
              <a:rPr lang="en-US" altLang="zh-CN" sz="2000" dirty="0" smtClean="0">
                <a:solidFill>
                  <a:srgbClr val="0070C0"/>
                </a:solidFill>
              </a:rPr>
              <a:t>button10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53977"/>
            <a:ext cx="37909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6156176" y="2614017"/>
            <a:ext cx="1728192" cy="108012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83943" y="3717032"/>
            <a:ext cx="1728192" cy="108012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851920" y="1124744"/>
            <a:ext cx="2332023" cy="1489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067944" y="3284984"/>
            <a:ext cx="1074855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51920" y="1844824"/>
            <a:ext cx="2332023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83968" y="4149080"/>
            <a:ext cx="1899975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112060" y="2614017"/>
            <a:ext cx="375494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42799" y="3732992"/>
            <a:ext cx="375494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 smtClean="0"/>
              <a:t>8.1.</a:t>
            </a:r>
            <a:r>
              <a:rPr lang="en-US" altLang="zh-CN" sz="2800" b="1" dirty="0" smtClean="0"/>
              <a:t>4</a:t>
            </a:r>
            <a:r>
              <a:rPr lang="x-none" altLang="zh-CN" sz="2800" b="1" dirty="0" smtClean="0"/>
              <a:t>   </a:t>
            </a:r>
            <a:r>
              <a:rPr lang="zh-CN" altLang="en-US" sz="2800" b="1" dirty="0" smtClean="0"/>
              <a:t>事件处理</a:t>
            </a:r>
            <a:endParaRPr lang="zh-CN" altLang="zh-CN" sz="2800" b="1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08248"/>
            <a:ext cx="6192688" cy="3713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 smtClean="0"/>
              <a:t>8.1.</a:t>
            </a:r>
            <a:r>
              <a:rPr lang="en-US" altLang="zh-CN" sz="2800" b="1" dirty="0" smtClean="0"/>
              <a:t>4</a:t>
            </a:r>
            <a:r>
              <a:rPr lang="x-none" altLang="zh-CN" sz="2800" b="1" dirty="0" smtClean="0"/>
              <a:t>   </a:t>
            </a:r>
            <a:r>
              <a:rPr lang="zh-CN" altLang="en-US" sz="2800" b="1" dirty="0" smtClean="0"/>
              <a:t>事件处理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 </a:t>
            </a:r>
            <a:r>
              <a:rPr lang="zh-CN" altLang="en-US" sz="2400" dirty="0" smtClean="0"/>
              <a:t>按钮事件处理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15616" y="3645024"/>
            <a:ext cx="694374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dirty="0" err="1" smtClean="0"/>
              <a:t>ActionEvent</a:t>
            </a:r>
            <a:r>
              <a:rPr lang="en-US" altLang="zh-CN" sz="2400" dirty="0" smtClean="0"/>
              <a:t>----</a:t>
            </a:r>
            <a:r>
              <a:rPr lang="en-US" altLang="zh-CN" sz="2400" dirty="0" err="1"/>
              <a:t>getActionCommand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                           </a:t>
            </a:r>
            <a:r>
              <a:rPr lang="en-US" altLang="zh-CN" sz="2400" dirty="0" err="1" smtClean="0"/>
              <a:t>getSource</a:t>
            </a:r>
            <a:r>
              <a:rPr lang="en-US" altLang="zh-CN" sz="2400" dirty="0"/>
              <a:t>()</a:t>
            </a:r>
            <a:endParaRPr lang="en-US" altLang="zh-CN" sz="2400" dirty="0" smtClean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ActionListener</a:t>
            </a:r>
            <a:r>
              <a:rPr lang="en-US" altLang="zh-CN" sz="2400" dirty="0" smtClean="0"/>
              <a:t>-----</a:t>
            </a:r>
            <a:r>
              <a:rPr lang="en-US" altLang="zh-CN" sz="2400" dirty="0" err="1"/>
              <a:t>actionPerformed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Button----</a:t>
            </a:r>
            <a:r>
              <a:rPr lang="en-US" altLang="zh-CN" sz="2400" dirty="0" err="1" smtClean="0"/>
              <a:t>addActionListener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                 </a:t>
            </a:r>
            <a:r>
              <a:rPr lang="en-US" altLang="zh-CN" sz="2400" dirty="0" err="1" smtClean="0"/>
              <a:t>setActionCommand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492896"/>
            <a:ext cx="7416824" cy="88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8.8 </a:t>
            </a:r>
            <a:r>
              <a:rPr lang="zh-CN" altLang="zh-CN" sz="2400" dirty="0"/>
              <a:t>在窗口中放置两个按钮，分别单击两个按钮，输出不同的信息。</a:t>
            </a:r>
          </a:p>
        </p:txBody>
      </p:sp>
    </p:spTree>
    <p:extLst>
      <p:ext uri="{BB962C8B-B14F-4D97-AF65-F5344CB8AC3E}">
        <p14:creationId xmlns:p14="http://schemas.microsoft.com/office/powerpoint/2010/main" val="39890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 smtClean="0"/>
              <a:t>8.1.</a:t>
            </a:r>
            <a:r>
              <a:rPr lang="en-US" altLang="zh-CN" sz="2800" b="1" dirty="0" smtClean="0"/>
              <a:t>4</a:t>
            </a:r>
            <a:r>
              <a:rPr lang="x-none" altLang="zh-CN" sz="2800" b="1" dirty="0" smtClean="0"/>
              <a:t>   </a:t>
            </a:r>
            <a:r>
              <a:rPr lang="zh-CN" altLang="en-US" sz="2800" b="1" dirty="0" smtClean="0"/>
              <a:t>事件处理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zh-CN" sz="2400" dirty="0" smtClean="0"/>
              <a:t>文本框</a:t>
            </a:r>
            <a:r>
              <a:rPr lang="zh-CN" altLang="zh-CN" sz="2400" dirty="0"/>
              <a:t>的事件处理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15616" y="4293096"/>
            <a:ext cx="6943749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dirty="0" err="1" smtClean="0"/>
              <a:t>ActionEvent</a:t>
            </a:r>
            <a:endParaRPr lang="en-US" altLang="zh-CN" sz="2400" dirty="0" smtClean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TextEvent</a:t>
            </a:r>
            <a:r>
              <a:rPr lang="en-US" altLang="zh-CN" sz="2400" dirty="0" smtClean="0"/>
              <a:t>----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textValueChanged</a:t>
            </a:r>
            <a:r>
              <a:rPr lang="en-US" altLang="zh-CN" sz="2400" dirty="0" smtClean="0"/>
              <a:t>()</a:t>
            </a:r>
            <a:endParaRPr lang="en-US" altLang="zh-CN" sz="2400" dirty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TextField</a:t>
            </a:r>
            <a:r>
              <a:rPr lang="en-US" altLang="zh-CN" sz="2400" dirty="0" smtClean="0"/>
              <a:t>---</a:t>
            </a:r>
            <a:r>
              <a:rPr lang="en-US" altLang="zh-CN" sz="2400" dirty="0" err="1"/>
              <a:t>getText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/>
              <a:t>                    </a:t>
            </a:r>
            <a:r>
              <a:rPr lang="en-US" altLang="zh-CN" sz="2400" dirty="0" err="1"/>
              <a:t>setText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</a:t>
            </a:r>
            <a:r>
              <a:rPr lang="en-US" altLang="zh-CN" sz="2400" dirty="0" err="1"/>
              <a:t>setEchoChar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492896"/>
            <a:ext cx="7416824" cy="1706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8.9 </a:t>
            </a:r>
            <a:r>
              <a:rPr lang="zh-CN" altLang="zh-CN" sz="2400" dirty="0"/>
              <a:t>在窗口中放置一个文本框，当文本框的内容改变时，输出一个内容变化的通知，并显示当前文本框的内容。在文本框中输入文字后按回车键，输出文本框的内容，并将文本框的内容清空。</a:t>
            </a:r>
          </a:p>
        </p:txBody>
      </p:sp>
    </p:spTree>
    <p:extLst>
      <p:ext uri="{BB962C8B-B14F-4D97-AF65-F5344CB8AC3E}">
        <p14:creationId xmlns:p14="http://schemas.microsoft.com/office/powerpoint/2010/main" val="28430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252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8.1.5   适配器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 </a:t>
            </a:r>
            <a:r>
              <a:rPr lang="zh-CN" altLang="zh-CN" sz="2400" dirty="0" smtClean="0"/>
              <a:t>窗口</a:t>
            </a:r>
            <a:r>
              <a:rPr lang="zh-CN" altLang="zh-CN" sz="2400" dirty="0"/>
              <a:t>事件的处理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92112" y="3933056"/>
            <a:ext cx="6943749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ts val="3400"/>
              </a:lnSpc>
            </a:pPr>
            <a:r>
              <a:rPr lang="zh-CN" altLang="en-US" sz="2400" dirty="0" smtClean="0"/>
              <a:t>当监听器的方法较多，而程序只用到个别方法时，可以使用适配器。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759269"/>
            <a:ext cx="7416824" cy="88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8.10 </a:t>
            </a:r>
            <a:r>
              <a:rPr lang="zh-CN" altLang="zh-CN" sz="2400" dirty="0"/>
              <a:t>程序运行后，窗口显示，然后点击右上角关闭按钮，将程序</a:t>
            </a:r>
            <a:r>
              <a:rPr lang="zh-CN" altLang="zh-CN" sz="2400" dirty="0" smtClean="0"/>
              <a:t>关闭。</a:t>
            </a:r>
            <a:endParaRPr lang="zh-CN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3995936" y="2035006"/>
            <a:ext cx="1997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WindowEvent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00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2252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8.1.5   适配器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2. </a:t>
            </a:r>
            <a:r>
              <a:rPr lang="en-US" altLang="zh-CN" sz="2400" dirty="0" smtClean="0"/>
              <a:t> </a:t>
            </a:r>
            <a:r>
              <a:rPr lang="x-none" altLang="zh-CN" sz="2400" dirty="0" smtClean="0"/>
              <a:t>键盘事件的处理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755576" y="2615253"/>
            <a:ext cx="7416824" cy="88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2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8.11 </a:t>
            </a:r>
            <a:r>
              <a:rPr lang="zh-CN" altLang="zh-CN" sz="2400" dirty="0"/>
              <a:t>编写程序，如果按下字符键时，输出该字符，如果按下非字符键时，输出该键相关的信息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942855" y="3624699"/>
            <a:ext cx="1624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KeyListener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991297" y="3596823"/>
            <a:ext cx="2012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KeyPressed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KeyReleased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KeyTyped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942855" y="4149080"/>
            <a:ext cx="1639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KeyAdapter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964340" y="1988840"/>
            <a:ext cx="1326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KeyEvent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099371" y="5445224"/>
            <a:ext cx="1326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KeyEvent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991297" y="5288337"/>
            <a:ext cx="1793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getKeyChar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991297" y="5733256"/>
            <a:ext cx="1854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getKeyCode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63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8.2  Graphics类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899592" y="2060848"/>
            <a:ext cx="74168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ts val="3500"/>
              </a:lnSpc>
            </a:pPr>
            <a:r>
              <a:rPr lang="en-US" altLang="zh-CN" sz="2400" dirty="0"/>
              <a:t>Graphics</a:t>
            </a:r>
            <a:r>
              <a:rPr lang="zh-CN" altLang="zh-CN" sz="2400" dirty="0"/>
              <a:t>类提供基本的几何图形绘制方法，主要有：画线段、画矩形、画椭圆、画圆弧、画多边形等。</a:t>
            </a:r>
          </a:p>
          <a:p>
            <a:pPr indent="648000">
              <a:lnSpc>
                <a:spcPts val="3500"/>
              </a:lnSpc>
            </a:pPr>
            <a:r>
              <a:rPr lang="en-US" altLang="zh-CN" sz="2400" dirty="0"/>
              <a:t>Graphics</a:t>
            </a:r>
            <a:r>
              <a:rPr lang="zh-CN" altLang="zh-CN" sz="2400" dirty="0"/>
              <a:t>是一个抽象类，</a:t>
            </a:r>
            <a:r>
              <a:rPr lang="zh-CN" altLang="zh-CN" sz="2400" dirty="0" smtClean="0"/>
              <a:t>不能</a:t>
            </a:r>
            <a:r>
              <a:rPr lang="zh-CN" altLang="zh-CN" sz="2400" dirty="0"/>
              <a:t>直接产生实例，</a:t>
            </a:r>
            <a:r>
              <a:rPr lang="en-US" altLang="zh-CN" sz="2400" dirty="0"/>
              <a:t>Java AWT</a:t>
            </a:r>
            <a:r>
              <a:rPr lang="zh-CN" altLang="zh-CN" sz="2400" dirty="0"/>
              <a:t>组件都有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方法，该方法有</a:t>
            </a:r>
            <a:r>
              <a:rPr lang="en-US" altLang="zh-CN" sz="2400" dirty="0"/>
              <a:t>Graphics</a:t>
            </a:r>
            <a:r>
              <a:rPr lang="zh-CN" altLang="zh-CN" sz="2400" dirty="0"/>
              <a:t>参数。但传入的参数不属于</a:t>
            </a:r>
            <a:r>
              <a:rPr lang="en-US" altLang="zh-CN" sz="2400" dirty="0"/>
              <a:t>Graphics</a:t>
            </a:r>
            <a:r>
              <a:rPr lang="zh-CN" altLang="zh-CN" sz="2400" dirty="0"/>
              <a:t>类，而是其某个子类的一个实例（这个子类就是</a:t>
            </a:r>
            <a:r>
              <a:rPr lang="en-US" altLang="zh-CN" sz="2400" dirty="0"/>
              <a:t>sun.java2d.SunGraphics2D</a:t>
            </a:r>
            <a:r>
              <a:rPr lang="zh-CN" altLang="zh-CN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2447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8.2  Graphics类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7416824" cy="354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/>
              <a:t>由于</a:t>
            </a:r>
            <a:r>
              <a:rPr lang="en-US" altLang="zh-CN" sz="2400" dirty="0"/>
              <a:t>Graphics</a:t>
            </a:r>
            <a:r>
              <a:rPr lang="zh-CN" altLang="zh-CN" sz="2400" dirty="0"/>
              <a:t>是一个抽象类，因此我们在程序中不能使用</a:t>
            </a:r>
            <a:r>
              <a:rPr lang="en-US" altLang="zh-CN" sz="2400" dirty="0"/>
              <a:t>new</a:t>
            </a:r>
            <a:r>
              <a:rPr lang="zh-CN" altLang="zh-CN" sz="2400" dirty="0"/>
              <a:t>创建一个</a:t>
            </a:r>
            <a:r>
              <a:rPr lang="en-US" altLang="zh-CN" sz="2400" dirty="0">
                <a:hlinkClick r:id="rId2" action="ppaction://hlinkfile" tooltip="java.awt 中的类"/>
              </a:rPr>
              <a:t>Graphics</a:t>
            </a:r>
            <a:r>
              <a:rPr lang="zh-CN" altLang="zh-CN" sz="2400" dirty="0"/>
              <a:t>对象，而</a:t>
            </a:r>
            <a:r>
              <a:rPr lang="en-US" altLang="zh-CN" sz="2400" dirty="0"/>
              <a:t>Component</a:t>
            </a:r>
            <a:r>
              <a:rPr lang="zh-CN" altLang="zh-CN" sz="2400" dirty="0"/>
              <a:t>类提供了一个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方法，该方法的参数就是</a:t>
            </a:r>
            <a:r>
              <a:rPr lang="en-US" altLang="zh-CN" sz="2400" dirty="0">
                <a:hlinkClick r:id="rId2" action="ppaction://hlinkfile" tooltip="java.awt 中的类"/>
              </a:rPr>
              <a:t>Graphics</a:t>
            </a:r>
            <a:r>
              <a:rPr lang="zh-CN" altLang="zh-CN" sz="2400" dirty="0"/>
              <a:t>对象，可以使用该</a:t>
            </a:r>
            <a:r>
              <a:rPr lang="en-US" altLang="zh-CN" sz="2400" dirty="0">
                <a:hlinkClick r:id="rId2" action="ppaction://hlinkfile" tooltip="java.awt 中的类"/>
              </a:rPr>
              <a:t>Graphics</a:t>
            </a:r>
            <a:r>
              <a:rPr lang="zh-CN" altLang="zh-CN" sz="2400" dirty="0"/>
              <a:t>对象完成绘图的任务。当组件需要重画时，系统会自动调用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方法，因此在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方法中画出的图形一直会显示在组件中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8.12 </a:t>
            </a:r>
            <a:r>
              <a:rPr lang="zh-CN" altLang="zh-CN" sz="2400" dirty="0"/>
              <a:t>在窗口中输出简单的图形</a:t>
            </a:r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4331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8.2.1   在paint()方法中绘图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250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8.2  Graphics类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7416824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/>
              <a:t>如果程序在组件中绘制了新的图形或修改了图形，有时也需要重新绘制组件，如果调用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方法，则需为其准备一个</a:t>
            </a:r>
            <a:r>
              <a:rPr lang="en-US" altLang="zh-CN" sz="2400" dirty="0"/>
              <a:t>Graphics</a:t>
            </a:r>
            <a:r>
              <a:rPr lang="zh-CN" altLang="zh-CN" sz="2400" dirty="0"/>
              <a:t>对象作为方法的参数。这时我们可以调用</a:t>
            </a:r>
            <a:r>
              <a:rPr lang="en-US" altLang="zh-CN" sz="2400" dirty="0"/>
              <a:t>repaint()</a:t>
            </a:r>
            <a:r>
              <a:rPr lang="zh-CN" altLang="zh-CN" sz="2400" dirty="0"/>
              <a:t>方法，让</a:t>
            </a:r>
            <a:r>
              <a:rPr lang="en-US" altLang="zh-CN" sz="2400" dirty="0"/>
              <a:t>repaint()</a:t>
            </a:r>
            <a:r>
              <a:rPr lang="zh-CN" altLang="zh-CN" sz="2400" dirty="0"/>
              <a:t>方法准备参数并调用</a:t>
            </a:r>
            <a:r>
              <a:rPr lang="en-US" altLang="zh-CN" sz="2400" dirty="0"/>
              <a:t>paint()</a:t>
            </a:r>
            <a:r>
              <a:rPr lang="zh-CN" altLang="zh-CN" sz="2400" dirty="0"/>
              <a:t>方法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 smtClean="0"/>
              <a:t>例</a:t>
            </a:r>
            <a:r>
              <a:rPr lang="en-US" altLang="zh-CN" sz="2400" dirty="0"/>
              <a:t>8.13  </a:t>
            </a:r>
            <a:r>
              <a:rPr lang="zh-CN" altLang="zh-CN" sz="2400" dirty="0"/>
              <a:t>在第</a:t>
            </a:r>
            <a:r>
              <a:rPr lang="en-US" altLang="zh-CN" sz="2400" dirty="0"/>
              <a:t>5</a:t>
            </a:r>
            <a:r>
              <a:rPr lang="zh-CN" altLang="zh-CN" sz="2400" dirty="0"/>
              <a:t>章讲过圆类和矩形类，当时还不知道如何将这些图形画出。下面通过在在窗口中通过单击按钮，随机画出圆形或矩形，圆的半径以及矩形的长宽都是随机的，每单击一次画一个图形。</a:t>
            </a:r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1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8.2.2   repaint()方法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874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1" y="1628801"/>
            <a:ext cx="4040188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8.1.1  AWT 组件简介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3754760" cy="3447232"/>
          </a:xfrm>
        </p:spPr>
        <p:txBody>
          <a:bodyPr>
            <a:normAutofit/>
          </a:bodyPr>
          <a:lstStyle/>
          <a:p>
            <a:r>
              <a:rPr lang="en-US" altLang="zh-CN" dirty="0"/>
              <a:t>AWT</a:t>
            </a:r>
            <a:r>
              <a:rPr lang="zh-CN" altLang="zh-CN" dirty="0"/>
              <a:t>（</a:t>
            </a:r>
            <a:r>
              <a:rPr lang="en-US" altLang="zh-CN" dirty="0"/>
              <a:t>Abstract Window Toolkit</a:t>
            </a:r>
            <a:r>
              <a:rPr lang="zh-CN" altLang="zh-CN" dirty="0"/>
              <a:t>）是抽象窗口工具包，是第一代的</a:t>
            </a:r>
            <a:r>
              <a:rPr lang="en-US" altLang="zh-CN" dirty="0"/>
              <a:t>Java GUI</a:t>
            </a:r>
            <a:r>
              <a:rPr lang="zh-CN" altLang="zh-CN" dirty="0"/>
              <a:t>组件，绘制依赖于底层的操作系统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AWT</a:t>
            </a:r>
            <a:r>
              <a:rPr lang="zh-CN" altLang="zh-CN" dirty="0"/>
              <a:t>组件位于</a:t>
            </a:r>
            <a:r>
              <a:rPr lang="en-US" altLang="zh-CN" dirty="0" err="1"/>
              <a:t>java.awt</a:t>
            </a:r>
            <a:r>
              <a:rPr lang="zh-CN" altLang="zh-CN" dirty="0"/>
              <a:t>包中</a:t>
            </a:r>
            <a:endParaRPr lang="en-US" altLang="zh-CN" sz="2400" dirty="0" smtClean="0"/>
          </a:p>
        </p:txBody>
      </p:sp>
      <p:pic>
        <p:nvPicPr>
          <p:cNvPr id="8" name="图片 7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1"/>
            <a:ext cx="4104456" cy="280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07904" y="2420888"/>
            <a:ext cx="1656184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07904" y="2420888"/>
            <a:ext cx="1656184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63988" y="3212976"/>
            <a:ext cx="180020" cy="1800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en-US" altLang="zh-CN" sz="2400" dirty="0"/>
              <a:t>Swing</a:t>
            </a:r>
            <a:r>
              <a:rPr lang="zh-CN" altLang="zh-CN" sz="2400" dirty="0"/>
              <a:t>的顶层容器有</a:t>
            </a:r>
            <a:r>
              <a:rPr lang="en-US" altLang="zh-CN" sz="2400" dirty="0" err="1"/>
              <a:t>JFrame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JDialog</a:t>
            </a:r>
            <a:r>
              <a:rPr lang="zh-CN" altLang="zh-CN" sz="2400" dirty="0"/>
              <a:t>。</a:t>
            </a:r>
          </a:p>
          <a:p>
            <a:pPr>
              <a:lnSpc>
                <a:spcPts val="3400"/>
              </a:lnSpc>
            </a:pPr>
            <a:r>
              <a:rPr lang="x-none" altLang="zh-CN" sz="2400" dirty="0"/>
              <a:t>1．JFrame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 smtClean="0"/>
              <a:t>每个</a:t>
            </a:r>
            <a:r>
              <a:rPr lang="en-US" altLang="zh-CN" sz="2400" dirty="0" err="1"/>
              <a:t>JFrame</a:t>
            </a:r>
            <a:r>
              <a:rPr lang="zh-CN" altLang="zh-CN" sz="2400" dirty="0"/>
              <a:t>对象都有一个与之关联的内容面板</a:t>
            </a:r>
            <a:r>
              <a:rPr lang="en-US" altLang="zh-CN" sz="2400" dirty="0"/>
              <a:t>Container</a:t>
            </a:r>
            <a:r>
              <a:rPr lang="zh-CN" altLang="zh-CN" sz="2400" dirty="0"/>
              <a:t>类的对象，只能针对这个对象设置布局及添加组件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8.14  </a:t>
            </a:r>
            <a:r>
              <a:rPr lang="zh-CN" altLang="zh-CN" sz="2400" dirty="0"/>
              <a:t>在窗口中显示一个按钮，单击按钮退出程序，点击窗口右上角的关闭按钮，也退出程序。</a:t>
            </a:r>
          </a:p>
          <a:p>
            <a:pPr indent="612000">
              <a:lnSpc>
                <a:spcPts val="3400"/>
              </a:lnSpc>
            </a:pPr>
            <a:r>
              <a:rPr lang="en-US" altLang="zh-CN" sz="2400" dirty="0" err="1"/>
              <a:t>getContentPane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ts val="3400"/>
              </a:lnSpc>
            </a:pPr>
            <a:r>
              <a:rPr lang="en-US" altLang="zh-CN" sz="2400" dirty="0" err="1" smtClean="0"/>
              <a:t>setContentPane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ts val="3400"/>
              </a:lnSpc>
            </a:pPr>
            <a:r>
              <a:rPr lang="en-US" altLang="zh-CN" sz="2400" dirty="0" err="1"/>
              <a:t>setDefaultCloseOperation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JFrame.EXIT_ON_CLOSE</a:t>
            </a:r>
            <a:r>
              <a:rPr lang="en-US" altLang="zh-CN" sz="2400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8.3.1   顶层容器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182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dirty="0" smtClean="0"/>
              <a:t>2</a:t>
            </a:r>
            <a:r>
              <a:rPr lang="x-none" altLang="zh-CN" sz="2400" dirty="0" smtClean="0"/>
              <a:t>．J</a:t>
            </a:r>
            <a:r>
              <a:rPr lang="en-US" altLang="zh-CN" sz="2400" dirty="0" smtClean="0"/>
              <a:t>Dialog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en-US" altLang="zh-CN" sz="2400" dirty="0" err="1"/>
              <a:t>JDialog</a:t>
            </a:r>
            <a:r>
              <a:rPr lang="zh-CN" altLang="zh-CN" sz="2400" dirty="0"/>
              <a:t>是对话框</a:t>
            </a:r>
            <a:r>
              <a:rPr lang="zh-CN" altLang="zh-CN" sz="2400" dirty="0" smtClean="0"/>
              <a:t>类</a:t>
            </a:r>
            <a:r>
              <a:rPr lang="zh-CN" altLang="en-US" sz="2400" dirty="0" smtClean="0"/>
              <a:t>。可以通过构造方法指定</a:t>
            </a:r>
            <a:endParaRPr lang="en-US" altLang="zh-CN" sz="2400" dirty="0" smtClean="0"/>
          </a:p>
          <a:p>
            <a:pPr marL="1714500" lvl="3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对话框</a:t>
            </a:r>
            <a:r>
              <a:rPr lang="zh-CN" altLang="zh-CN" sz="2400" dirty="0"/>
              <a:t>的所有者（也就是父窗口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marL="1714500" lvl="3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对话框的类型</a:t>
            </a:r>
            <a:endParaRPr lang="en-US" altLang="zh-CN" sz="2400" dirty="0" smtClean="0"/>
          </a:p>
          <a:p>
            <a:pPr marL="1714500" lvl="3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对话框</a:t>
            </a:r>
            <a:r>
              <a:rPr lang="zh-CN" altLang="zh-CN" sz="2400" dirty="0"/>
              <a:t>的标题。</a:t>
            </a:r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8.15 </a:t>
            </a:r>
            <a:r>
              <a:rPr lang="zh-CN" altLang="zh-CN" sz="2400" dirty="0"/>
              <a:t>在窗口中添加两个按钮“打开”和“关闭”，单击“打开”按钮，显示一个对话框（该对话框中包含一个标签组件），单击“关闭”按钮隐藏该对话框</a:t>
            </a:r>
            <a:r>
              <a:rPr lang="zh-CN" altLang="zh-CN" sz="2400" dirty="0" smtClean="0"/>
              <a:t>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8.3.1   顶层容器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196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11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/>
              <a:t>中间容器只能放在其他容器中，不能单独存在。</a:t>
            </a:r>
            <a:endParaRPr lang="en-US" altLang="zh-CN" sz="24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JPanel</a:t>
            </a:r>
            <a:endParaRPr lang="en-US" altLang="zh-CN" sz="24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JScrollPane</a:t>
            </a:r>
            <a:endParaRPr lang="en-US" altLang="zh-CN" sz="24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JTabbedPane</a:t>
            </a:r>
            <a:endParaRPr lang="en-US" altLang="zh-CN" sz="2400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JToolBar</a:t>
            </a:r>
            <a:r>
              <a:rPr lang="en-US" altLang="zh-CN" sz="2400" dirty="0" smtClean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2400" dirty="0" err="1" smtClean="0"/>
              <a:t>JSplitPane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8.16 </a:t>
            </a:r>
            <a:r>
              <a:rPr lang="zh-CN" altLang="zh-CN" sz="2400" dirty="0"/>
              <a:t>将窗口分割为左右两个部分，中间的分割线可以被拖动以调整两个窗格的大小，可以使用</a:t>
            </a:r>
            <a:r>
              <a:rPr lang="en-US" altLang="zh-CN" sz="2400" dirty="0" err="1"/>
              <a:t>JSplitPane</a:t>
            </a:r>
            <a:r>
              <a:rPr lang="zh-CN" altLang="zh-CN" sz="2400" dirty="0"/>
              <a:t>完成这一任务。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Jpanel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JSplitPane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8.3.2   中间容器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174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060848"/>
            <a:ext cx="7668503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en-US" altLang="zh-CN" sz="2000" b="1" dirty="0" err="1" smtClean="0"/>
              <a:t>JSplitPane</a:t>
            </a:r>
            <a:endParaRPr lang="en-US" altLang="zh-CN" sz="2000" b="1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 smtClean="0"/>
              <a:t>setOneTouchExpandable</a:t>
            </a:r>
            <a:r>
              <a:rPr lang="en-US" altLang="zh-CN" sz="2000" b="1" dirty="0" smtClean="0"/>
              <a:t>(true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分隔</a:t>
            </a:r>
            <a:r>
              <a:rPr lang="zh-CN" altLang="zh-CN" sz="2000" dirty="0"/>
              <a:t>条上提供一个小箭头来快速展开或折叠分隔</a:t>
            </a:r>
            <a:r>
              <a:rPr lang="zh-CN" altLang="zh-CN" sz="2000" dirty="0" smtClean="0"/>
              <a:t>条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/>
              <a:t>setContinuousLayout</a:t>
            </a:r>
            <a:r>
              <a:rPr lang="en-US" altLang="zh-CN" sz="2000" b="1" dirty="0"/>
              <a:t>(true</a:t>
            </a:r>
            <a:r>
              <a:rPr lang="en-US" altLang="zh-CN" sz="2000" dirty="0"/>
              <a:t>)</a:t>
            </a:r>
            <a:r>
              <a:rPr lang="zh-CN" altLang="zh-CN" sz="2000" dirty="0"/>
              <a:t>，在用户拖动分割线的过程中，子组件将连续地重新显示和</a:t>
            </a:r>
            <a:r>
              <a:rPr lang="zh-CN" altLang="zh-CN" sz="2000" dirty="0" smtClean="0"/>
              <a:t>布局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/>
              <a:t>setOrientation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JSplitPane.HORIZONTAL_SPLIT</a:t>
            </a:r>
            <a:r>
              <a:rPr lang="en-US" altLang="zh-CN" sz="2000" dirty="0"/>
              <a:t>)</a:t>
            </a:r>
            <a:r>
              <a:rPr lang="zh-CN" altLang="zh-CN" sz="2000" dirty="0"/>
              <a:t>将分割线设置为垂直方向，也就是可以在分割线的左右侧各放置一个</a:t>
            </a:r>
            <a:r>
              <a:rPr lang="zh-CN" altLang="zh-CN" sz="2000" dirty="0" smtClean="0"/>
              <a:t>组件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/>
              <a:t>setDividerSize</a:t>
            </a:r>
            <a:r>
              <a:rPr lang="en-US" altLang="zh-CN" sz="2000" b="1" dirty="0"/>
              <a:t>(6</a:t>
            </a:r>
            <a:r>
              <a:rPr lang="en-US" altLang="zh-CN" sz="2000" dirty="0"/>
              <a:t>)</a:t>
            </a:r>
            <a:r>
              <a:rPr lang="zh-CN" altLang="zh-CN" sz="2000" dirty="0"/>
              <a:t>设置分割线的宽的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indent="612000">
              <a:lnSpc>
                <a:spcPts val="3400"/>
              </a:lnSpc>
            </a:pPr>
            <a:r>
              <a:rPr lang="en-US" altLang="zh-CN" sz="2000" b="1" dirty="0" err="1" smtClean="0"/>
              <a:t>setDividerLocation</a:t>
            </a:r>
            <a:r>
              <a:rPr lang="en-US" altLang="zh-CN" sz="2000" b="1" dirty="0" smtClean="0"/>
              <a:t>(400</a:t>
            </a:r>
            <a:r>
              <a:rPr lang="en-US" altLang="zh-CN" sz="2000" dirty="0"/>
              <a:t>)</a:t>
            </a:r>
            <a:r>
              <a:rPr lang="zh-CN" altLang="zh-CN" sz="2000" dirty="0"/>
              <a:t>设置分割线距左边界的</a:t>
            </a:r>
            <a:r>
              <a:rPr lang="zh-CN" altLang="zh-CN" sz="2000" dirty="0" smtClean="0"/>
              <a:t>距离</a:t>
            </a:r>
            <a:endParaRPr lang="en-US" altLang="zh-CN" sz="2000" dirty="0"/>
          </a:p>
          <a:p>
            <a:pPr indent="612000">
              <a:lnSpc>
                <a:spcPts val="3400"/>
              </a:lnSpc>
            </a:pP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8.3.2   中间容器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103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zh-CN" altLang="zh-CN" sz="2400" dirty="0" smtClean="0"/>
              <a:t>如</a:t>
            </a:r>
            <a:r>
              <a:rPr lang="en-US" altLang="zh-CN" sz="2400" dirty="0" err="1"/>
              <a:t>JButton</a:t>
            </a:r>
            <a:r>
              <a:rPr lang="zh-CN" altLang="zh-CN" sz="2400" dirty="0"/>
              <a:t>（按钮）、</a:t>
            </a:r>
            <a:r>
              <a:rPr lang="en-US" altLang="zh-CN" sz="2400" dirty="0" err="1"/>
              <a:t>JCombobox</a:t>
            </a:r>
            <a:r>
              <a:rPr lang="zh-CN" altLang="zh-CN" sz="2400" dirty="0"/>
              <a:t>（组合框）、</a:t>
            </a:r>
            <a:r>
              <a:rPr lang="en-US" altLang="zh-CN" sz="2400" dirty="0" err="1"/>
              <a:t>JList</a:t>
            </a:r>
            <a:r>
              <a:rPr lang="zh-CN" altLang="zh-CN" sz="2400" dirty="0"/>
              <a:t>（列表框）、</a:t>
            </a:r>
            <a:r>
              <a:rPr lang="en-US" altLang="zh-CN" sz="2400" dirty="0" err="1"/>
              <a:t>JMenu</a:t>
            </a:r>
            <a:r>
              <a:rPr lang="zh-CN" altLang="zh-CN" sz="2400" dirty="0"/>
              <a:t>（菜单）、</a:t>
            </a:r>
            <a:r>
              <a:rPr lang="en-US" altLang="zh-CN" sz="2400" dirty="0" err="1"/>
              <a:t>JSlider</a:t>
            </a:r>
            <a:r>
              <a:rPr lang="zh-CN" altLang="zh-CN" sz="2400" dirty="0"/>
              <a:t>（滑杆控件）、</a:t>
            </a:r>
            <a:r>
              <a:rPr lang="en-US" altLang="zh-CN" sz="2400" dirty="0" err="1"/>
              <a:t>JTextField</a:t>
            </a:r>
            <a:r>
              <a:rPr lang="zh-CN" altLang="zh-CN" sz="2400" dirty="0"/>
              <a:t>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8.17 </a:t>
            </a:r>
            <a:r>
              <a:rPr lang="zh-CN" altLang="zh-CN" sz="2400" dirty="0"/>
              <a:t>在对话框中添加一个</a:t>
            </a:r>
            <a:r>
              <a:rPr lang="en-US" altLang="zh-CN" sz="2400" dirty="0" err="1"/>
              <a:t>JCombobox</a:t>
            </a:r>
            <a:r>
              <a:rPr lang="zh-CN" altLang="zh-CN" sz="2400" dirty="0"/>
              <a:t>组件和一个</a:t>
            </a:r>
            <a:r>
              <a:rPr lang="en-US" altLang="zh-CN" sz="2400" dirty="0" err="1"/>
              <a:t>JTextField</a:t>
            </a:r>
            <a:r>
              <a:rPr lang="zh-CN" altLang="zh-CN" sz="2400" dirty="0"/>
              <a:t>组件，当在组合框中选择某一项时，将选择的结果显示在文本框中。</a:t>
            </a:r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8.3.3   </a:t>
            </a:r>
            <a:r>
              <a:rPr lang="zh-CN" altLang="zh-CN" sz="2800" b="1" dirty="0"/>
              <a:t>基本</a:t>
            </a:r>
            <a:r>
              <a:rPr lang="x-none" altLang="zh-CN" sz="2800" b="1" dirty="0"/>
              <a:t>组件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99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2" y="2132856"/>
            <a:ext cx="766850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ts val="3400"/>
              </a:lnSpc>
            </a:pPr>
            <a:r>
              <a:rPr lang="en-US" altLang="zh-CN" sz="2400" dirty="0" err="1" smtClean="0"/>
              <a:t>JCombobox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ActionEvent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getSelectedItem</a:t>
            </a:r>
            <a:r>
              <a:rPr lang="en-US" altLang="zh-CN" sz="2400" dirty="0" smtClean="0"/>
              <a:t>()</a:t>
            </a:r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addItem</a:t>
            </a:r>
            <a:r>
              <a:rPr lang="en-US" altLang="zh-CN" sz="2400" dirty="0" smtClean="0"/>
              <a:t>()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261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8.3.3   </a:t>
            </a:r>
            <a:r>
              <a:rPr lang="zh-CN" altLang="zh-CN" sz="2800" b="1" dirty="0"/>
              <a:t>基本</a:t>
            </a:r>
            <a:r>
              <a:rPr lang="x-none" altLang="zh-CN" sz="2800" b="1" dirty="0"/>
              <a:t>组件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9645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4716175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1.  菜单</a:t>
            </a:r>
            <a:endParaRPr lang="zh-CN" altLang="zh-CN" sz="2400" dirty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/>
              <a:t>菜单</a:t>
            </a:r>
            <a:r>
              <a:rPr lang="zh-CN" altLang="zh-CN" sz="2400" dirty="0" smtClean="0"/>
              <a:t>条</a:t>
            </a:r>
            <a:r>
              <a:rPr lang="zh-CN" altLang="en-US" sz="2400" dirty="0" smtClean="0"/>
              <a:t>（</a:t>
            </a:r>
            <a:r>
              <a:rPr lang="en-US" altLang="zh-CN" sz="2400" dirty="0" err="1"/>
              <a:t>JMenuBar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菜单</a:t>
            </a:r>
            <a:r>
              <a:rPr lang="zh-CN" altLang="en-US" sz="2400" dirty="0" smtClean="0"/>
              <a:t>（</a:t>
            </a:r>
            <a:r>
              <a:rPr lang="en-US" altLang="zh-CN" sz="2400" dirty="0" err="1"/>
              <a:t>JMenu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zh-CN" altLang="zh-CN" sz="2400" dirty="0" smtClean="0"/>
              <a:t>菜单项</a:t>
            </a:r>
            <a:r>
              <a:rPr lang="zh-CN" altLang="en-US" sz="2400" dirty="0" smtClean="0"/>
              <a:t>（</a:t>
            </a:r>
            <a:r>
              <a:rPr lang="en-US" altLang="zh-CN" sz="2400" dirty="0" err="1"/>
              <a:t>JMenuItem</a:t>
            </a:r>
            <a:r>
              <a:rPr lang="zh-CN" altLang="en-US" sz="2400" dirty="0" smtClean="0"/>
              <a:t>）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8.18  </a:t>
            </a:r>
            <a:r>
              <a:rPr lang="zh-CN" altLang="zh-CN" sz="2400" dirty="0" smtClean="0"/>
              <a:t>设计</a:t>
            </a:r>
            <a:r>
              <a:rPr lang="zh-CN" altLang="en-US" sz="2400" dirty="0" smtClean="0"/>
              <a:t>右</a:t>
            </a:r>
            <a:r>
              <a:rPr lang="zh-CN" altLang="zh-CN" sz="2400" dirty="0" smtClean="0"/>
              <a:t>图所</a:t>
            </a:r>
            <a:r>
              <a:rPr lang="zh-CN" altLang="zh-CN" sz="2400" dirty="0"/>
              <a:t>示的程序，在窗口中添加菜单系统，通过选择菜单，可将窗口的背景设置为红色、绿色和蓝色。</a:t>
            </a:r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8.3.4   菜单与工具条</a:t>
            </a:r>
            <a:endParaRPr lang="zh-CN" altLang="zh-CN" sz="2800" b="1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3168352" cy="233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3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4716175" cy="394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 smtClean="0"/>
              <a:t>菜单</a:t>
            </a:r>
            <a:endParaRPr lang="zh-CN" altLang="zh-CN" sz="2400" dirty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ActionEvent</a:t>
            </a:r>
            <a:endParaRPr lang="en-US" altLang="zh-CN" sz="2400" dirty="0" smtClean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Add()</a:t>
            </a:r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JFrame</a:t>
            </a:r>
            <a:endParaRPr lang="zh-CN" altLang="zh-CN" sz="2400" dirty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setJMenuBar</a:t>
            </a:r>
            <a:r>
              <a:rPr lang="en-US" altLang="zh-CN" sz="2400" dirty="0" smtClean="0"/>
              <a:t>()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Container </a:t>
            </a:r>
            <a:endParaRPr lang="en-US" altLang="zh-CN" sz="2400" dirty="0" smtClean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setBackground</a:t>
            </a:r>
            <a:r>
              <a:rPr lang="en-US" altLang="zh-CN" sz="2400" dirty="0" smtClean="0"/>
              <a:t>()</a:t>
            </a:r>
            <a:endParaRPr lang="zh-CN" altLang="zh-CN" sz="2400" dirty="0"/>
          </a:p>
          <a:p>
            <a:pPr indent="612000">
              <a:lnSpc>
                <a:spcPts val="3400"/>
              </a:lnSpc>
            </a:pPr>
            <a:endParaRPr lang="en-US" altLang="zh-CN" sz="2400" dirty="0"/>
          </a:p>
          <a:p>
            <a:pPr indent="612000">
              <a:lnSpc>
                <a:spcPts val="3400"/>
              </a:lnSpc>
            </a:pP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8.3.4   菜单与工具条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686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8.3  Swing组件界面设计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647913" y="2132856"/>
            <a:ext cx="781251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2.  </a:t>
            </a:r>
            <a:r>
              <a:rPr lang="zh-CN" altLang="zh-CN" sz="2400" dirty="0"/>
              <a:t>工具条</a:t>
            </a:r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JToolBar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Jbutton</a:t>
            </a:r>
            <a:endParaRPr lang="en-US" altLang="zh-CN" sz="2400" dirty="0" smtClean="0"/>
          </a:p>
          <a:p>
            <a:pPr marL="1257300" lvl="2" indent="-342900">
              <a:lnSpc>
                <a:spcPts val="3400"/>
              </a:lnSpc>
              <a:buFont typeface="Arial" pitchFamily="34" charset="0"/>
              <a:buChar char="•"/>
            </a:pPr>
            <a:endParaRPr lang="en-US" altLang="zh-CN" sz="2400" dirty="0" smtClean="0"/>
          </a:p>
          <a:p>
            <a:pPr indent="612000">
              <a:lnSpc>
                <a:spcPts val="3400"/>
              </a:lnSpc>
            </a:pPr>
            <a:r>
              <a:rPr lang="zh-CN" altLang="en-US" sz="2400" dirty="0" smtClean="0"/>
              <a:t>为</a:t>
            </a:r>
            <a:r>
              <a:rPr lang="zh-CN" altLang="zh-CN" sz="2400" dirty="0" smtClean="0"/>
              <a:t>例</a:t>
            </a:r>
            <a:r>
              <a:rPr lang="en-US" altLang="zh-CN" sz="2400" dirty="0"/>
              <a:t>8.18 </a:t>
            </a:r>
            <a:r>
              <a:rPr lang="zh-CN" altLang="en-US" sz="2400" dirty="0" smtClean="0"/>
              <a:t>加上工具条</a:t>
            </a:r>
            <a:endParaRPr lang="zh-CN" altLang="zh-CN" sz="2400" dirty="0"/>
          </a:p>
          <a:p>
            <a:pPr>
              <a:lnSpc>
                <a:spcPts val="3400"/>
              </a:lnSpc>
            </a:pPr>
            <a:r>
              <a:rPr lang="en-US" altLang="zh-CN" sz="2400" dirty="0" err="1" smtClean="0"/>
              <a:t>JFrame</a:t>
            </a:r>
            <a:endParaRPr lang="en-US" altLang="zh-CN" sz="2400" dirty="0"/>
          </a:p>
          <a:p>
            <a:pPr marL="800100" lvl="1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add(</a:t>
            </a:r>
            <a:r>
              <a:rPr lang="en-US" altLang="zh-CN" sz="2400" dirty="0" err="1" smtClean="0"/>
              <a:t>toolBar,BorderLayout.NORTH</a:t>
            </a:r>
            <a:r>
              <a:rPr lang="en-US" altLang="zh-CN" sz="2400" dirty="0" smtClean="0"/>
              <a:t>);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647913" y="1484784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8.3.4   菜单与工具条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3891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266825"/>
            <a:ext cx="896143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6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564904"/>
            <a:ext cx="3682752" cy="3633267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 dirty="0"/>
              <a:t>例</a:t>
            </a:r>
            <a:r>
              <a:rPr lang="en-US" altLang="zh-CN" sz="2400" dirty="0"/>
              <a:t>8.1  </a:t>
            </a:r>
            <a:r>
              <a:rPr lang="zh-CN" altLang="zh-CN" sz="2400" dirty="0"/>
              <a:t>显示框架</a:t>
            </a:r>
            <a:r>
              <a:rPr lang="zh-CN" altLang="zh-CN" sz="2400" dirty="0" smtClean="0"/>
              <a:t>窗口</a:t>
            </a:r>
            <a:endParaRPr lang="en-US" altLang="zh-CN" sz="2400" dirty="0" smtClean="0"/>
          </a:p>
          <a:p>
            <a:pPr indent="0"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 dirty="0" smtClean="0"/>
              <a:t>例</a:t>
            </a:r>
            <a:r>
              <a:rPr lang="en-US" altLang="zh-CN" sz="2400" dirty="0"/>
              <a:t>8.2 </a:t>
            </a:r>
            <a:r>
              <a:rPr lang="zh-CN" altLang="zh-CN" sz="2400" dirty="0"/>
              <a:t>显示多个框架</a:t>
            </a:r>
            <a:r>
              <a:rPr lang="zh-CN" altLang="zh-CN" sz="2400" dirty="0" smtClean="0"/>
              <a:t>窗口</a:t>
            </a:r>
            <a:endParaRPr lang="zh-CN" altLang="zh-CN" sz="2400" dirty="0"/>
          </a:p>
          <a:p>
            <a:pPr indent="720000">
              <a:lnSpc>
                <a:spcPct val="120000"/>
              </a:lnSpc>
              <a:spcBef>
                <a:spcPts val="1200"/>
              </a:spcBef>
            </a:pP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4733540" cy="567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b="1" dirty="0"/>
              <a:t>8.1.2   Frame</a:t>
            </a:r>
            <a:r>
              <a:rPr lang="zh-CN" altLang="zh-CN" sz="2800" b="1" dirty="0"/>
              <a:t>组件与</a:t>
            </a:r>
            <a:r>
              <a:rPr lang="en-US" altLang="zh-CN" sz="2800" b="1" dirty="0"/>
              <a:t>Panel</a:t>
            </a:r>
            <a:r>
              <a:rPr lang="zh-CN" altLang="zh-CN" sz="2800" b="1" dirty="0"/>
              <a:t>组件</a:t>
            </a:r>
            <a:endParaRPr lang="en-US" altLang="zh-C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64134" y="2564904"/>
            <a:ext cx="2808312" cy="268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setLocation</a:t>
            </a:r>
            <a:r>
              <a:rPr lang="en-US" altLang="zh-CN" sz="2400" dirty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setSize</a:t>
            </a:r>
            <a:r>
              <a:rPr lang="en-US" altLang="zh-CN" sz="2400" dirty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setBackground</a:t>
            </a:r>
            <a:r>
              <a:rPr lang="en-US" altLang="zh-CN" sz="2400" dirty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setResizable</a:t>
            </a:r>
            <a:r>
              <a:rPr lang="en-US" altLang="zh-CN" sz="2400" dirty="0" smtClean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setVisible</a:t>
            </a:r>
            <a:r>
              <a:rPr lang="en-US" altLang="zh-CN" sz="2400" dirty="0" smtClean="0"/>
              <a:t>()</a:t>
            </a:r>
          </a:p>
          <a:p>
            <a:pPr marL="342900" indent="-342900">
              <a:lnSpc>
                <a:spcPts val="3400"/>
              </a:lnSpc>
              <a:buFont typeface="Arial" pitchFamily="34" charset="0"/>
              <a:buChar char="•"/>
            </a:pPr>
            <a:r>
              <a:rPr lang="en-US" altLang="zh-CN" sz="2400" dirty="0" err="1"/>
              <a:t>setBounds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66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564904"/>
            <a:ext cx="7272808" cy="3633267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 dirty="0"/>
              <a:t>例</a:t>
            </a:r>
            <a:r>
              <a:rPr lang="en-US" altLang="zh-CN" sz="2400" dirty="0"/>
              <a:t>8.3  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）中显示一个面板（</a:t>
            </a:r>
            <a:r>
              <a:rPr lang="en-US" altLang="zh-CN" sz="2400" dirty="0"/>
              <a:t>Panel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例</a:t>
            </a:r>
            <a:r>
              <a:rPr lang="en-US" altLang="zh-CN" sz="2400" dirty="0"/>
              <a:t>8.4 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）中显示多个面板。</a:t>
            </a: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dirty="0" err="1"/>
              <a:t>setLayout</a:t>
            </a:r>
            <a:r>
              <a:rPr lang="en-US" altLang="zh-CN" sz="2400" dirty="0"/>
              <a:t>(null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dirty="0" err="1"/>
              <a:t>setBounds</a:t>
            </a:r>
            <a:r>
              <a:rPr lang="en-US" altLang="zh-CN" sz="2400" dirty="0" smtClean="0"/>
              <a:t>()</a:t>
            </a: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dirty="0"/>
              <a:t>add()</a:t>
            </a:r>
            <a:endParaRPr lang="zh-CN" altLang="zh-CN" sz="2400" dirty="0"/>
          </a:p>
          <a:p>
            <a:pPr indent="720000">
              <a:lnSpc>
                <a:spcPct val="120000"/>
              </a:lnSpc>
              <a:spcBef>
                <a:spcPts val="1200"/>
              </a:spcBef>
            </a:pP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4733540" cy="567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b="1" dirty="0"/>
              <a:t>8.1.2   Frame</a:t>
            </a:r>
            <a:r>
              <a:rPr lang="zh-CN" altLang="zh-CN" sz="2800" b="1" dirty="0"/>
              <a:t>组件与</a:t>
            </a:r>
            <a:r>
              <a:rPr lang="en-US" altLang="zh-CN" sz="2800" b="1" dirty="0"/>
              <a:t>Panel</a:t>
            </a:r>
            <a:r>
              <a:rPr lang="zh-CN" altLang="zh-CN" sz="2800" b="1" dirty="0"/>
              <a:t>组件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952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564904"/>
            <a:ext cx="2952328" cy="3633267"/>
          </a:xfrm>
        </p:spPr>
        <p:txBody>
          <a:bodyPr>
            <a:normAutofit/>
          </a:bodyPr>
          <a:lstStyle/>
          <a:p>
            <a:pPr indent="64800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可以使用</a:t>
            </a:r>
            <a:r>
              <a:rPr lang="x-none" altLang="zh-CN" sz="2400" dirty="0" smtClean="0"/>
              <a:t>布局管理器</a:t>
            </a:r>
            <a:r>
              <a:rPr lang="zh-CN" altLang="en-US" sz="2400" dirty="0" smtClean="0"/>
              <a:t>管理容器中组件的位置。</a:t>
            </a:r>
            <a:endParaRPr lang="zh-CN" altLang="zh-CN" sz="2400" dirty="0"/>
          </a:p>
          <a:p>
            <a:pPr marL="0" lvl="1" indent="648000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 err="1"/>
              <a:t>setLayout</a:t>
            </a:r>
            <a:r>
              <a:rPr lang="en-US" altLang="zh-CN" sz="2400" dirty="0"/>
              <a:t>()</a:t>
            </a:r>
            <a:r>
              <a:rPr lang="zh-CN" altLang="en-US" sz="2400" dirty="0"/>
              <a:t>设置布局管理器。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99961" y="2672975"/>
            <a:ext cx="157357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LayoutManage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16140" y="2672975"/>
            <a:ext cx="12556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FlowLayout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16140" y="3168015"/>
            <a:ext cx="145212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BorderLayout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6140" y="3663055"/>
            <a:ext cx="12116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GridLayout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16140" y="4653136"/>
            <a:ext cx="15562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GridBagLayout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16140" y="4158095"/>
            <a:ext cx="12437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CardLayout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3851920" y="1674059"/>
            <a:ext cx="161044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FlowLayout</a:t>
            </a:r>
            <a:endParaRPr lang="zh-CN" altLang="en-US" sz="24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552" y="2489216"/>
            <a:ext cx="3816424" cy="3748096"/>
          </a:xfrm>
        </p:spPr>
        <p:txBody>
          <a:bodyPr>
            <a:normAutofit/>
          </a:bodyPr>
          <a:lstStyle/>
          <a:p>
            <a:pPr indent="648000"/>
            <a:r>
              <a:rPr lang="en-US" altLang="zh-CN" sz="2400" dirty="0" err="1"/>
              <a:t>FlowLayout</a:t>
            </a:r>
            <a:r>
              <a:rPr lang="zh-CN" altLang="zh-CN" sz="2400" dirty="0"/>
              <a:t>按着组件添加到容器中的顺序从左到右、从上到下依次排列，因此也称为流式</a:t>
            </a:r>
            <a:r>
              <a:rPr lang="zh-CN" altLang="zh-CN" sz="2400" dirty="0" smtClean="0"/>
              <a:t>布局</a:t>
            </a:r>
            <a:endParaRPr lang="en-US" altLang="zh-CN" sz="2400" dirty="0" smtClean="0"/>
          </a:p>
          <a:p>
            <a:pPr indent="648000"/>
            <a:r>
              <a:rPr lang="zh-CN" altLang="zh-CN" sz="2400" dirty="0"/>
              <a:t>例</a:t>
            </a:r>
            <a:r>
              <a:rPr lang="en-US" altLang="zh-CN" sz="2400" dirty="0"/>
              <a:t>8.5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FlowLayout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）中显示多个按钮。</a:t>
            </a:r>
          </a:p>
          <a:p>
            <a:pPr indent="648000"/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004048" y="2636912"/>
            <a:ext cx="39473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对齐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 action="ppaction://hlinkfile"/>
              </a:rPr>
              <a:t>LEFT</a:t>
            </a:r>
            <a:r>
              <a:rPr lang="zh-CN" altLang="zh-CN" dirty="0"/>
              <a:t>（左对齐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RIGHT</a:t>
            </a:r>
            <a:r>
              <a:rPr lang="zh-CN" altLang="zh-CN" dirty="0"/>
              <a:t>（右对齐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CENTER</a:t>
            </a:r>
            <a:r>
              <a:rPr lang="zh-CN" altLang="zh-CN" dirty="0"/>
              <a:t>（居中对齐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LEADING</a:t>
            </a:r>
            <a:r>
              <a:rPr lang="zh-CN" altLang="zh-CN" dirty="0"/>
              <a:t>（与容器方向的开始边对齐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file"/>
              </a:rPr>
              <a:t>TRAILING</a:t>
            </a:r>
            <a:r>
              <a:rPr lang="zh-CN" altLang="zh-CN" dirty="0"/>
              <a:t>（与容器方向的结束边对齐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垂直方向间距</a:t>
            </a:r>
            <a:endParaRPr lang="en-US" altLang="zh-CN" dirty="0" smtClean="0"/>
          </a:p>
          <a:p>
            <a:r>
              <a:rPr lang="zh-CN" altLang="en-US" dirty="0" smtClean="0"/>
              <a:t>水平方向间距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24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348880"/>
            <a:ext cx="4968552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2348880"/>
            <a:ext cx="4968552" cy="15121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2348880"/>
            <a:ext cx="1656184" cy="15121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8.1   AWT组件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297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CN" sz="2800" b="1" dirty="0"/>
              <a:t>8.1.3   布局管理器</a:t>
            </a:r>
            <a:endParaRPr lang="zh-CN" altLang="zh-CN" sz="2800" b="1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552" y="2489216"/>
            <a:ext cx="4032448" cy="3748096"/>
          </a:xfrm>
        </p:spPr>
        <p:txBody>
          <a:bodyPr>
            <a:normAutofit/>
          </a:bodyPr>
          <a:lstStyle/>
          <a:p>
            <a:pPr indent="648000"/>
            <a:r>
              <a:rPr lang="en-US" altLang="zh-CN" sz="2400" dirty="0" err="1"/>
              <a:t>BorderLayout</a:t>
            </a:r>
            <a:r>
              <a:rPr lang="zh-CN" altLang="zh-CN" sz="2400" dirty="0"/>
              <a:t>布局管理器把容器的布局分为东、西、南、北、中五个</a:t>
            </a:r>
            <a:r>
              <a:rPr lang="zh-CN" altLang="zh-CN" sz="2400" dirty="0" smtClean="0"/>
              <a:t>区域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648000"/>
            <a:endParaRPr lang="en-US" altLang="zh-CN" sz="2400" dirty="0" smtClean="0"/>
          </a:p>
          <a:p>
            <a:pPr indent="648000"/>
            <a:r>
              <a:rPr lang="zh-CN" altLang="zh-CN" sz="2400" dirty="0"/>
              <a:t>例</a:t>
            </a:r>
            <a:r>
              <a:rPr lang="en-US" altLang="zh-CN" sz="2400" dirty="0" smtClean="0"/>
              <a:t>8.6  </a:t>
            </a:r>
            <a:r>
              <a:rPr lang="zh-CN" altLang="zh-CN" sz="2400" dirty="0" smtClean="0"/>
              <a:t>使用</a:t>
            </a:r>
            <a:r>
              <a:rPr lang="en-US" altLang="zh-CN" sz="2400" dirty="0" err="1"/>
              <a:t>BorderLayout</a:t>
            </a:r>
            <a:r>
              <a:rPr lang="zh-CN" altLang="zh-CN" sz="2400" dirty="0"/>
              <a:t>在框架窗口（</a:t>
            </a:r>
            <a:r>
              <a:rPr lang="en-US" altLang="zh-CN" sz="2400" dirty="0"/>
              <a:t>Frame</a:t>
            </a:r>
            <a:r>
              <a:rPr lang="zh-CN" altLang="zh-CN" sz="2400" dirty="0"/>
              <a:t>）中显示</a:t>
            </a:r>
            <a:r>
              <a:rPr lang="en-US" altLang="zh-CN" sz="2400" dirty="0"/>
              <a:t>5</a:t>
            </a:r>
            <a:r>
              <a:rPr lang="zh-CN" altLang="zh-CN" sz="2400" dirty="0"/>
              <a:t>个按钮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29048" y="4797152"/>
            <a:ext cx="2511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垂直方向间距</a:t>
            </a:r>
            <a:endParaRPr lang="en-US" altLang="zh-CN" dirty="0" smtClean="0"/>
          </a:p>
          <a:p>
            <a:r>
              <a:rPr lang="zh-CN" altLang="en-US" dirty="0" smtClean="0"/>
              <a:t>水平方向间距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3984239" y="1684288"/>
            <a:ext cx="187352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BorderLayout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67" y="2492896"/>
            <a:ext cx="3198749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3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1404</Words>
  <Application>Microsoft Office PowerPoint</Application>
  <PresentationFormat>全屏显示(4:3)</PresentationFormat>
  <Paragraphs>199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第8章   图形用户界面</vt:lpstr>
      <vt:lpstr>8.1   AWT组件</vt:lpstr>
      <vt:lpstr>PowerPoint 演示文稿</vt:lpstr>
      <vt:lpstr>8.1   AWT组件</vt:lpstr>
      <vt:lpstr>8.1   AWT组件</vt:lpstr>
      <vt:lpstr>8.1   AWT组件</vt:lpstr>
      <vt:lpstr>8.1   AWT组件</vt:lpstr>
      <vt:lpstr>PowerPoint 演示文稿</vt:lpstr>
      <vt:lpstr>8.1   AWT组件</vt:lpstr>
      <vt:lpstr>8.1   AWT组件</vt:lpstr>
      <vt:lpstr>PowerPoint 演示文稿</vt:lpstr>
      <vt:lpstr>8.1   AWT组件</vt:lpstr>
      <vt:lpstr>8.1   AWT组件</vt:lpstr>
      <vt:lpstr>8.1   AWT组件</vt:lpstr>
      <vt:lpstr>8.1   AWT组件</vt:lpstr>
      <vt:lpstr>8.1   AWT组件</vt:lpstr>
      <vt:lpstr>8.2  Graphics类</vt:lpstr>
      <vt:lpstr>8.2  Graphics类</vt:lpstr>
      <vt:lpstr>8.2  Graphics类</vt:lpstr>
      <vt:lpstr>PowerPoint 演示文稿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  <vt:lpstr>8.3  Swing组件界面设计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PC</cp:lastModifiedBy>
  <cp:revision>118</cp:revision>
  <dcterms:created xsi:type="dcterms:W3CDTF">2017-12-10T23:26:31Z</dcterms:created>
  <dcterms:modified xsi:type="dcterms:W3CDTF">2020-12-12T08:59:58Z</dcterms:modified>
</cp:coreProperties>
</file>