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8" autoAdjust="0"/>
    <p:restoredTop sz="94660"/>
  </p:normalViewPr>
  <p:slideViewPr>
    <p:cSldViewPr>
      <p:cViewPr>
        <p:scale>
          <a:sx n="75" d="100"/>
          <a:sy n="75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264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200" b="1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第9章   </a:t>
            </a:r>
            <a:r>
              <a:rPr lang="zh-CN" altLang="zh-CN" sz="1200" b="1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多线程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 b="1" dirty="0"/>
              <a:t>第9章   </a:t>
            </a:r>
            <a:r>
              <a:rPr lang="zh-CN" altLang="zh-CN" b="1" dirty="0"/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9.4  线程间通信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7643192" cy="4248472"/>
          </a:xfrm>
        </p:spPr>
        <p:txBody>
          <a:bodyPr>
            <a:normAutofit/>
          </a:bodyPr>
          <a:lstStyle/>
          <a:p>
            <a:pPr marL="0" indent="612000">
              <a:lnSpc>
                <a:spcPts val="3300"/>
              </a:lnSpc>
              <a:buNone/>
            </a:pPr>
            <a:r>
              <a:rPr lang="zh-CN" altLang="zh-CN" dirty="0"/>
              <a:t>对于多线程编程，通常是需要多个线程相互配合完成某项任务，这时就涉及到线程间通信了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612000">
              <a:lnSpc>
                <a:spcPts val="3300"/>
              </a:lnSpc>
              <a:buNone/>
            </a:pPr>
            <a:r>
              <a:rPr lang="en-US" altLang="zh-CN" dirty="0" smtClean="0"/>
              <a:t>Object</a:t>
            </a:r>
          </a:p>
          <a:p>
            <a:pPr lvl="2">
              <a:lnSpc>
                <a:spcPts val="3300"/>
              </a:lnSpc>
              <a:buFont typeface="Wingdings" pitchFamily="2" charset="2"/>
              <a:buChar char="l"/>
            </a:pPr>
            <a:r>
              <a:rPr lang="en-US" altLang="zh-CN" dirty="0" smtClean="0"/>
              <a:t>wait()</a:t>
            </a:r>
          </a:p>
          <a:p>
            <a:pPr lvl="2">
              <a:lnSpc>
                <a:spcPts val="3300"/>
              </a:lnSpc>
              <a:buFont typeface="Wingdings" pitchFamily="2" charset="2"/>
              <a:buChar char="l"/>
            </a:pPr>
            <a:r>
              <a:rPr lang="en-US" altLang="zh-CN" dirty="0" smtClean="0"/>
              <a:t>notify()</a:t>
            </a:r>
          </a:p>
          <a:p>
            <a:pPr lvl="2">
              <a:lnSpc>
                <a:spcPts val="3300"/>
              </a:lnSpc>
              <a:buFont typeface="Wingdings" pitchFamily="2" charset="2"/>
              <a:buChar char="l"/>
            </a:pPr>
            <a:r>
              <a:rPr lang="en-US" altLang="zh-CN" dirty="0" err="1" smtClean="0"/>
              <a:t>notifyAll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612000">
              <a:lnSpc>
                <a:spcPts val="3500"/>
              </a:lnSpc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9.4  线程间通信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7643192" cy="4248472"/>
          </a:xfrm>
        </p:spPr>
        <p:txBody>
          <a:bodyPr>
            <a:normAutofit/>
          </a:bodyPr>
          <a:lstStyle/>
          <a:p>
            <a:pPr marL="0" indent="612000">
              <a:lnSpc>
                <a:spcPts val="3300"/>
              </a:lnSpc>
              <a:buNone/>
            </a:pPr>
            <a:r>
              <a:rPr lang="zh-CN" altLang="zh-CN" dirty="0"/>
              <a:t>例</a:t>
            </a:r>
            <a:r>
              <a:rPr lang="x-none" altLang="zh-CN" dirty="0"/>
              <a:t>9.5  </a:t>
            </a:r>
            <a:r>
              <a:rPr lang="zh-CN" altLang="zh-CN" dirty="0"/>
              <a:t>生产者消费者模型，仍以前面的账户为例，假设父母向账户里存钱，三个孩子从账户取钱，为了控制孩子乱花钱，要求账户里不能超过</a:t>
            </a:r>
            <a:r>
              <a:rPr lang="x-none" altLang="zh-CN" dirty="0"/>
              <a:t>10000</a:t>
            </a:r>
            <a:r>
              <a:rPr lang="zh-CN" altLang="zh-CN" dirty="0"/>
              <a:t>元，当然也不能出现负债。当要取的钱数大于账户余额时，要停止取钱，一旦取钱成功，则通知父母可以存钱了。如存入的钱加上余额大于</a:t>
            </a:r>
            <a:r>
              <a:rPr lang="x-none" altLang="zh-CN" dirty="0"/>
              <a:t>10000</a:t>
            </a:r>
            <a:r>
              <a:rPr lang="zh-CN" altLang="zh-CN" dirty="0"/>
              <a:t>元，则要停止存钱，一旦存钱成功，则通知孩子可以取钱了。</a:t>
            </a:r>
          </a:p>
          <a:p>
            <a:pPr marL="0" indent="612000">
              <a:lnSpc>
                <a:spcPts val="3500"/>
              </a:lnSpc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5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9.5  </a:t>
            </a:r>
            <a:r>
              <a:rPr lang="zh-CN" altLang="zh-CN" b="1" dirty="0"/>
              <a:t>死锁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93081"/>
            <a:ext cx="3888431" cy="25922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11560" y="1484784"/>
            <a:ext cx="8064896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300"/>
              </a:lnSpc>
            </a:pPr>
            <a:r>
              <a:rPr lang="zh-CN" altLang="zh-CN" sz="2400" dirty="0"/>
              <a:t>死锁就是两个或两个以上的线程被无限的阻塞，线程之间相互等待所需的资源。例如线程</a:t>
            </a:r>
            <a:r>
              <a:rPr lang="en-US" altLang="zh-CN" sz="2400" dirty="0"/>
              <a:t>A</a:t>
            </a:r>
            <a:r>
              <a:rPr lang="zh-CN" altLang="zh-CN" sz="2400" dirty="0"/>
              <a:t>持有资源</a:t>
            </a:r>
            <a:r>
              <a:rPr lang="en-US" altLang="zh-CN" sz="2400" dirty="0"/>
              <a:t>1</a:t>
            </a:r>
            <a:r>
              <a:rPr lang="zh-CN" altLang="zh-CN" sz="2400" dirty="0"/>
              <a:t>的同步锁，再获得资源</a:t>
            </a:r>
            <a:r>
              <a:rPr lang="en-US" altLang="zh-CN" sz="2400" dirty="0"/>
              <a:t>2</a:t>
            </a:r>
            <a:r>
              <a:rPr lang="zh-CN" altLang="zh-CN" sz="2400" dirty="0"/>
              <a:t>的同步锁就可以完成任务，而线程</a:t>
            </a:r>
            <a:r>
              <a:rPr lang="en-US" altLang="zh-CN" sz="2400" dirty="0"/>
              <a:t>B</a:t>
            </a:r>
            <a:r>
              <a:rPr lang="zh-CN" altLang="zh-CN" sz="2400" dirty="0"/>
              <a:t>持有资源</a:t>
            </a:r>
            <a:r>
              <a:rPr lang="en-US" altLang="zh-CN" sz="2400" dirty="0"/>
              <a:t>2</a:t>
            </a:r>
            <a:r>
              <a:rPr lang="zh-CN" altLang="zh-CN" sz="2400" dirty="0"/>
              <a:t>的同步锁，再获得资源</a:t>
            </a:r>
            <a:r>
              <a:rPr lang="en-US" altLang="zh-CN" sz="2400" dirty="0"/>
              <a:t>1</a:t>
            </a:r>
            <a:r>
              <a:rPr lang="zh-CN" altLang="zh-CN" sz="2400" dirty="0"/>
              <a:t>的同步锁就可以完成任务，线程</a:t>
            </a:r>
            <a:r>
              <a:rPr lang="en-US" altLang="zh-CN" sz="2400" dirty="0"/>
              <a:t>A</a:t>
            </a:r>
            <a:r>
              <a:rPr lang="zh-CN" altLang="zh-CN" sz="2400" dirty="0"/>
              <a:t>和线程</a:t>
            </a:r>
            <a:r>
              <a:rPr lang="en-US" altLang="zh-CN" sz="2400" dirty="0"/>
              <a:t>B</a:t>
            </a:r>
            <a:r>
              <a:rPr lang="zh-CN" altLang="zh-CN" sz="2400" dirty="0"/>
              <a:t>就形成了死锁。</a:t>
            </a:r>
          </a:p>
        </p:txBody>
      </p:sp>
    </p:spTree>
    <p:extLst>
      <p:ext uri="{BB962C8B-B14F-4D97-AF65-F5344CB8AC3E}">
        <p14:creationId xmlns:p14="http://schemas.microsoft.com/office/powerpoint/2010/main" val="17867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9.5  </a:t>
            </a:r>
            <a:r>
              <a:rPr lang="zh-CN" altLang="zh-CN" b="1" dirty="0"/>
              <a:t>死锁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484784"/>
            <a:ext cx="806489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300"/>
              </a:lnSpc>
            </a:pPr>
            <a:r>
              <a:rPr lang="zh-CN" altLang="zh-CN" sz="2400" dirty="0"/>
              <a:t>例</a:t>
            </a:r>
            <a:r>
              <a:rPr lang="en-US" altLang="zh-CN" sz="2400"/>
              <a:t>9.6 </a:t>
            </a:r>
            <a:r>
              <a:rPr lang="en-US" altLang="zh-CN" sz="2400" smtClean="0"/>
              <a:t>  </a:t>
            </a:r>
            <a:r>
              <a:rPr lang="zh-CN" altLang="zh-CN" sz="2400" dirty="0"/>
              <a:t>编写两个线程，第一个线程首先获取第一个资源，然后等待第二个资源，第二个线程首先获取第二个资源，等待第一个资源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26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9.1   </a:t>
            </a:r>
            <a:r>
              <a:rPr lang="zh-CN" altLang="zh-CN" b="1" dirty="0"/>
              <a:t>线程的创建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1" y="1628801"/>
            <a:ext cx="4040188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9.1.1  创建线程的方法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447232"/>
          </a:xfrm>
        </p:spPr>
        <p:txBody>
          <a:bodyPr>
            <a:normAutofit/>
          </a:bodyPr>
          <a:lstStyle/>
          <a:p>
            <a:r>
              <a:rPr lang="zh-CN" altLang="zh-CN" dirty="0"/>
              <a:t>继承于</a:t>
            </a:r>
            <a:r>
              <a:rPr lang="en-US" altLang="zh-CN" dirty="0"/>
              <a:t>Thread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，然后创建这个类的对象</a:t>
            </a:r>
            <a:endParaRPr lang="en-US" altLang="zh-CN" dirty="0" smtClean="0"/>
          </a:p>
          <a:p>
            <a:r>
              <a:rPr lang="zh-CN" altLang="zh-CN" dirty="0"/>
              <a:t>实现</a:t>
            </a:r>
            <a:r>
              <a:rPr lang="en-US" altLang="zh-CN" dirty="0"/>
              <a:t>Runnable</a:t>
            </a:r>
            <a:r>
              <a:rPr lang="zh-CN" altLang="zh-CN" dirty="0"/>
              <a:t>接口的类，然后创建</a:t>
            </a:r>
            <a:r>
              <a:rPr lang="en-US" altLang="zh-CN" dirty="0"/>
              <a:t>Thread</a:t>
            </a:r>
            <a:r>
              <a:rPr lang="zh-CN" altLang="zh-CN" dirty="0"/>
              <a:t>类的对象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9.1   </a:t>
            </a:r>
            <a:r>
              <a:rPr lang="zh-CN" altLang="zh-CN" b="1" dirty="0"/>
              <a:t>线程的创建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9.1.2  继承Thread类创建线程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807272"/>
          </a:xfrm>
        </p:spPr>
        <p:txBody>
          <a:bodyPr>
            <a:normAutofit/>
          </a:bodyPr>
          <a:lstStyle/>
          <a:p>
            <a:pPr marL="0" indent="612000">
              <a:lnSpc>
                <a:spcPts val="3700"/>
              </a:lnSpc>
              <a:buNone/>
            </a:pPr>
            <a:r>
              <a:rPr lang="zh-CN" altLang="zh-CN" dirty="0"/>
              <a:t>例</a:t>
            </a:r>
            <a:r>
              <a:rPr lang="x-none" altLang="zh-CN" dirty="0"/>
              <a:t>9.1  </a:t>
            </a:r>
            <a:r>
              <a:rPr lang="zh-CN" altLang="zh-CN" dirty="0"/>
              <a:t>以继承</a:t>
            </a:r>
            <a:r>
              <a:rPr lang="x-none" altLang="zh-CN" dirty="0"/>
              <a:t>Tread</a:t>
            </a:r>
            <a:r>
              <a:rPr lang="zh-CN" altLang="zh-CN" dirty="0"/>
              <a:t>类的方式，创建一个线程，实现输出</a:t>
            </a:r>
            <a:r>
              <a:rPr lang="x-none" altLang="zh-CN" dirty="0"/>
              <a:t>10</a:t>
            </a:r>
            <a:r>
              <a:rPr lang="zh-CN" altLang="zh-CN" dirty="0"/>
              <a:t>以内的偶数，在主程序中输出</a:t>
            </a:r>
            <a:r>
              <a:rPr lang="x-none" altLang="zh-CN" dirty="0"/>
              <a:t>10</a:t>
            </a:r>
            <a:r>
              <a:rPr lang="zh-CN" altLang="zh-CN" dirty="0"/>
              <a:t>以内的奇数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ts val="3700"/>
              </a:lnSpc>
              <a:buFont typeface="Wingdings" pitchFamily="2" charset="2"/>
              <a:buChar char="l"/>
            </a:pPr>
            <a:r>
              <a:rPr lang="en-US" altLang="zh-CN" dirty="0" smtClean="0"/>
              <a:t>run()</a:t>
            </a:r>
          </a:p>
          <a:p>
            <a:pPr lvl="1">
              <a:lnSpc>
                <a:spcPts val="3700"/>
              </a:lnSpc>
              <a:buFont typeface="Wingdings" pitchFamily="2" charset="2"/>
              <a:buChar char="l"/>
            </a:pPr>
            <a:r>
              <a:rPr lang="x-none" altLang="zh-CN" dirty="0"/>
              <a:t>start()</a:t>
            </a:r>
            <a:endParaRPr lang="en-US" altLang="zh-CN" dirty="0" smtClean="0"/>
          </a:p>
          <a:p>
            <a:pPr lvl="1">
              <a:lnSpc>
                <a:spcPts val="3700"/>
              </a:lnSpc>
              <a:buFont typeface="Wingdings" pitchFamily="2" charset="2"/>
              <a:buChar char="l"/>
            </a:pPr>
            <a:r>
              <a:rPr lang="en-US" altLang="zh-CN" dirty="0" smtClean="0"/>
              <a:t>sleep()</a:t>
            </a:r>
          </a:p>
          <a:p>
            <a:pPr lvl="1">
              <a:lnSpc>
                <a:spcPts val="3700"/>
              </a:lnSpc>
              <a:buFont typeface="Wingdings" pitchFamily="2" charset="2"/>
              <a:buChar char="l"/>
            </a:pPr>
            <a:r>
              <a:rPr lang="x-none" altLang="zh-CN" dirty="0"/>
              <a:t>currentThread</a:t>
            </a:r>
            <a:r>
              <a:rPr lang="x-none" altLang="zh-CN" dirty="0" smtClean="0"/>
              <a:t>()</a:t>
            </a:r>
            <a:endParaRPr lang="en-US" altLang="zh-CN" dirty="0" smtClean="0"/>
          </a:p>
          <a:p>
            <a:pPr lvl="1">
              <a:lnSpc>
                <a:spcPts val="3700"/>
              </a:lnSpc>
              <a:buFont typeface="Wingdings" pitchFamily="2" charset="2"/>
              <a:buChar char="l"/>
            </a:pPr>
            <a:r>
              <a:rPr lang="x-none" altLang="zh-CN" dirty="0"/>
              <a:t>getName()</a:t>
            </a:r>
            <a:endParaRPr lang="en-US" altLang="zh-CN" dirty="0" smtClean="0"/>
          </a:p>
          <a:p>
            <a:pPr marL="0" indent="612000">
              <a:lnSpc>
                <a:spcPts val="37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9.1   </a:t>
            </a:r>
            <a:r>
              <a:rPr lang="zh-CN" altLang="zh-CN" b="1" dirty="0"/>
              <a:t>线程的创建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88728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9.1.3  </a:t>
            </a:r>
            <a:r>
              <a:rPr lang="zh-CN" altLang="zh-CN" sz="2800" dirty="0"/>
              <a:t>为</a:t>
            </a:r>
            <a:r>
              <a:rPr lang="x-none" altLang="zh-CN" sz="2800" dirty="0"/>
              <a:t>Thread类</a:t>
            </a:r>
            <a:r>
              <a:rPr lang="zh-CN" altLang="zh-CN" sz="2800" dirty="0"/>
              <a:t>提供</a:t>
            </a:r>
            <a:r>
              <a:rPr lang="x-none" altLang="zh-CN" sz="2800" dirty="0"/>
              <a:t>Runnable</a:t>
            </a:r>
            <a:r>
              <a:rPr lang="zh-CN" altLang="zh-CN" sz="2800" dirty="0"/>
              <a:t>对象</a:t>
            </a:r>
            <a:r>
              <a:rPr lang="x-none" altLang="zh-CN" sz="2800" dirty="0"/>
              <a:t>创建线程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7859216" cy="3807272"/>
          </a:xfrm>
        </p:spPr>
        <p:txBody>
          <a:bodyPr>
            <a:normAutofit/>
          </a:bodyPr>
          <a:lstStyle/>
          <a:p>
            <a:pPr marL="0" indent="612000">
              <a:lnSpc>
                <a:spcPts val="3700"/>
              </a:lnSpc>
              <a:buNone/>
            </a:pPr>
            <a:r>
              <a:rPr lang="zh-CN" altLang="zh-CN" dirty="0"/>
              <a:t>例</a:t>
            </a:r>
            <a:r>
              <a:rPr lang="x-none" altLang="zh-CN" dirty="0"/>
              <a:t>9.2  </a:t>
            </a:r>
            <a:r>
              <a:rPr lang="zh-CN" altLang="zh-CN" dirty="0"/>
              <a:t>设计一个实现</a:t>
            </a:r>
            <a:r>
              <a:rPr lang="x-none" altLang="zh-CN" dirty="0"/>
              <a:t>Runnable</a:t>
            </a:r>
            <a:r>
              <a:rPr lang="zh-CN" altLang="zh-CN" dirty="0"/>
              <a:t>接口的类，在该类的</a:t>
            </a:r>
            <a:r>
              <a:rPr lang="x-none" altLang="zh-CN" dirty="0"/>
              <a:t>run()</a:t>
            </a:r>
            <a:r>
              <a:rPr lang="zh-CN" altLang="zh-CN" dirty="0"/>
              <a:t>方法中输出</a:t>
            </a:r>
            <a:r>
              <a:rPr lang="x-none" altLang="zh-CN" dirty="0"/>
              <a:t>10</a:t>
            </a:r>
            <a:r>
              <a:rPr lang="zh-CN" altLang="zh-CN" dirty="0"/>
              <a:t>以内的偶数，用这个类的对象作为创建</a:t>
            </a:r>
            <a:r>
              <a:rPr lang="x-none" altLang="zh-CN" dirty="0"/>
              <a:t>Tread</a:t>
            </a:r>
            <a:r>
              <a:rPr lang="zh-CN" altLang="zh-CN" dirty="0"/>
              <a:t>对象的参数，创建一个线程，在主程序中输出</a:t>
            </a:r>
            <a:r>
              <a:rPr lang="x-none" altLang="zh-CN" dirty="0"/>
              <a:t>10</a:t>
            </a:r>
            <a:r>
              <a:rPr lang="zh-CN" altLang="zh-CN" dirty="0"/>
              <a:t>以内的奇数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612000">
              <a:lnSpc>
                <a:spcPts val="37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084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9.2  线程的状态与优先级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88728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9.2.1  线程</a:t>
            </a:r>
            <a:r>
              <a:rPr lang="zh-CN" altLang="zh-CN" sz="2800" dirty="0"/>
              <a:t>的状态</a:t>
            </a:r>
          </a:p>
        </p:txBody>
      </p:sp>
      <p:pic>
        <p:nvPicPr>
          <p:cNvPr id="6" name="内容占位符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6912768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23528" y="3861048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Evend</a:t>
            </a:r>
            <a:r>
              <a:rPr lang="en-US" altLang="zh-CN" dirty="0" smtClean="0"/>
              <a:t> </a:t>
            </a:r>
            <a:r>
              <a:rPr lang="en-US" altLang="zh-CN" dirty="0"/>
              <a:t>t2 = </a:t>
            </a:r>
            <a:r>
              <a:rPr lang="en-US" altLang="zh-CN" b="1" dirty="0"/>
              <a:t>new </a:t>
            </a:r>
            <a:r>
              <a:rPr lang="en-US" altLang="zh-CN" b="1" dirty="0" err="1" smtClean="0"/>
              <a:t>Evend</a:t>
            </a:r>
            <a:r>
              <a:rPr lang="en-US" altLang="zh-CN" b="1" dirty="0"/>
              <a:t>();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5852854"/>
            <a:ext cx="106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t3.start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87823" y="5448060"/>
            <a:ext cx="106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t2.start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824" y="6222186"/>
            <a:ext cx="106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t1.start();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3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9.2  线程的状态与优先级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88728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9.2.2  线程</a:t>
            </a:r>
            <a:r>
              <a:rPr lang="zh-CN" altLang="zh-CN" sz="2800" dirty="0"/>
              <a:t>的优先级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3394720" cy="39512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   </a:t>
            </a:r>
            <a:r>
              <a:rPr lang="x-none" altLang="zh-CN" dirty="0" smtClean="0"/>
              <a:t>MIN_PRIORITY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5   </a:t>
            </a:r>
            <a:r>
              <a:rPr lang="x-none" altLang="zh-CN" dirty="0" smtClean="0"/>
              <a:t>NORM_PRIORITY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10  M</a:t>
            </a:r>
            <a:r>
              <a:rPr lang="x-none" altLang="zh-CN" dirty="0" smtClean="0"/>
              <a:t>AX_PRIORITY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2166729"/>
            <a:ext cx="4788024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x-none" altLang="zh-CN" sz="2000" dirty="0"/>
              <a:t>public final void setPriority(int newPriority);</a:t>
            </a:r>
            <a:endParaRPr lang="zh-CN" altLang="zh-CN" sz="2000" dirty="0"/>
          </a:p>
          <a:p>
            <a:pPr>
              <a:lnSpc>
                <a:spcPts val="4000"/>
              </a:lnSpc>
            </a:pPr>
            <a:r>
              <a:rPr lang="x-none" altLang="zh-CN" sz="2000" dirty="0"/>
              <a:t>public final int getPriority();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691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9.3  </a:t>
            </a:r>
            <a:r>
              <a:rPr lang="zh-CN" altLang="zh-CN" b="1" dirty="0"/>
              <a:t>线程同步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88728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9.3.1  问题的提出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7643192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500"/>
              </a:lnSpc>
              <a:buNone/>
            </a:pPr>
            <a:r>
              <a:rPr lang="zh-CN" altLang="zh-CN" dirty="0"/>
              <a:t>例</a:t>
            </a:r>
            <a:r>
              <a:rPr lang="x-none" altLang="zh-CN" dirty="0"/>
              <a:t>9.3  </a:t>
            </a:r>
            <a:r>
              <a:rPr lang="zh-CN" altLang="zh-CN" dirty="0"/>
              <a:t>银行的转账可以有多种方式实现，如网银转账、</a:t>
            </a:r>
            <a:r>
              <a:rPr lang="x-none" altLang="zh-CN" dirty="0"/>
              <a:t>ATM</a:t>
            </a:r>
            <a:r>
              <a:rPr lang="zh-CN" altLang="zh-CN" dirty="0"/>
              <a:t>机转账、通过银行柜员转账等。假设银行卡里有</a:t>
            </a:r>
            <a:r>
              <a:rPr lang="x-none" altLang="zh-CN" dirty="0"/>
              <a:t>1000</a:t>
            </a:r>
            <a:r>
              <a:rPr lang="zh-CN" altLang="zh-CN" dirty="0"/>
              <a:t>元，三个人分别通过网银、</a:t>
            </a:r>
            <a:r>
              <a:rPr lang="x-none" altLang="zh-CN" dirty="0"/>
              <a:t>ATM</a:t>
            </a:r>
            <a:r>
              <a:rPr lang="zh-CN" altLang="zh-CN" dirty="0"/>
              <a:t>机和通过银行柜员向其他账户转账，编写程序模仿这一过程。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2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1689080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if(balance &gt;= amount</a:t>
            </a:r>
            <a:r>
              <a:rPr lang="en-US" altLang="zh-CN" b="1" dirty="0" smtClean="0"/>
              <a:t>){                                                //1000</a:t>
            </a:r>
            <a:endParaRPr lang="en-US" altLang="zh-CN" b="1" dirty="0"/>
          </a:p>
          <a:p>
            <a:r>
              <a:rPr lang="en-US" altLang="zh-CN" b="1" dirty="0" smtClean="0"/>
              <a:t>    try </a:t>
            </a:r>
            <a:r>
              <a:rPr lang="en-US" altLang="zh-CN" b="1" dirty="0"/>
              <a:t>{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Thread.</a:t>
            </a:r>
            <a:r>
              <a:rPr lang="en-US" altLang="zh-CN" i="1" dirty="0" err="1" smtClean="0"/>
              <a:t>sleep</a:t>
            </a:r>
            <a:r>
              <a:rPr lang="en-US" altLang="zh-CN" i="1" dirty="0" smtClean="0"/>
              <a:t>(1</a:t>
            </a:r>
            <a:r>
              <a:rPr lang="en-US" altLang="zh-CN" i="1" dirty="0"/>
              <a:t>);</a:t>
            </a:r>
          </a:p>
          <a:p>
            <a:r>
              <a:rPr lang="en-US" altLang="zh-CN" dirty="0" smtClean="0"/>
              <a:t>     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    balance </a:t>
            </a:r>
            <a:r>
              <a:rPr lang="en-US" altLang="zh-CN" dirty="0"/>
              <a:t>= balance - amount;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threadName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+ "  </a:t>
            </a:r>
            <a:r>
              <a:rPr lang="zh-CN" altLang="en-US" b="1" i="1" dirty="0"/>
              <a:t>转走： </a:t>
            </a:r>
            <a:r>
              <a:rPr lang="en-US" altLang="zh-CN" b="1" i="1" dirty="0"/>
              <a:t>"</a:t>
            </a:r>
            <a:r>
              <a:rPr lang="zh-CN" altLang="en-US" b="1" i="1" dirty="0"/>
              <a:t> </a:t>
            </a:r>
            <a:r>
              <a:rPr lang="en-US" altLang="zh-CN" b="1" i="1" dirty="0"/>
              <a:t>+ amount + "  </a:t>
            </a:r>
            <a:r>
              <a:rPr lang="zh-CN" altLang="en-US" b="1" i="1" dirty="0"/>
              <a:t>余额： </a:t>
            </a:r>
            <a:r>
              <a:rPr lang="en-US" altLang="zh-CN" b="1" i="1" dirty="0"/>
              <a:t>"</a:t>
            </a:r>
            <a:r>
              <a:rPr lang="zh-CN" altLang="en-US" b="1" i="1" dirty="0"/>
              <a:t> </a:t>
            </a:r>
            <a:r>
              <a:rPr lang="en-US" altLang="zh-CN" b="1" i="1" dirty="0"/>
              <a:t>+ balance);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768" y="7647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大儿子</a:t>
            </a:r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>
            <a:off x="2845406" y="1072481"/>
            <a:ext cx="0" cy="142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0472" y="7647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二儿子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>
            <a:off x="3622110" y="1072481"/>
            <a:ext cx="0" cy="142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7102" y="7647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三</a:t>
            </a:r>
            <a:r>
              <a:rPr lang="zh-CN" altLang="en-US" sz="1400" dirty="0" smtClean="0"/>
              <a:t>儿子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>
            <a:off x="4358740" y="1072481"/>
            <a:ext cx="0" cy="142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27784" y="2492896"/>
            <a:ext cx="237626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845406" y="2872681"/>
            <a:ext cx="0" cy="142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22110" y="2872681"/>
            <a:ext cx="0" cy="142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58740" y="2872681"/>
            <a:ext cx="0" cy="1420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610768" y="3645024"/>
            <a:ext cx="237626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7043" y="5013176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1000-800 = 200</a:t>
            </a:r>
          </a:p>
          <a:p>
            <a:r>
              <a:rPr lang="en-US" altLang="zh-CN" dirty="0" smtClean="0"/>
              <a:t>200-700=-500</a:t>
            </a:r>
          </a:p>
          <a:p>
            <a:r>
              <a:rPr lang="en-US" altLang="zh-CN" dirty="0" smtClean="0"/>
              <a:t>-500-600=-1100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17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9.3  </a:t>
            </a:r>
            <a:r>
              <a:rPr lang="zh-CN" altLang="zh-CN" b="1" dirty="0"/>
              <a:t>线程同步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7887284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9.3.2  </a:t>
            </a:r>
            <a:r>
              <a:rPr lang="zh-CN" altLang="zh-CN" sz="2800" dirty="0"/>
              <a:t>线程同步的实现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7643192" cy="3951288"/>
          </a:xfrm>
        </p:spPr>
        <p:txBody>
          <a:bodyPr>
            <a:normAutofit/>
          </a:bodyPr>
          <a:lstStyle/>
          <a:p>
            <a:pPr marL="0" indent="612000">
              <a:lnSpc>
                <a:spcPts val="3500"/>
              </a:lnSpc>
              <a:buNone/>
            </a:pPr>
            <a:r>
              <a:rPr lang="zh-CN" altLang="en-US" dirty="0" smtClean="0"/>
              <a:t>同步代码块</a:t>
            </a:r>
            <a:endParaRPr lang="en-US" altLang="zh-CN" dirty="0" smtClean="0"/>
          </a:p>
          <a:p>
            <a:pPr marL="0" indent="612000">
              <a:lnSpc>
                <a:spcPts val="3500"/>
              </a:lnSpc>
              <a:buNone/>
            </a:pPr>
            <a:r>
              <a:rPr lang="zh-CN" altLang="en-US" dirty="0"/>
              <a:t>同步</a:t>
            </a:r>
            <a:r>
              <a:rPr lang="zh-CN" altLang="en-US" dirty="0" smtClean="0"/>
              <a:t>方</a:t>
            </a:r>
            <a:r>
              <a:rPr lang="en-US" altLang="zh-CN" dirty="0"/>
              <a:t> </a:t>
            </a:r>
            <a:r>
              <a:rPr lang="zh-CN" altLang="en-US" dirty="0"/>
              <a:t>法</a:t>
            </a:r>
            <a:endParaRPr lang="en-US" altLang="zh-CN" dirty="0" smtClean="0"/>
          </a:p>
          <a:p>
            <a:pPr marL="0" indent="612000">
              <a:lnSpc>
                <a:spcPts val="35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9.4  </a:t>
            </a:r>
            <a:r>
              <a:rPr lang="zh-CN" altLang="zh-CN" dirty="0"/>
              <a:t>使用线程同步机制修改转账程序，使其符合银行的需要。</a:t>
            </a:r>
          </a:p>
          <a:p>
            <a:pPr marL="0" indent="612000">
              <a:lnSpc>
                <a:spcPts val="3500"/>
              </a:lnSpc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612</Words>
  <Application>Microsoft Office PowerPoint</Application>
  <PresentationFormat>全屏显示(4:3)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第9章   多线程</vt:lpstr>
      <vt:lpstr>9.1   线程的创建</vt:lpstr>
      <vt:lpstr>9.1   线程的创建</vt:lpstr>
      <vt:lpstr>9.1   线程的创建</vt:lpstr>
      <vt:lpstr>9.2  线程的状态与优先级</vt:lpstr>
      <vt:lpstr>9.2  线程的状态与优先级</vt:lpstr>
      <vt:lpstr>9.3  线程同步</vt:lpstr>
      <vt:lpstr>PowerPoint 演示文稿</vt:lpstr>
      <vt:lpstr>9.3  线程同步</vt:lpstr>
      <vt:lpstr>9.4  线程间通信</vt:lpstr>
      <vt:lpstr>9.4  线程间通信</vt:lpstr>
      <vt:lpstr>9.5  死锁</vt:lpstr>
      <vt:lpstr>9.5  死锁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PC</cp:lastModifiedBy>
  <cp:revision>126</cp:revision>
  <dcterms:created xsi:type="dcterms:W3CDTF">2017-12-10T23:26:31Z</dcterms:created>
  <dcterms:modified xsi:type="dcterms:W3CDTF">2020-12-26T06:51:30Z</dcterms:modified>
</cp:coreProperties>
</file>