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73" r:id="rId4"/>
    <p:sldId id="274" r:id="rId5"/>
    <p:sldId id="334" r:id="rId6"/>
    <p:sldId id="336" r:id="rId7"/>
    <p:sldId id="33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124F4-4C41-86B2-F031-1F3A2CA3A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B1CBB9-635A-957E-32DB-FCBCB7DBE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8BF6A-C5F8-469E-9B7D-711E2AB2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1B72F-F95F-81C7-BAB7-A9177EE0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F8A29-1F3F-98B6-AC48-84D65FDB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3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80C8B-0CD5-8502-8E3E-829BA4B7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C3227D-0B8C-A38D-BA27-460DF2FBC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93B8B-694F-72AD-5678-61C6E998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81A15-7C3E-2F14-24C9-7E97C7BB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E3A4B-3C59-B578-7070-2A921918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4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BAAB18-B1D9-CBF4-15B0-94442BE46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3F4237-51B8-F68A-D0CC-CAAE14D15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8F4D2-824B-A39F-8BC3-7683F0CC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D94E7-BD4E-5374-EF24-BFA63289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D91E2-3CFE-1222-02AB-03C2BCF9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DA56F-2071-9A5E-B066-FBF5012A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8F493-DCD0-461D-00F0-5E93FA71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5D41E-ABE3-8D30-D44E-1FE49D87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5E797-6E3C-1CB1-1078-B4338583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098A9-41A7-F03B-6425-99E72B61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9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C0CF7-7F7F-1958-3511-A83C7A1A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3885B1-E669-021C-67CC-9A0A17B0D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903B95-9861-22A4-07DA-51A2204A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4C713-F5EA-2B56-AC6E-4993606F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E3BC7-5875-FE21-455E-BE9168D2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7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8BD83-B37E-7925-AD24-CC799B36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4864A-0360-0BDF-D4F3-7B5EADADF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8E008-4053-BA01-5BA7-7885AEB3E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F3C59-3B64-DEC7-B791-898EA3E1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321A7-7CD1-1F9B-AAAB-A70A4291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B6668-88C2-FFEF-2F33-9A37C361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2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E2D72-8C4F-DED3-B45A-597ABA4D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D0C3BC-EAA6-4002-CD2F-838E13EE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A2112-0C9A-F04A-ABCF-3A658B5C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A8C619-3C94-A2AD-8C74-366689D48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5BFC44-1F84-797A-32F8-EE55802B8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D2003E-9A80-9CFB-815D-C031E201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A45984-FE11-69D5-1143-08B72101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F996F-4E2A-B4EF-2782-74D7E356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2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9DE09-106E-5491-0CA2-F0200EE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47C5DC-17CC-4445-83EF-04957D43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431942-41FD-1058-8F6B-7D674333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CCE7D-ABEC-1A78-937C-7EBF25EC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DD7150-F04F-3518-B5F3-2583A126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0300C5-DBB6-DBD8-7D9C-04974FBA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2F66C7-12DB-9001-1870-5A53B84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0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B3630-34C1-279F-4C0E-A83E1EC4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896B8-0E9C-7450-A55A-EB56154D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3AB4EF-6680-09CE-0496-C6FAC8AF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4E805-FD2F-F8D1-63CD-47BD1415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F794E-4AE6-27B7-393E-B9A6A902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81B9A-147D-BCC1-0B40-290D3E24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7DF00-992E-0E0F-DD87-D3A48B2C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91AA3A-1AA7-D3D1-1652-ED5BCF9D1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51AD-6520-BB7A-03F5-35E08E35D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8C8530-2A86-D52A-22B0-CCB1DDD2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B549AB-2FFD-86E3-4BD2-6AAA2371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ABEED-9678-2CA6-5C82-1D1B4BC4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7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A2C4F3-B8D1-07A2-A442-0C1B3325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7D2EA-ABC2-510D-138C-867D071A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A066F-242C-CEDE-B769-33BAA08A7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4899-AD01-4415-A7FD-A2DAE090205E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6DD34-B325-3DD2-B202-A664DEDB6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7E3FA-BCB2-67FF-49F9-65D7A1E2D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34DA-5DC3-49F8-8770-77A3710C5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54737" y="475762"/>
            <a:ext cx="872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全功能按键非阻塞式实现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F5B06-665C-F2BA-0EFD-4FA45937C44E}"/>
              </a:ext>
            </a:extLst>
          </p:cNvPr>
          <p:cNvGrpSpPr/>
          <p:nvPr/>
        </p:nvGrpSpPr>
        <p:grpSpPr>
          <a:xfrm>
            <a:off x="695999" y="467372"/>
            <a:ext cx="10800002" cy="540000"/>
            <a:chOff x="664415" y="326304"/>
            <a:chExt cx="10800002" cy="540000"/>
          </a:xfrm>
        </p:grpSpPr>
        <p:sp>
          <p:nvSpPr>
            <p:cNvPr id="4" name="圆角矩形 3"/>
            <p:cNvSpPr/>
            <p:nvPr/>
          </p:nvSpPr>
          <p:spPr>
            <a:xfrm>
              <a:off x="664415" y="362305"/>
              <a:ext cx="540000" cy="468000"/>
            </a:xfrm>
            <a:prstGeom prst="roundRect">
              <a:avLst>
                <a:gd name="adj" fmla="val 22610"/>
              </a:avLst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64417" y="843267"/>
              <a:ext cx="10800000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64416" y="662291"/>
              <a:ext cx="540000" cy="1809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88"/>
            <p:cNvSpPr>
              <a:spLocks/>
            </p:cNvSpPr>
            <p:nvPr/>
          </p:nvSpPr>
          <p:spPr bwMode="auto">
            <a:xfrm>
              <a:off x="783154" y="475854"/>
              <a:ext cx="302522" cy="252000"/>
            </a:xfrm>
            <a:custGeom>
              <a:avLst/>
              <a:gdLst>
                <a:gd name="T0" fmla="*/ 90 w 111"/>
                <a:gd name="T1" fmla="*/ 55 h 106"/>
                <a:gd name="T2" fmla="*/ 111 w 111"/>
                <a:gd name="T3" fmla="*/ 55 h 106"/>
                <a:gd name="T4" fmla="*/ 55 w 111"/>
                <a:gd name="T5" fmla="*/ 0 h 106"/>
                <a:gd name="T6" fmla="*/ 0 w 111"/>
                <a:gd name="T7" fmla="*/ 55 h 106"/>
                <a:gd name="T8" fmla="*/ 20 w 111"/>
                <a:gd name="T9" fmla="*/ 55 h 106"/>
                <a:gd name="T10" fmla="*/ 20 w 111"/>
                <a:gd name="T11" fmla="*/ 106 h 106"/>
                <a:gd name="T12" fmla="*/ 45 w 111"/>
                <a:gd name="T13" fmla="*/ 106 h 106"/>
                <a:gd name="T14" fmla="*/ 45 w 111"/>
                <a:gd name="T15" fmla="*/ 75 h 106"/>
                <a:gd name="T16" fmla="*/ 66 w 111"/>
                <a:gd name="T17" fmla="*/ 75 h 106"/>
                <a:gd name="T18" fmla="*/ 66 w 111"/>
                <a:gd name="T19" fmla="*/ 106 h 106"/>
                <a:gd name="T20" fmla="*/ 90 w 111"/>
                <a:gd name="T21" fmla="*/ 106 h 106"/>
                <a:gd name="T22" fmla="*/ 90 w 111"/>
                <a:gd name="T23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06">
                  <a:moveTo>
                    <a:pt x="90" y="55"/>
                  </a:moveTo>
                  <a:lnTo>
                    <a:pt x="111" y="55"/>
                  </a:lnTo>
                  <a:lnTo>
                    <a:pt x="55" y="0"/>
                  </a:lnTo>
                  <a:lnTo>
                    <a:pt x="0" y="55"/>
                  </a:lnTo>
                  <a:lnTo>
                    <a:pt x="20" y="55"/>
                  </a:lnTo>
                  <a:lnTo>
                    <a:pt x="20" y="106"/>
                  </a:lnTo>
                  <a:lnTo>
                    <a:pt x="45" y="106"/>
                  </a:lnTo>
                  <a:lnTo>
                    <a:pt x="45" y="75"/>
                  </a:lnTo>
                  <a:lnTo>
                    <a:pt x="66" y="75"/>
                  </a:lnTo>
                  <a:lnTo>
                    <a:pt x="66" y="106"/>
                  </a:lnTo>
                  <a:lnTo>
                    <a:pt x="90" y="106"/>
                  </a:lnTo>
                  <a:lnTo>
                    <a:pt x="90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AC7A80-C0BE-38B5-F171-D32D1BA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18" y="326304"/>
              <a:ext cx="1295999" cy="540000"/>
            </a:xfrm>
            <a:prstGeom prst="rect">
              <a:avLst/>
            </a:prstGeom>
          </p:spPr>
        </p:pic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91FD965D-DEC0-3523-10C8-603B47427176}"/>
              </a:ext>
            </a:extLst>
          </p:cNvPr>
          <p:cNvSpPr/>
          <p:nvPr/>
        </p:nvSpPr>
        <p:spPr>
          <a:xfrm>
            <a:off x="1642638" y="3923772"/>
            <a:ext cx="2940460" cy="13686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主循环内读取标志位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如果标志位为</a:t>
            </a:r>
            <a:r>
              <a:rPr lang="en-US" altLang="zh-CN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则执行对应的操作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BBF59DF-15AB-4EF4-1C50-1E49C7032D36}"/>
              </a:ext>
            </a:extLst>
          </p:cNvPr>
          <p:cNvSpPr/>
          <p:nvPr/>
        </p:nvSpPr>
        <p:spPr>
          <a:xfrm>
            <a:off x="7523558" y="3923773"/>
            <a:ext cx="2940461" cy="13686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每隔固定时间读取按键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根据按键引脚的电平变化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置对应的按键标志位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548E731-56A0-AD55-98B8-C41FC31E89EC}"/>
              </a:ext>
            </a:extLst>
          </p:cNvPr>
          <p:cNvSpPr/>
          <p:nvPr/>
        </p:nvSpPr>
        <p:spPr>
          <a:xfrm>
            <a:off x="4583098" y="2371124"/>
            <a:ext cx="2940460" cy="379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按键标志位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CC650DB-D56D-0426-D945-1F8364C54567}"/>
              </a:ext>
            </a:extLst>
          </p:cNvPr>
          <p:cNvSpPr txBox="1"/>
          <p:nvPr/>
        </p:nvSpPr>
        <p:spPr>
          <a:xfrm>
            <a:off x="4847114" y="2001792"/>
            <a:ext cx="241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+mn-ea"/>
              </a:rPr>
              <a:t>全局变量</a:t>
            </a:r>
            <a:endParaRPr lang="en-US" altLang="zh-CN"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1A375EE-EE36-5159-20E8-EA76C954A6FA}"/>
              </a:ext>
            </a:extLst>
          </p:cNvPr>
          <p:cNvSpPr txBox="1"/>
          <p:nvPr/>
        </p:nvSpPr>
        <p:spPr>
          <a:xfrm>
            <a:off x="1906655" y="3554440"/>
            <a:ext cx="241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+mn-ea"/>
              </a:rPr>
              <a:t>主程序</a:t>
            </a:r>
            <a:endParaRPr lang="en-US" altLang="zh-CN">
              <a:latin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8B42D2-6FBE-9E9A-D985-F40E30FA7410}"/>
              </a:ext>
            </a:extLst>
          </p:cNvPr>
          <p:cNvSpPr txBox="1"/>
          <p:nvPr/>
        </p:nvSpPr>
        <p:spPr>
          <a:xfrm>
            <a:off x="7787574" y="3554440"/>
            <a:ext cx="241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+mn-ea"/>
              </a:rPr>
              <a:t>定时器中断</a:t>
            </a:r>
            <a:endParaRPr lang="en-US" altLang="zh-CN">
              <a:latin typeface="+mn-ea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9F2D0F5-8381-9232-B37F-83A5F8F69DE7}"/>
              </a:ext>
            </a:extLst>
          </p:cNvPr>
          <p:cNvCxnSpPr>
            <a:cxnSpLocks/>
          </p:cNvCxnSpPr>
          <p:nvPr/>
        </p:nvCxnSpPr>
        <p:spPr>
          <a:xfrm flipH="1" flipV="1">
            <a:off x="6750014" y="2750909"/>
            <a:ext cx="773544" cy="117286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FDA8E-1645-1207-74B1-0DA9AB93C558}"/>
              </a:ext>
            </a:extLst>
          </p:cNvPr>
          <p:cNvCxnSpPr>
            <a:cxnSpLocks/>
          </p:cNvCxnSpPr>
          <p:nvPr/>
        </p:nvCxnSpPr>
        <p:spPr>
          <a:xfrm flipH="1">
            <a:off x="4583098" y="2772338"/>
            <a:ext cx="773544" cy="117286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7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54737" y="475762"/>
            <a:ext cx="872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标志位定义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F5B06-665C-F2BA-0EFD-4FA45937C44E}"/>
              </a:ext>
            </a:extLst>
          </p:cNvPr>
          <p:cNvGrpSpPr/>
          <p:nvPr/>
        </p:nvGrpSpPr>
        <p:grpSpPr>
          <a:xfrm>
            <a:off x="695999" y="467372"/>
            <a:ext cx="10800002" cy="540000"/>
            <a:chOff x="664415" y="326304"/>
            <a:chExt cx="10800002" cy="540000"/>
          </a:xfrm>
        </p:grpSpPr>
        <p:sp>
          <p:nvSpPr>
            <p:cNvPr id="4" name="圆角矩形 3"/>
            <p:cNvSpPr/>
            <p:nvPr/>
          </p:nvSpPr>
          <p:spPr>
            <a:xfrm>
              <a:off x="664415" y="362305"/>
              <a:ext cx="540000" cy="468000"/>
            </a:xfrm>
            <a:prstGeom prst="roundRect">
              <a:avLst>
                <a:gd name="adj" fmla="val 22610"/>
              </a:avLst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64417" y="843267"/>
              <a:ext cx="10800000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64416" y="662291"/>
              <a:ext cx="540000" cy="1809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88"/>
            <p:cNvSpPr>
              <a:spLocks/>
            </p:cNvSpPr>
            <p:nvPr/>
          </p:nvSpPr>
          <p:spPr bwMode="auto">
            <a:xfrm>
              <a:off x="783154" y="475854"/>
              <a:ext cx="302522" cy="252000"/>
            </a:xfrm>
            <a:custGeom>
              <a:avLst/>
              <a:gdLst>
                <a:gd name="T0" fmla="*/ 90 w 111"/>
                <a:gd name="T1" fmla="*/ 55 h 106"/>
                <a:gd name="T2" fmla="*/ 111 w 111"/>
                <a:gd name="T3" fmla="*/ 55 h 106"/>
                <a:gd name="T4" fmla="*/ 55 w 111"/>
                <a:gd name="T5" fmla="*/ 0 h 106"/>
                <a:gd name="T6" fmla="*/ 0 w 111"/>
                <a:gd name="T7" fmla="*/ 55 h 106"/>
                <a:gd name="T8" fmla="*/ 20 w 111"/>
                <a:gd name="T9" fmla="*/ 55 h 106"/>
                <a:gd name="T10" fmla="*/ 20 w 111"/>
                <a:gd name="T11" fmla="*/ 106 h 106"/>
                <a:gd name="T12" fmla="*/ 45 w 111"/>
                <a:gd name="T13" fmla="*/ 106 h 106"/>
                <a:gd name="T14" fmla="*/ 45 w 111"/>
                <a:gd name="T15" fmla="*/ 75 h 106"/>
                <a:gd name="T16" fmla="*/ 66 w 111"/>
                <a:gd name="T17" fmla="*/ 75 h 106"/>
                <a:gd name="T18" fmla="*/ 66 w 111"/>
                <a:gd name="T19" fmla="*/ 106 h 106"/>
                <a:gd name="T20" fmla="*/ 90 w 111"/>
                <a:gd name="T21" fmla="*/ 106 h 106"/>
                <a:gd name="T22" fmla="*/ 90 w 111"/>
                <a:gd name="T23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06">
                  <a:moveTo>
                    <a:pt x="90" y="55"/>
                  </a:moveTo>
                  <a:lnTo>
                    <a:pt x="111" y="55"/>
                  </a:lnTo>
                  <a:lnTo>
                    <a:pt x="55" y="0"/>
                  </a:lnTo>
                  <a:lnTo>
                    <a:pt x="0" y="55"/>
                  </a:lnTo>
                  <a:lnTo>
                    <a:pt x="20" y="55"/>
                  </a:lnTo>
                  <a:lnTo>
                    <a:pt x="20" y="106"/>
                  </a:lnTo>
                  <a:lnTo>
                    <a:pt x="45" y="106"/>
                  </a:lnTo>
                  <a:lnTo>
                    <a:pt x="45" y="75"/>
                  </a:lnTo>
                  <a:lnTo>
                    <a:pt x="66" y="75"/>
                  </a:lnTo>
                  <a:lnTo>
                    <a:pt x="66" y="106"/>
                  </a:lnTo>
                  <a:lnTo>
                    <a:pt x="90" y="106"/>
                  </a:lnTo>
                  <a:lnTo>
                    <a:pt x="90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AC7A80-C0BE-38B5-F171-D32D1BA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18" y="326304"/>
              <a:ext cx="1295999" cy="540000"/>
            </a:xfrm>
            <a:prstGeom prst="rect">
              <a:avLst/>
            </a:prstGeom>
          </p:spPr>
        </p:pic>
      </p:grp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55FDB932-DE8E-9EEB-7ADE-45ED44286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45693"/>
              </p:ext>
            </p:extLst>
          </p:nvPr>
        </p:nvGraphicFramePr>
        <p:xfrm>
          <a:off x="2881086" y="124880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841246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542544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03394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20123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978002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98276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99222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2060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0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REPEAT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DOUBLE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UP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DOWN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HOLD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204132"/>
                  </a:ext>
                </a:extLst>
              </a:tr>
            </a:tbl>
          </a:graphicData>
        </a:graphic>
      </p:graphicFrame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9AEBE883-F5EC-61EA-15A2-F25C807B6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13399"/>
              </p:ext>
            </p:extLst>
          </p:nvPr>
        </p:nvGraphicFramePr>
        <p:xfrm>
          <a:off x="825692" y="2254946"/>
          <a:ext cx="10540616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734">
                  <a:extLst>
                    <a:ext uri="{9D8B030D-6E8A-4147-A177-3AD203B41FA5}">
                      <a16:colId xmlns:a16="http://schemas.microsoft.com/office/drawing/2014/main" val="113419798"/>
                    </a:ext>
                  </a:extLst>
                </a:gridCol>
                <a:gridCol w="1325362">
                  <a:extLst>
                    <a:ext uri="{9D8B030D-6E8A-4147-A177-3AD203B41FA5}">
                      <a16:colId xmlns:a16="http://schemas.microsoft.com/office/drawing/2014/main" val="3632959810"/>
                    </a:ext>
                  </a:extLst>
                </a:gridCol>
                <a:gridCol w="1367624">
                  <a:extLst>
                    <a:ext uri="{9D8B030D-6E8A-4147-A177-3AD203B41FA5}">
                      <a16:colId xmlns:a16="http://schemas.microsoft.com/office/drawing/2014/main" val="2216879000"/>
                    </a:ext>
                  </a:extLst>
                </a:gridCol>
                <a:gridCol w="7024896">
                  <a:extLst>
                    <a:ext uri="{9D8B030D-6E8A-4147-A177-3AD203B41FA5}">
                      <a16:colId xmlns:a16="http://schemas.microsoft.com/office/drawing/2014/main" val="388901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释义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功能描述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16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HOLD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按住不放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>
                          <a:latin typeface="+mn-ea"/>
                        </a:rPr>
                        <a:t>按键按住不放时置</a:t>
                      </a:r>
                      <a:r>
                        <a:rPr lang="en-US" altLang="zh-CN" sz="1800">
                          <a:latin typeface="+mn-ea"/>
                        </a:rPr>
                        <a:t>1</a:t>
                      </a:r>
                      <a:r>
                        <a:rPr lang="zh-CN" altLang="en-US" sz="1800">
                          <a:latin typeface="+mn-ea"/>
                        </a:rPr>
                        <a:t>，按键松开时置</a:t>
                      </a:r>
                      <a:r>
                        <a:rPr lang="en-US" altLang="zh-CN" sz="1800">
                          <a:latin typeface="+mn-ea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55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DOWN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按下时刻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n-ea"/>
                        </a:rPr>
                        <a:t>按键按下的时刻置</a:t>
                      </a:r>
                      <a:r>
                        <a:rPr lang="en-US" altLang="zh-CN" sz="1800">
                          <a:latin typeface="+mn-ea"/>
                        </a:rPr>
                        <a:t>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83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松开时刻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+mn-ea"/>
                        </a:rPr>
                        <a:t>按键松开的时刻置</a:t>
                      </a:r>
                      <a:r>
                        <a:rPr lang="en-US" altLang="zh-CN" sz="1800">
                          <a:latin typeface="+mn-ea"/>
                        </a:rPr>
                        <a:t>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9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SINGLE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单击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按键按下松开后，没有再次按下，超过双击时间阈值的时刻置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7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DOUBLE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双击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按键按下松开后，在双击时间阈值内再次按下的时刻置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65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LONG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长按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按键按住不放，超过长按时间阈值的时刻置</a:t>
                      </a: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66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REPEAT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按键长按后，每隔重复时间阈值置一次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，直到按键松开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09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说明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HOLD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DOWN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UP</a:t>
                      </a:r>
                      <a:r>
                        <a:rPr lang="zh-CN" altLang="en-US"/>
                        <a:t>，在任何时刻，只要检测到对应的事件，就会置标志位</a:t>
                      </a:r>
                      <a:endParaRPr lang="en-US" altLang="zh-CN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SINGLE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DOUBLE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LONG/REPEAT</a:t>
                      </a:r>
                      <a:r>
                        <a:rPr lang="zh-CN" altLang="en-US"/>
                        <a:t>，三者互斥，一次完整的按键流程，只会置其中一类标志位</a:t>
                      </a:r>
                      <a:endParaRPr lang="en-US" altLang="zh-CN"/>
                    </a:p>
                    <a:p>
                      <a:pPr algn="l"/>
                      <a:r>
                        <a:rPr lang="en-US" altLang="zh-CN"/>
                        <a:t>HOLD</a:t>
                      </a:r>
                      <a:r>
                        <a:rPr lang="zh-CN" altLang="en-US"/>
                        <a:t>自动置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和清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，其余标志位在检测到指定事件的时刻置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，读后清</a:t>
                      </a: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HOLD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DOWN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UP</a:t>
                      </a:r>
                      <a:r>
                        <a:rPr lang="zh-CN" altLang="en-US"/>
                        <a:t>，在任何时刻，只要检测到对应的事件，就会置标志位</a:t>
                      </a:r>
                      <a:endParaRPr lang="en-US" altLang="zh-CN"/>
                    </a:p>
                    <a:p>
                      <a:pPr algn="l"/>
                      <a:r>
                        <a:rPr lang="en-US" altLang="zh-CN"/>
                        <a:t>CLICK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DOUBLE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LONG/REPEAT</a:t>
                      </a:r>
                      <a:r>
                        <a:rPr lang="zh-CN" altLang="en-US"/>
                        <a:t>，三者互斥，一次完成的按键流程，只会置其中一类标志位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6243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C76B8AB-8BAE-3B28-CC71-70B33E7930CC}"/>
              </a:ext>
            </a:extLst>
          </p:cNvPr>
          <p:cNvSpPr txBox="1"/>
          <p:nvPr/>
        </p:nvSpPr>
        <p:spPr>
          <a:xfrm>
            <a:off x="825692" y="1619641"/>
            <a:ext cx="2041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uint8_t Key_Flag</a:t>
            </a:r>
          </a:p>
        </p:txBody>
      </p:sp>
    </p:spTree>
    <p:extLst>
      <p:ext uri="{BB962C8B-B14F-4D97-AF65-F5344CB8AC3E}">
        <p14:creationId xmlns:p14="http://schemas.microsoft.com/office/powerpoint/2010/main" val="265118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54737" y="475762"/>
            <a:ext cx="872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置标志位的时刻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F5B06-665C-F2BA-0EFD-4FA45937C44E}"/>
              </a:ext>
            </a:extLst>
          </p:cNvPr>
          <p:cNvGrpSpPr/>
          <p:nvPr/>
        </p:nvGrpSpPr>
        <p:grpSpPr>
          <a:xfrm>
            <a:off x="695999" y="467372"/>
            <a:ext cx="10800002" cy="540000"/>
            <a:chOff x="664415" y="326304"/>
            <a:chExt cx="10800002" cy="540000"/>
          </a:xfrm>
        </p:grpSpPr>
        <p:sp>
          <p:nvSpPr>
            <p:cNvPr id="4" name="圆角矩形 3"/>
            <p:cNvSpPr/>
            <p:nvPr/>
          </p:nvSpPr>
          <p:spPr>
            <a:xfrm>
              <a:off x="664415" y="362305"/>
              <a:ext cx="540000" cy="468000"/>
            </a:xfrm>
            <a:prstGeom prst="roundRect">
              <a:avLst>
                <a:gd name="adj" fmla="val 22610"/>
              </a:avLst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64417" y="843267"/>
              <a:ext cx="10800000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64416" y="662291"/>
              <a:ext cx="540000" cy="1809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88"/>
            <p:cNvSpPr>
              <a:spLocks/>
            </p:cNvSpPr>
            <p:nvPr/>
          </p:nvSpPr>
          <p:spPr bwMode="auto">
            <a:xfrm>
              <a:off x="783154" y="475854"/>
              <a:ext cx="302522" cy="252000"/>
            </a:xfrm>
            <a:custGeom>
              <a:avLst/>
              <a:gdLst>
                <a:gd name="T0" fmla="*/ 90 w 111"/>
                <a:gd name="T1" fmla="*/ 55 h 106"/>
                <a:gd name="T2" fmla="*/ 111 w 111"/>
                <a:gd name="T3" fmla="*/ 55 h 106"/>
                <a:gd name="T4" fmla="*/ 55 w 111"/>
                <a:gd name="T5" fmla="*/ 0 h 106"/>
                <a:gd name="T6" fmla="*/ 0 w 111"/>
                <a:gd name="T7" fmla="*/ 55 h 106"/>
                <a:gd name="T8" fmla="*/ 20 w 111"/>
                <a:gd name="T9" fmla="*/ 55 h 106"/>
                <a:gd name="T10" fmla="*/ 20 w 111"/>
                <a:gd name="T11" fmla="*/ 106 h 106"/>
                <a:gd name="T12" fmla="*/ 45 w 111"/>
                <a:gd name="T13" fmla="*/ 106 h 106"/>
                <a:gd name="T14" fmla="*/ 45 w 111"/>
                <a:gd name="T15" fmla="*/ 75 h 106"/>
                <a:gd name="T16" fmla="*/ 66 w 111"/>
                <a:gd name="T17" fmla="*/ 75 h 106"/>
                <a:gd name="T18" fmla="*/ 66 w 111"/>
                <a:gd name="T19" fmla="*/ 106 h 106"/>
                <a:gd name="T20" fmla="*/ 90 w 111"/>
                <a:gd name="T21" fmla="*/ 106 h 106"/>
                <a:gd name="T22" fmla="*/ 90 w 111"/>
                <a:gd name="T23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06">
                  <a:moveTo>
                    <a:pt x="90" y="55"/>
                  </a:moveTo>
                  <a:lnTo>
                    <a:pt x="111" y="55"/>
                  </a:lnTo>
                  <a:lnTo>
                    <a:pt x="55" y="0"/>
                  </a:lnTo>
                  <a:lnTo>
                    <a:pt x="0" y="55"/>
                  </a:lnTo>
                  <a:lnTo>
                    <a:pt x="20" y="55"/>
                  </a:lnTo>
                  <a:lnTo>
                    <a:pt x="20" y="106"/>
                  </a:lnTo>
                  <a:lnTo>
                    <a:pt x="45" y="106"/>
                  </a:lnTo>
                  <a:lnTo>
                    <a:pt x="45" y="75"/>
                  </a:lnTo>
                  <a:lnTo>
                    <a:pt x="66" y="75"/>
                  </a:lnTo>
                  <a:lnTo>
                    <a:pt x="66" y="106"/>
                  </a:lnTo>
                  <a:lnTo>
                    <a:pt x="90" y="106"/>
                  </a:lnTo>
                  <a:lnTo>
                    <a:pt x="90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AC7A80-C0BE-38B5-F171-D32D1BA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18" y="326304"/>
              <a:ext cx="1295999" cy="540000"/>
            </a:xfrm>
            <a:prstGeom prst="rect">
              <a:avLst/>
            </a:prstGeom>
          </p:spPr>
        </p:pic>
      </p:grp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894EDB5-74D4-C47E-BF1E-7D9BE99432F3}"/>
              </a:ext>
            </a:extLst>
          </p:cNvPr>
          <p:cNvCxnSpPr>
            <a:cxnSpLocks/>
          </p:cNvCxnSpPr>
          <p:nvPr/>
        </p:nvCxnSpPr>
        <p:spPr>
          <a:xfrm>
            <a:off x="2323942" y="1686019"/>
            <a:ext cx="106359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165BCD0-7623-9687-CD24-952DADAAA61E}"/>
              </a:ext>
            </a:extLst>
          </p:cNvPr>
          <p:cNvCxnSpPr>
            <a:cxnSpLocks/>
          </p:cNvCxnSpPr>
          <p:nvPr/>
        </p:nvCxnSpPr>
        <p:spPr>
          <a:xfrm flipV="1">
            <a:off x="3387534" y="1686019"/>
            <a:ext cx="0" cy="54349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6D7A13-1461-AFBF-95CD-6FD5C112EB16}"/>
              </a:ext>
            </a:extLst>
          </p:cNvPr>
          <p:cNvCxnSpPr>
            <a:cxnSpLocks/>
          </p:cNvCxnSpPr>
          <p:nvPr/>
        </p:nvCxnSpPr>
        <p:spPr>
          <a:xfrm>
            <a:off x="3387534" y="2229517"/>
            <a:ext cx="106359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9407DB1-9E19-9DFF-44A5-E7BAEE4D18FA}"/>
              </a:ext>
            </a:extLst>
          </p:cNvPr>
          <p:cNvCxnSpPr>
            <a:cxnSpLocks/>
          </p:cNvCxnSpPr>
          <p:nvPr/>
        </p:nvCxnSpPr>
        <p:spPr>
          <a:xfrm flipV="1">
            <a:off x="4451126" y="1686019"/>
            <a:ext cx="0" cy="54349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260CE2-EF4C-A3A8-973F-DF978F68989A}"/>
              </a:ext>
            </a:extLst>
          </p:cNvPr>
          <p:cNvCxnSpPr>
            <a:cxnSpLocks/>
          </p:cNvCxnSpPr>
          <p:nvPr/>
        </p:nvCxnSpPr>
        <p:spPr>
          <a:xfrm>
            <a:off x="4451126" y="1686019"/>
            <a:ext cx="3190776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5FF668-FC64-473C-1BE3-94D54A84AA75}"/>
              </a:ext>
            </a:extLst>
          </p:cNvPr>
          <p:cNvCxnSpPr>
            <a:cxnSpLocks/>
          </p:cNvCxnSpPr>
          <p:nvPr/>
        </p:nvCxnSpPr>
        <p:spPr>
          <a:xfrm>
            <a:off x="2323942" y="3157251"/>
            <a:ext cx="106359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EE73C0-5EEE-7BEC-3F30-1988C1C52D74}"/>
              </a:ext>
            </a:extLst>
          </p:cNvPr>
          <p:cNvCxnSpPr>
            <a:cxnSpLocks/>
          </p:cNvCxnSpPr>
          <p:nvPr/>
        </p:nvCxnSpPr>
        <p:spPr>
          <a:xfrm flipV="1">
            <a:off x="3387534" y="3158770"/>
            <a:ext cx="0" cy="54349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9D9FB2D-3668-DD6E-1963-7B40E3FE2E00}"/>
              </a:ext>
            </a:extLst>
          </p:cNvPr>
          <p:cNvCxnSpPr>
            <a:cxnSpLocks/>
          </p:cNvCxnSpPr>
          <p:nvPr/>
        </p:nvCxnSpPr>
        <p:spPr>
          <a:xfrm>
            <a:off x="3387534" y="3702268"/>
            <a:ext cx="106359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A977AE9-4940-C5B9-A120-4D14CCDF0540}"/>
              </a:ext>
            </a:extLst>
          </p:cNvPr>
          <p:cNvCxnSpPr>
            <a:cxnSpLocks/>
          </p:cNvCxnSpPr>
          <p:nvPr/>
        </p:nvCxnSpPr>
        <p:spPr>
          <a:xfrm flipV="1">
            <a:off x="4451126" y="3158770"/>
            <a:ext cx="0" cy="54349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BE3FDCE-EE3A-4975-93DC-E8722D8BC126}"/>
              </a:ext>
            </a:extLst>
          </p:cNvPr>
          <p:cNvCxnSpPr>
            <a:cxnSpLocks/>
          </p:cNvCxnSpPr>
          <p:nvPr/>
        </p:nvCxnSpPr>
        <p:spPr>
          <a:xfrm>
            <a:off x="4451126" y="3158770"/>
            <a:ext cx="106359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6FBA29E-84CF-2F4F-EDDA-5E4CB752BD7D}"/>
              </a:ext>
            </a:extLst>
          </p:cNvPr>
          <p:cNvCxnSpPr>
            <a:cxnSpLocks/>
          </p:cNvCxnSpPr>
          <p:nvPr/>
        </p:nvCxnSpPr>
        <p:spPr>
          <a:xfrm flipV="1">
            <a:off x="5514718" y="3158770"/>
            <a:ext cx="0" cy="54349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2B9E4D-0D8B-8A81-9C27-FB256440513F}"/>
              </a:ext>
            </a:extLst>
          </p:cNvPr>
          <p:cNvCxnSpPr>
            <a:cxnSpLocks/>
          </p:cNvCxnSpPr>
          <p:nvPr/>
        </p:nvCxnSpPr>
        <p:spPr>
          <a:xfrm>
            <a:off x="5514718" y="3702268"/>
            <a:ext cx="106359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F6CC9D5-FE0B-23E4-5AF8-43F6F481007A}"/>
              </a:ext>
            </a:extLst>
          </p:cNvPr>
          <p:cNvCxnSpPr>
            <a:cxnSpLocks/>
          </p:cNvCxnSpPr>
          <p:nvPr/>
        </p:nvCxnSpPr>
        <p:spPr>
          <a:xfrm flipV="1">
            <a:off x="6578310" y="3158770"/>
            <a:ext cx="0" cy="54349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F440B70-7200-E531-29B6-C3434F00FCDF}"/>
              </a:ext>
            </a:extLst>
          </p:cNvPr>
          <p:cNvCxnSpPr>
            <a:cxnSpLocks/>
          </p:cNvCxnSpPr>
          <p:nvPr/>
        </p:nvCxnSpPr>
        <p:spPr>
          <a:xfrm>
            <a:off x="6578310" y="3158770"/>
            <a:ext cx="106359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996F10-CFB2-DD6E-A0AD-3495FE04ECBF}"/>
              </a:ext>
            </a:extLst>
          </p:cNvPr>
          <p:cNvCxnSpPr>
            <a:cxnSpLocks/>
          </p:cNvCxnSpPr>
          <p:nvPr/>
        </p:nvCxnSpPr>
        <p:spPr>
          <a:xfrm>
            <a:off x="2323942" y="4628483"/>
            <a:ext cx="106359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C7ABEAA-0469-089F-8CE4-62D20861781B}"/>
              </a:ext>
            </a:extLst>
          </p:cNvPr>
          <p:cNvCxnSpPr>
            <a:cxnSpLocks/>
          </p:cNvCxnSpPr>
          <p:nvPr/>
        </p:nvCxnSpPr>
        <p:spPr>
          <a:xfrm flipV="1">
            <a:off x="3387534" y="4628483"/>
            <a:ext cx="0" cy="54349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67C2C45-0AAF-4361-565A-503CD6B61D50}"/>
              </a:ext>
            </a:extLst>
          </p:cNvPr>
          <p:cNvCxnSpPr>
            <a:cxnSpLocks/>
          </p:cNvCxnSpPr>
          <p:nvPr/>
        </p:nvCxnSpPr>
        <p:spPr>
          <a:xfrm>
            <a:off x="3387534" y="5171981"/>
            <a:ext cx="689543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2908889-32F4-AFE7-DF2E-03EF820E9F42}"/>
              </a:ext>
            </a:extLst>
          </p:cNvPr>
          <p:cNvCxnSpPr>
            <a:cxnSpLocks/>
          </p:cNvCxnSpPr>
          <p:nvPr/>
        </p:nvCxnSpPr>
        <p:spPr>
          <a:xfrm flipV="1">
            <a:off x="10282966" y="4628483"/>
            <a:ext cx="0" cy="54349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BC6E598-3D1B-BA04-AFBB-C0C236705A31}"/>
              </a:ext>
            </a:extLst>
          </p:cNvPr>
          <p:cNvCxnSpPr>
            <a:cxnSpLocks/>
          </p:cNvCxnSpPr>
          <p:nvPr/>
        </p:nvCxnSpPr>
        <p:spPr>
          <a:xfrm>
            <a:off x="10282966" y="4628483"/>
            <a:ext cx="106359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E14F26D-F782-0102-9FD3-787FD8C6CAAA}"/>
              </a:ext>
            </a:extLst>
          </p:cNvPr>
          <p:cNvSpPr txBox="1"/>
          <p:nvPr/>
        </p:nvSpPr>
        <p:spPr>
          <a:xfrm>
            <a:off x="636713" y="1773102"/>
            <a:ext cx="11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+mn-ea"/>
              </a:rPr>
              <a:t>单击</a:t>
            </a:r>
            <a:endParaRPr lang="en-US" altLang="zh-CN">
              <a:latin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A7D95F-797E-B76E-3787-D5FE0F192687}"/>
              </a:ext>
            </a:extLst>
          </p:cNvPr>
          <p:cNvSpPr txBox="1"/>
          <p:nvPr/>
        </p:nvSpPr>
        <p:spPr>
          <a:xfrm>
            <a:off x="636713" y="3244334"/>
            <a:ext cx="11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+mn-ea"/>
              </a:rPr>
              <a:t>双击</a:t>
            </a:r>
            <a:endParaRPr lang="en-US" altLang="zh-CN">
              <a:latin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8D48105-8903-931D-1255-29FA120A4180}"/>
              </a:ext>
            </a:extLst>
          </p:cNvPr>
          <p:cNvSpPr txBox="1"/>
          <p:nvPr/>
        </p:nvSpPr>
        <p:spPr>
          <a:xfrm>
            <a:off x="436464" y="4715566"/>
            <a:ext cx="159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+mn-ea"/>
              </a:rPr>
              <a:t>长按</a:t>
            </a:r>
            <a:r>
              <a:rPr lang="en-US" altLang="zh-CN">
                <a:latin typeface="+mn-ea"/>
              </a:rPr>
              <a:t>/</a:t>
            </a:r>
            <a:r>
              <a:rPr lang="zh-CN" altLang="en-US">
                <a:latin typeface="+mn-ea"/>
              </a:rPr>
              <a:t>重复</a:t>
            </a:r>
            <a:endParaRPr lang="en-US" altLang="zh-CN">
              <a:latin typeface="+mn-ea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E0A6198-AB6D-53BE-BF28-1D77ECFC6ED7}"/>
              </a:ext>
            </a:extLst>
          </p:cNvPr>
          <p:cNvCxnSpPr>
            <a:cxnSpLocks/>
          </p:cNvCxnSpPr>
          <p:nvPr/>
        </p:nvCxnSpPr>
        <p:spPr>
          <a:xfrm flipV="1">
            <a:off x="6096000" y="1686019"/>
            <a:ext cx="0" cy="54349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129EE50-4A8E-9E09-F527-860B29A0653D}"/>
              </a:ext>
            </a:extLst>
          </p:cNvPr>
          <p:cNvSpPr txBox="1"/>
          <p:nvPr/>
        </p:nvSpPr>
        <p:spPr>
          <a:xfrm>
            <a:off x="4876781" y="2228255"/>
            <a:ext cx="243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超过双击时间阈值</a:t>
            </a:r>
            <a:endParaRPr lang="en-US" altLang="zh-CN"/>
          </a:p>
          <a:p>
            <a:pPr algn="ctr"/>
            <a:r>
              <a:rPr lang="zh-CN" altLang="en-US"/>
              <a:t>的时刻置</a:t>
            </a:r>
            <a:r>
              <a:rPr lang="en-US" altLang="zh-CN"/>
              <a:t>SINGLE</a:t>
            </a:r>
            <a:endParaRPr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CA74915B-6702-92B7-A28C-1C9BBA2CA391}"/>
              </a:ext>
            </a:extLst>
          </p:cNvPr>
          <p:cNvSpPr/>
          <p:nvPr/>
        </p:nvSpPr>
        <p:spPr>
          <a:xfrm rot="16200000">
            <a:off x="5183558" y="704201"/>
            <a:ext cx="180000" cy="164486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C7BCD29-46C3-494F-F0BF-42A5D075EBDF}"/>
              </a:ext>
            </a:extLst>
          </p:cNvPr>
          <p:cNvSpPr txBox="1"/>
          <p:nvPr/>
        </p:nvSpPr>
        <p:spPr>
          <a:xfrm>
            <a:off x="4317771" y="1078483"/>
            <a:ext cx="1911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双击时间阈值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4FC0C19-3577-770D-8126-7B4CC5EE8AFE}"/>
              </a:ext>
            </a:extLst>
          </p:cNvPr>
          <p:cNvCxnSpPr>
            <a:cxnSpLocks/>
          </p:cNvCxnSpPr>
          <p:nvPr/>
        </p:nvCxnSpPr>
        <p:spPr>
          <a:xfrm flipV="1">
            <a:off x="5514718" y="3702268"/>
            <a:ext cx="0" cy="21600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BB81C0D-0BFB-C3B2-8DE3-6CEB9219C5C0}"/>
              </a:ext>
            </a:extLst>
          </p:cNvPr>
          <p:cNvSpPr txBox="1"/>
          <p:nvPr/>
        </p:nvSpPr>
        <p:spPr>
          <a:xfrm>
            <a:off x="4066812" y="3914028"/>
            <a:ext cx="289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双击时间阈值内再次按下</a:t>
            </a:r>
            <a:endParaRPr lang="en-US" altLang="zh-CN"/>
          </a:p>
          <a:p>
            <a:pPr algn="ctr"/>
            <a:r>
              <a:rPr lang="zh-CN" altLang="en-US"/>
              <a:t>的时刻置</a:t>
            </a:r>
            <a:r>
              <a:rPr lang="en-US" altLang="zh-CN"/>
              <a:t>DOUBLE</a:t>
            </a:r>
            <a:endParaRPr lang="zh-CN" altLang="en-US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23B9D803-2F3A-DA13-EA8E-0B13FB638031}"/>
              </a:ext>
            </a:extLst>
          </p:cNvPr>
          <p:cNvSpPr/>
          <p:nvPr/>
        </p:nvSpPr>
        <p:spPr>
          <a:xfrm rot="5400000">
            <a:off x="5424717" y="3187002"/>
            <a:ext cx="180000" cy="425436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10C8A0E-F4C4-EED1-8D62-D6A1B6888E5B}"/>
              </a:ext>
            </a:extLst>
          </p:cNvPr>
          <p:cNvSpPr txBox="1"/>
          <p:nvPr/>
        </p:nvSpPr>
        <p:spPr>
          <a:xfrm>
            <a:off x="4558930" y="5420300"/>
            <a:ext cx="1911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长按时间阈值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5528815-8C51-20D8-3910-366A6B96524C}"/>
              </a:ext>
            </a:extLst>
          </p:cNvPr>
          <p:cNvCxnSpPr>
            <a:cxnSpLocks/>
          </p:cNvCxnSpPr>
          <p:nvPr/>
        </p:nvCxnSpPr>
        <p:spPr>
          <a:xfrm flipV="1">
            <a:off x="7670220" y="5344197"/>
            <a:ext cx="0" cy="445435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1C2A90F0-3181-E5D3-9C40-D5A7850CCD18}"/>
              </a:ext>
            </a:extLst>
          </p:cNvPr>
          <p:cNvSpPr txBox="1"/>
          <p:nvPr/>
        </p:nvSpPr>
        <p:spPr>
          <a:xfrm>
            <a:off x="5969874" y="5811158"/>
            <a:ext cx="2280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超过长按时间阈值</a:t>
            </a:r>
            <a:endParaRPr lang="en-US" altLang="zh-CN"/>
          </a:p>
          <a:p>
            <a:pPr algn="ctr"/>
            <a:r>
              <a:rPr lang="zh-CN" altLang="en-US"/>
              <a:t>的时刻置</a:t>
            </a:r>
            <a:r>
              <a:rPr lang="en-US" altLang="zh-CN"/>
              <a:t>LONG</a:t>
            </a:r>
            <a:endParaRPr lang="zh-CN" altLang="en-US"/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5522F160-2C87-98D9-C91B-3CDDED366AD0}"/>
              </a:ext>
            </a:extLst>
          </p:cNvPr>
          <p:cNvSpPr/>
          <p:nvPr/>
        </p:nvSpPr>
        <p:spPr>
          <a:xfrm rot="16200000">
            <a:off x="7847913" y="4764694"/>
            <a:ext cx="180000" cy="5353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1F7FA97-B30A-3854-3023-AC5577F078C6}"/>
              </a:ext>
            </a:extLst>
          </p:cNvPr>
          <p:cNvSpPr txBox="1"/>
          <p:nvPr/>
        </p:nvSpPr>
        <p:spPr>
          <a:xfrm>
            <a:off x="7811775" y="4577207"/>
            <a:ext cx="1911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重复时间阈值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CFE8134-14B1-90B3-CFED-D522EF6540FB}"/>
              </a:ext>
            </a:extLst>
          </p:cNvPr>
          <p:cNvSpPr txBox="1"/>
          <p:nvPr/>
        </p:nvSpPr>
        <p:spPr>
          <a:xfrm>
            <a:off x="7921587" y="5571581"/>
            <a:ext cx="2280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每隔重复时间阈值</a:t>
            </a:r>
            <a:endParaRPr lang="en-US" altLang="zh-CN"/>
          </a:p>
          <a:p>
            <a:pPr algn="ctr"/>
            <a:r>
              <a:rPr lang="zh-CN" altLang="en-US"/>
              <a:t>置一次</a:t>
            </a:r>
            <a:r>
              <a:rPr lang="en-US" altLang="zh-CN"/>
              <a:t>REPEAT</a:t>
            </a:r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CF1EA56-14BF-BB82-CB87-A909B93C1482}"/>
              </a:ext>
            </a:extLst>
          </p:cNvPr>
          <p:cNvCxnSpPr>
            <a:cxnSpLocks/>
          </p:cNvCxnSpPr>
          <p:nvPr/>
        </p:nvCxnSpPr>
        <p:spPr>
          <a:xfrm flipV="1">
            <a:off x="8232173" y="5344197"/>
            <a:ext cx="0" cy="21600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1C34110-C57D-8CEB-74C5-BAB025C3ED94}"/>
              </a:ext>
            </a:extLst>
          </p:cNvPr>
          <p:cNvCxnSpPr>
            <a:cxnSpLocks/>
          </p:cNvCxnSpPr>
          <p:nvPr/>
        </p:nvCxnSpPr>
        <p:spPr>
          <a:xfrm flipV="1">
            <a:off x="8794126" y="5344197"/>
            <a:ext cx="0" cy="21600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4FCC2D4-CEE3-0FF6-9E42-5663FC80BFC0}"/>
              </a:ext>
            </a:extLst>
          </p:cNvPr>
          <p:cNvCxnSpPr>
            <a:cxnSpLocks/>
          </p:cNvCxnSpPr>
          <p:nvPr/>
        </p:nvCxnSpPr>
        <p:spPr>
          <a:xfrm flipV="1">
            <a:off x="9356079" y="5344197"/>
            <a:ext cx="0" cy="21600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4633032-B445-2991-41FE-ED48D40F0D9A}"/>
              </a:ext>
            </a:extLst>
          </p:cNvPr>
          <p:cNvCxnSpPr>
            <a:cxnSpLocks/>
          </p:cNvCxnSpPr>
          <p:nvPr/>
        </p:nvCxnSpPr>
        <p:spPr>
          <a:xfrm flipV="1">
            <a:off x="9918031" y="5344197"/>
            <a:ext cx="0" cy="21600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右大括号 192">
            <a:extLst>
              <a:ext uri="{FF2B5EF4-FFF2-40B4-BE49-F238E27FC236}">
                <a16:creationId xmlns:a16="http://schemas.microsoft.com/office/drawing/2014/main" id="{40D62874-CFF8-B140-CC3F-0FF08E37D886}"/>
              </a:ext>
            </a:extLst>
          </p:cNvPr>
          <p:cNvSpPr/>
          <p:nvPr/>
        </p:nvSpPr>
        <p:spPr>
          <a:xfrm rot="16200000">
            <a:off x="8409866" y="4764694"/>
            <a:ext cx="180000" cy="5353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右大括号 193">
            <a:extLst>
              <a:ext uri="{FF2B5EF4-FFF2-40B4-BE49-F238E27FC236}">
                <a16:creationId xmlns:a16="http://schemas.microsoft.com/office/drawing/2014/main" id="{75661DDC-9AC6-DA28-5A42-2B9D3D226A02}"/>
              </a:ext>
            </a:extLst>
          </p:cNvPr>
          <p:cNvSpPr/>
          <p:nvPr/>
        </p:nvSpPr>
        <p:spPr>
          <a:xfrm rot="16200000">
            <a:off x="8971819" y="4764694"/>
            <a:ext cx="180000" cy="5353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右大括号 194">
            <a:extLst>
              <a:ext uri="{FF2B5EF4-FFF2-40B4-BE49-F238E27FC236}">
                <a16:creationId xmlns:a16="http://schemas.microsoft.com/office/drawing/2014/main" id="{47924822-4AC9-D911-1599-E7263B74D1E6}"/>
              </a:ext>
            </a:extLst>
          </p:cNvPr>
          <p:cNvSpPr/>
          <p:nvPr/>
        </p:nvSpPr>
        <p:spPr>
          <a:xfrm rot="16200000">
            <a:off x="9533773" y="4764694"/>
            <a:ext cx="180000" cy="5353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54737" y="475762"/>
            <a:ext cx="872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状态转移图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F5B06-665C-F2BA-0EFD-4FA45937C44E}"/>
              </a:ext>
            </a:extLst>
          </p:cNvPr>
          <p:cNvGrpSpPr/>
          <p:nvPr/>
        </p:nvGrpSpPr>
        <p:grpSpPr>
          <a:xfrm>
            <a:off x="695999" y="467372"/>
            <a:ext cx="10800002" cy="540000"/>
            <a:chOff x="664415" y="326304"/>
            <a:chExt cx="10800002" cy="540000"/>
          </a:xfrm>
        </p:grpSpPr>
        <p:sp>
          <p:nvSpPr>
            <p:cNvPr id="4" name="圆角矩形 3"/>
            <p:cNvSpPr/>
            <p:nvPr/>
          </p:nvSpPr>
          <p:spPr>
            <a:xfrm>
              <a:off x="664415" y="362305"/>
              <a:ext cx="540000" cy="468000"/>
            </a:xfrm>
            <a:prstGeom prst="roundRect">
              <a:avLst>
                <a:gd name="adj" fmla="val 22610"/>
              </a:avLst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64417" y="843267"/>
              <a:ext cx="10800000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64416" y="662291"/>
              <a:ext cx="540000" cy="1809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88"/>
            <p:cNvSpPr>
              <a:spLocks/>
            </p:cNvSpPr>
            <p:nvPr/>
          </p:nvSpPr>
          <p:spPr bwMode="auto">
            <a:xfrm>
              <a:off x="783154" y="475854"/>
              <a:ext cx="302522" cy="252000"/>
            </a:xfrm>
            <a:custGeom>
              <a:avLst/>
              <a:gdLst>
                <a:gd name="T0" fmla="*/ 90 w 111"/>
                <a:gd name="T1" fmla="*/ 55 h 106"/>
                <a:gd name="T2" fmla="*/ 111 w 111"/>
                <a:gd name="T3" fmla="*/ 55 h 106"/>
                <a:gd name="T4" fmla="*/ 55 w 111"/>
                <a:gd name="T5" fmla="*/ 0 h 106"/>
                <a:gd name="T6" fmla="*/ 0 w 111"/>
                <a:gd name="T7" fmla="*/ 55 h 106"/>
                <a:gd name="T8" fmla="*/ 20 w 111"/>
                <a:gd name="T9" fmla="*/ 55 h 106"/>
                <a:gd name="T10" fmla="*/ 20 w 111"/>
                <a:gd name="T11" fmla="*/ 106 h 106"/>
                <a:gd name="T12" fmla="*/ 45 w 111"/>
                <a:gd name="T13" fmla="*/ 106 h 106"/>
                <a:gd name="T14" fmla="*/ 45 w 111"/>
                <a:gd name="T15" fmla="*/ 75 h 106"/>
                <a:gd name="T16" fmla="*/ 66 w 111"/>
                <a:gd name="T17" fmla="*/ 75 h 106"/>
                <a:gd name="T18" fmla="*/ 66 w 111"/>
                <a:gd name="T19" fmla="*/ 106 h 106"/>
                <a:gd name="T20" fmla="*/ 90 w 111"/>
                <a:gd name="T21" fmla="*/ 106 h 106"/>
                <a:gd name="T22" fmla="*/ 90 w 111"/>
                <a:gd name="T23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06">
                  <a:moveTo>
                    <a:pt x="90" y="55"/>
                  </a:moveTo>
                  <a:lnTo>
                    <a:pt x="111" y="55"/>
                  </a:lnTo>
                  <a:lnTo>
                    <a:pt x="55" y="0"/>
                  </a:lnTo>
                  <a:lnTo>
                    <a:pt x="0" y="55"/>
                  </a:lnTo>
                  <a:lnTo>
                    <a:pt x="20" y="55"/>
                  </a:lnTo>
                  <a:lnTo>
                    <a:pt x="20" y="106"/>
                  </a:lnTo>
                  <a:lnTo>
                    <a:pt x="45" y="106"/>
                  </a:lnTo>
                  <a:lnTo>
                    <a:pt x="45" y="75"/>
                  </a:lnTo>
                  <a:lnTo>
                    <a:pt x="66" y="75"/>
                  </a:lnTo>
                  <a:lnTo>
                    <a:pt x="66" y="106"/>
                  </a:lnTo>
                  <a:lnTo>
                    <a:pt x="90" y="106"/>
                  </a:lnTo>
                  <a:lnTo>
                    <a:pt x="90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AC7A80-C0BE-38B5-F171-D32D1BA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18" y="326304"/>
              <a:ext cx="1295999" cy="540000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C548E731-56A0-AD55-98B8-C41FC31E89EC}"/>
              </a:ext>
            </a:extLst>
          </p:cNvPr>
          <p:cNvSpPr/>
          <p:nvPr/>
        </p:nvSpPr>
        <p:spPr>
          <a:xfrm>
            <a:off x="781787" y="1869081"/>
            <a:ext cx="2013645" cy="9657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S=0  </a:t>
            </a:r>
            <a:r>
              <a:rPr lang="zh-CN" altLang="en-US">
                <a:solidFill>
                  <a:srgbClr val="FF0000"/>
                </a:solidFill>
              </a:rPr>
              <a:t>空闲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检测按键按下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F8841C-6D81-CCDF-1AB2-DBA9B9F4BD28}"/>
              </a:ext>
            </a:extLst>
          </p:cNvPr>
          <p:cNvSpPr/>
          <p:nvPr/>
        </p:nvSpPr>
        <p:spPr>
          <a:xfrm>
            <a:off x="4374241" y="1869079"/>
            <a:ext cx="2013645" cy="9658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S=1  </a:t>
            </a:r>
            <a:r>
              <a:rPr lang="zh-CN" altLang="en-US">
                <a:solidFill>
                  <a:srgbClr val="FF0000"/>
                </a:solidFill>
              </a:rPr>
              <a:t>按键已按下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检测按键松开</a:t>
            </a:r>
            <a:endParaRPr lang="en-US" altLang="zh-CN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等待长按时间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8ABB68-57D6-AC39-FA45-CFE33A9BAD40}"/>
              </a:ext>
            </a:extLst>
          </p:cNvPr>
          <p:cNvSpPr/>
          <p:nvPr/>
        </p:nvSpPr>
        <p:spPr>
          <a:xfrm>
            <a:off x="7966692" y="1869079"/>
            <a:ext cx="2013645" cy="9658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S=2  </a:t>
            </a:r>
            <a:r>
              <a:rPr lang="zh-CN" altLang="en-US">
                <a:solidFill>
                  <a:srgbClr val="FF0000"/>
                </a:solidFill>
              </a:rPr>
              <a:t>按键已松开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检测按键按下</a:t>
            </a:r>
            <a:endParaRPr lang="en-US" altLang="zh-CN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等待双击时间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45A0C2-8251-F24E-59E3-2D263CFCC65F}"/>
              </a:ext>
            </a:extLst>
          </p:cNvPr>
          <p:cNvSpPr/>
          <p:nvPr/>
        </p:nvSpPr>
        <p:spPr>
          <a:xfrm>
            <a:off x="4374241" y="3850578"/>
            <a:ext cx="2013645" cy="9658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S=4  </a:t>
            </a:r>
            <a:r>
              <a:rPr lang="zh-CN" altLang="en-US">
                <a:solidFill>
                  <a:srgbClr val="FF0000"/>
                </a:solidFill>
              </a:rPr>
              <a:t>按键已长按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检测按键松开</a:t>
            </a:r>
            <a:endParaRPr lang="en-US" altLang="zh-CN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等待重复时间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A9B82E-1F4D-1AF9-4055-3D1C144B01B3}"/>
              </a:ext>
            </a:extLst>
          </p:cNvPr>
          <p:cNvCxnSpPr>
            <a:cxnSpLocks/>
            <a:stCxn id="30" idx="3"/>
            <a:endCxn id="2" idx="1"/>
          </p:cNvCxnSpPr>
          <p:nvPr/>
        </p:nvCxnSpPr>
        <p:spPr>
          <a:xfrm>
            <a:off x="2795432" y="2351980"/>
            <a:ext cx="1578809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D9340D7-0B0B-85B0-D5D3-E3FA4A61E00C}"/>
              </a:ext>
            </a:extLst>
          </p:cNvPr>
          <p:cNvSpPr txBox="1"/>
          <p:nvPr/>
        </p:nvSpPr>
        <p:spPr>
          <a:xfrm>
            <a:off x="2790400" y="1714605"/>
            <a:ext cx="1588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按键按下</a:t>
            </a:r>
            <a:endParaRPr lang="en-US" altLang="zh-CN">
              <a:solidFill>
                <a:srgbClr val="00B05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设定长按时间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596D138-7A95-1C3A-2536-F563B6974B50}"/>
              </a:ext>
            </a:extLst>
          </p:cNvPr>
          <p:cNvSpPr txBox="1"/>
          <p:nvPr/>
        </p:nvSpPr>
        <p:spPr>
          <a:xfrm>
            <a:off x="6367757" y="1703602"/>
            <a:ext cx="1619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按键松开</a:t>
            </a:r>
            <a:endParaRPr lang="en-US" altLang="zh-CN">
              <a:solidFill>
                <a:srgbClr val="00B05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设定双击时间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B2D79C4-EFAF-2299-693F-E2A1361A714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5381064" y="2834880"/>
            <a:ext cx="0" cy="1015698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01BCE6A-5055-C7B5-8A20-A9DBF4FEA81C}"/>
              </a:ext>
            </a:extLst>
          </p:cNvPr>
          <p:cNvSpPr txBox="1"/>
          <p:nvPr/>
        </p:nvSpPr>
        <p:spPr>
          <a:xfrm>
            <a:off x="5381062" y="2882817"/>
            <a:ext cx="16150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长按时间到</a:t>
            </a: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设定重复时间</a:t>
            </a:r>
            <a:r>
              <a:rPr lang="en-US" altLang="zh-CN">
                <a:solidFill>
                  <a:srgbClr val="0070C0"/>
                </a:solidFill>
              </a:rPr>
              <a:t>LONG=1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248309-5BFE-F604-97A0-C0A1A448D419}"/>
              </a:ext>
            </a:extLst>
          </p:cNvPr>
          <p:cNvSpPr txBox="1"/>
          <p:nvPr/>
        </p:nvSpPr>
        <p:spPr>
          <a:xfrm>
            <a:off x="2478954" y="3953079"/>
            <a:ext cx="1204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按键松开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1C4F42C-944B-2F23-1DC6-FAD8D680E499}"/>
              </a:ext>
            </a:extLst>
          </p:cNvPr>
          <p:cNvSpPr txBox="1"/>
          <p:nvPr/>
        </p:nvSpPr>
        <p:spPr>
          <a:xfrm>
            <a:off x="6513506" y="4904886"/>
            <a:ext cx="17804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重复时间到</a:t>
            </a:r>
            <a:endParaRPr lang="en-US" altLang="zh-CN">
              <a:solidFill>
                <a:srgbClr val="0070C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设定重复时间</a:t>
            </a:r>
            <a:r>
              <a:rPr lang="en-US" altLang="zh-CN">
                <a:solidFill>
                  <a:srgbClr val="0070C0"/>
                </a:solidFill>
              </a:rPr>
              <a:t>REPEAT=1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F28D5C3-1C0C-B3B7-359C-05D619CACA42}"/>
              </a:ext>
            </a:extLst>
          </p:cNvPr>
          <p:cNvSpPr txBox="1"/>
          <p:nvPr/>
        </p:nvSpPr>
        <p:spPr>
          <a:xfrm>
            <a:off x="8978462" y="3016534"/>
            <a:ext cx="1389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按键按下</a:t>
            </a:r>
            <a:r>
              <a:rPr lang="en-US" altLang="zh-CN">
                <a:solidFill>
                  <a:srgbClr val="0070C0"/>
                </a:solidFill>
              </a:rPr>
              <a:t>DOUBLE=1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E0AA56C-EE34-81AD-E30A-13FF9439E4F5}"/>
              </a:ext>
            </a:extLst>
          </p:cNvPr>
          <p:cNvSpPr txBox="1"/>
          <p:nvPr/>
        </p:nvSpPr>
        <p:spPr>
          <a:xfrm>
            <a:off x="9980337" y="1714038"/>
            <a:ext cx="13895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双击时间到</a:t>
            </a:r>
            <a:r>
              <a:rPr lang="en-US" altLang="zh-CN">
                <a:solidFill>
                  <a:srgbClr val="0070C0"/>
                </a:solidFill>
              </a:rPr>
              <a:t>SINGLE=1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B51FD72-9293-CD20-CBA4-C113D97DB207}"/>
              </a:ext>
            </a:extLst>
          </p:cNvPr>
          <p:cNvCxnSpPr>
            <a:cxnSpLocks/>
          </p:cNvCxnSpPr>
          <p:nvPr/>
        </p:nvCxnSpPr>
        <p:spPr>
          <a:xfrm>
            <a:off x="6387886" y="2351980"/>
            <a:ext cx="1578809" cy="0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弧形 66">
            <a:extLst>
              <a:ext uri="{FF2B5EF4-FFF2-40B4-BE49-F238E27FC236}">
                <a16:creationId xmlns:a16="http://schemas.microsoft.com/office/drawing/2014/main" id="{D487033B-3916-46D7-B1FE-1CA4861D9EF4}"/>
              </a:ext>
            </a:extLst>
          </p:cNvPr>
          <p:cNvSpPr/>
          <p:nvPr/>
        </p:nvSpPr>
        <p:spPr>
          <a:xfrm>
            <a:off x="6106049" y="4539893"/>
            <a:ext cx="714160" cy="714160"/>
          </a:xfrm>
          <a:prstGeom prst="arc">
            <a:avLst>
              <a:gd name="adj1" fmla="val 15431693"/>
              <a:gd name="adj2" fmla="val 1153045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EEF9F0B-6B37-03FF-8130-89979766D9F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788609" y="4333478"/>
            <a:ext cx="2585632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D072938-6BFC-98AB-8E9D-CB319C130D8B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788610" y="2834879"/>
            <a:ext cx="0" cy="3069729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9B10C4D7-B1E1-A1EA-A710-D9FEAC9BA0E1}"/>
              </a:ext>
            </a:extLst>
          </p:cNvPr>
          <p:cNvSpPr/>
          <p:nvPr/>
        </p:nvSpPr>
        <p:spPr>
          <a:xfrm>
            <a:off x="7966693" y="3850578"/>
            <a:ext cx="2013645" cy="9718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S=3  </a:t>
            </a:r>
            <a:r>
              <a:rPr lang="zh-CN" altLang="en-US">
                <a:solidFill>
                  <a:srgbClr val="FF0000"/>
                </a:solidFill>
              </a:rPr>
              <a:t>按键已双击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0070C0"/>
                </a:solidFill>
              </a:rPr>
              <a:t>检测按键松开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FF4DD79-F3FA-EB5F-F1D2-417EB310491B}"/>
              </a:ext>
            </a:extLst>
          </p:cNvPr>
          <p:cNvSpPr txBox="1"/>
          <p:nvPr/>
        </p:nvSpPr>
        <p:spPr>
          <a:xfrm>
            <a:off x="8998631" y="5181885"/>
            <a:ext cx="1369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按键松开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E73FD6D-CA83-15EB-ADED-806074FB03D3}"/>
              </a:ext>
            </a:extLst>
          </p:cNvPr>
          <p:cNvCxnSpPr>
            <a:cxnSpLocks/>
            <a:stCxn id="5" idx="2"/>
            <a:endCxn id="81" idx="0"/>
          </p:cNvCxnSpPr>
          <p:nvPr/>
        </p:nvCxnSpPr>
        <p:spPr>
          <a:xfrm>
            <a:off x="8973515" y="2834880"/>
            <a:ext cx="1" cy="1015698"/>
          </a:xfrm>
          <a:prstGeom prst="straightConnector1">
            <a:avLst/>
          </a:prstGeom>
          <a:ln w="2857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3761F0B-FDAB-CB2E-E666-EC29C94B0E2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9980337" y="2351980"/>
            <a:ext cx="800121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437A432-B415-3A30-F436-59DA5826905C}"/>
              </a:ext>
            </a:extLst>
          </p:cNvPr>
          <p:cNvCxnSpPr>
            <a:cxnSpLocks/>
          </p:cNvCxnSpPr>
          <p:nvPr/>
        </p:nvCxnSpPr>
        <p:spPr>
          <a:xfrm flipV="1">
            <a:off x="10780458" y="2360370"/>
            <a:ext cx="0" cy="354423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D8A6887-892D-7929-44BF-301B8C4F0DB8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8973516" y="4822435"/>
            <a:ext cx="0" cy="108823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38366B9-E96E-7C2B-7130-3A144FF52745}"/>
              </a:ext>
            </a:extLst>
          </p:cNvPr>
          <p:cNvCxnSpPr>
            <a:cxnSpLocks/>
          </p:cNvCxnSpPr>
          <p:nvPr/>
        </p:nvCxnSpPr>
        <p:spPr>
          <a:xfrm>
            <a:off x="1788609" y="5904608"/>
            <a:ext cx="8991849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5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354737" y="475762"/>
            <a:ext cx="872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按键接法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F5B06-665C-F2BA-0EFD-4FA45937C44E}"/>
              </a:ext>
            </a:extLst>
          </p:cNvPr>
          <p:cNvGrpSpPr/>
          <p:nvPr/>
        </p:nvGrpSpPr>
        <p:grpSpPr>
          <a:xfrm>
            <a:off x="695999" y="467372"/>
            <a:ext cx="10800002" cy="540000"/>
            <a:chOff x="664415" y="326304"/>
            <a:chExt cx="10800002" cy="540000"/>
          </a:xfrm>
        </p:grpSpPr>
        <p:sp>
          <p:nvSpPr>
            <p:cNvPr id="4" name="圆角矩形 3"/>
            <p:cNvSpPr/>
            <p:nvPr/>
          </p:nvSpPr>
          <p:spPr>
            <a:xfrm>
              <a:off x="664415" y="362305"/>
              <a:ext cx="540000" cy="468000"/>
            </a:xfrm>
            <a:prstGeom prst="roundRect">
              <a:avLst>
                <a:gd name="adj" fmla="val 22610"/>
              </a:avLst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64417" y="843267"/>
              <a:ext cx="10800000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64416" y="662291"/>
              <a:ext cx="540000" cy="1809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88"/>
            <p:cNvSpPr>
              <a:spLocks/>
            </p:cNvSpPr>
            <p:nvPr/>
          </p:nvSpPr>
          <p:spPr bwMode="auto">
            <a:xfrm>
              <a:off x="783154" y="475854"/>
              <a:ext cx="302522" cy="252000"/>
            </a:xfrm>
            <a:custGeom>
              <a:avLst/>
              <a:gdLst>
                <a:gd name="T0" fmla="*/ 90 w 111"/>
                <a:gd name="T1" fmla="*/ 55 h 106"/>
                <a:gd name="T2" fmla="*/ 111 w 111"/>
                <a:gd name="T3" fmla="*/ 55 h 106"/>
                <a:gd name="T4" fmla="*/ 55 w 111"/>
                <a:gd name="T5" fmla="*/ 0 h 106"/>
                <a:gd name="T6" fmla="*/ 0 w 111"/>
                <a:gd name="T7" fmla="*/ 55 h 106"/>
                <a:gd name="T8" fmla="*/ 20 w 111"/>
                <a:gd name="T9" fmla="*/ 55 h 106"/>
                <a:gd name="T10" fmla="*/ 20 w 111"/>
                <a:gd name="T11" fmla="*/ 106 h 106"/>
                <a:gd name="T12" fmla="*/ 45 w 111"/>
                <a:gd name="T13" fmla="*/ 106 h 106"/>
                <a:gd name="T14" fmla="*/ 45 w 111"/>
                <a:gd name="T15" fmla="*/ 75 h 106"/>
                <a:gd name="T16" fmla="*/ 66 w 111"/>
                <a:gd name="T17" fmla="*/ 75 h 106"/>
                <a:gd name="T18" fmla="*/ 66 w 111"/>
                <a:gd name="T19" fmla="*/ 106 h 106"/>
                <a:gd name="T20" fmla="*/ 90 w 111"/>
                <a:gd name="T21" fmla="*/ 106 h 106"/>
                <a:gd name="T22" fmla="*/ 90 w 111"/>
                <a:gd name="T23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06">
                  <a:moveTo>
                    <a:pt x="90" y="55"/>
                  </a:moveTo>
                  <a:lnTo>
                    <a:pt x="111" y="55"/>
                  </a:lnTo>
                  <a:lnTo>
                    <a:pt x="55" y="0"/>
                  </a:lnTo>
                  <a:lnTo>
                    <a:pt x="0" y="55"/>
                  </a:lnTo>
                  <a:lnTo>
                    <a:pt x="20" y="55"/>
                  </a:lnTo>
                  <a:lnTo>
                    <a:pt x="20" y="106"/>
                  </a:lnTo>
                  <a:lnTo>
                    <a:pt x="45" y="106"/>
                  </a:lnTo>
                  <a:lnTo>
                    <a:pt x="45" y="75"/>
                  </a:lnTo>
                  <a:lnTo>
                    <a:pt x="66" y="75"/>
                  </a:lnTo>
                  <a:lnTo>
                    <a:pt x="66" y="106"/>
                  </a:lnTo>
                  <a:lnTo>
                    <a:pt x="90" y="106"/>
                  </a:lnTo>
                  <a:lnTo>
                    <a:pt x="90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AC7A80-C0BE-38B5-F171-D32D1BA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18" y="326304"/>
              <a:ext cx="1295999" cy="540000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41C404-5D04-84E6-460F-8BD27A30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45" y="3944161"/>
            <a:ext cx="2572344" cy="23188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8BC9F2E-BD0D-AE1B-9BC8-D9CE1186F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75"/>
          <a:stretch/>
        </p:blipFill>
        <p:spPr>
          <a:xfrm>
            <a:off x="4279645" y="1274254"/>
            <a:ext cx="2572344" cy="22292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16A3BD-864A-4648-1373-92BD6F3A42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894"/>
          <a:stretch/>
        </p:blipFill>
        <p:spPr>
          <a:xfrm>
            <a:off x="1672423" y="1274255"/>
            <a:ext cx="2514419" cy="2229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DAB662-22FB-8C32-32AF-75FEF33E2F3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34" t="4621" b="4430"/>
          <a:stretch/>
        </p:blipFill>
        <p:spPr>
          <a:xfrm>
            <a:off x="1672423" y="3944161"/>
            <a:ext cx="2514420" cy="23188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99B97A-F713-5B7C-31F2-F87BD5E4BF9C}"/>
              </a:ext>
            </a:extLst>
          </p:cNvPr>
          <p:cNvSpPr txBox="1"/>
          <p:nvPr/>
        </p:nvSpPr>
        <p:spPr>
          <a:xfrm>
            <a:off x="7000085" y="1988764"/>
            <a:ext cx="37818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>
                <a:latin typeface="+mn-ea"/>
              </a:rPr>
              <a:t>下接按键（常用）</a:t>
            </a:r>
            <a:endParaRPr lang="en-US" altLang="zh-CN">
              <a:latin typeface="+mn-ea"/>
            </a:endParaRPr>
          </a:p>
          <a:p>
            <a:pPr algn="ctr">
              <a:spcAft>
                <a:spcPts val="1200"/>
              </a:spcAft>
            </a:pPr>
            <a:r>
              <a:rPr lang="zh-CN" altLang="en-US">
                <a:latin typeface="+mn-ea"/>
              </a:rPr>
              <a:t>按下为低电平</a:t>
            </a:r>
            <a:r>
              <a:rPr lang="en-US" altLang="zh-CN">
                <a:latin typeface="+mn-ea"/>
              </a:rPr>
              <a:t>0</a:t>
            </a:r>
            <a:r>
              <a:rPr lang="zh-CN" altLang="en-US">
                <a:latin typeface="+mn-ea"/>
              </a:rPr>
              <a:t>，松开为高电平</a:t>
            </a:r>
            <a:r>
              <a:rPr lang="en-US" altLang="zh-CN">
                <a:latin typeface="+mn-ea"/>
              </a:rPr>
              <a:t>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9104C6-B9AF-C12F-9758-2E4045AE256E}"/>
              </a:ext>
            </a:extLst>
          </p:cNvPr>
          <p:cNvSpPr txBox="1"/>
          <p:nvPr/>
        </p:nvSpPr>
        <p:spPr>
          <a:xfrm>
            <a:off x="7000087" y="4703454"/>
            <a:ext cx="37818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>
                <a:latin typeface="+mn-ea"/>
              </a:rPr>
              <a:t>上接按键</a:t>
            </a:r>
            <a:endParaRPr lang="en-US" altLang="zh-CN">
              <a:latin typeface="+mn-ea"/>
            </a:endParaRPr>
          </a:p>
          <a:p>
            <a:pPr algn="ctr">
              <a:spcAft>
                <a:spcPts val="1200"/>
              </a:spcAft>
            </a:pPr>
            <a:r>
              <a:rPr lang="zh-CN" altLang="en-US">
                <a:latin typeface="+mn-ea"/>
              </a:rPr>
              <a:t>按下为高电平</a:t>
            </a:r>
            <a:r>
              <a:rPr lang="en-US" altLang="zh-CN">
                <a:latin typeface="+mn-ea"/>
              </a:rPr>
              <a:t>1</a:t>
            </a:r>
            <a:r>
              <a:rPr lang="zh-CN" altLang="en-US">
                <a:latin typeface="+mn-ea"/>
              </a:rPr>
              <a:t>，松开为低电平</a:t>
            </a:r>
            <a:r>
              <a:rPr lang="en-US" altLang="zh-CN">
                <a:latin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364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96000" y="1219541"/>
            <a:ext cx="1080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Key.h</a:t>
            </a:r>
            <a:r>
              <a:rPr lang="zh-CN" altLang="en-US" sz="2400">
                <a:latin typeface="+mn-ea"/>
              </a:rPr>
              <a:t>中</a:t>
            </a:r>
            <a:endParaRPr lang="en-US" altLang="zh-CN" sz="2400">
              <a:latin typeface="+mn-ea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确定</a:t>
            </a:r>
            <a:r>
              <a:rPr lang="en-US" altLang="zh-CN" sz="2400">
                <a:latin typeface="+mn-ea"/>
              </a:rPr>
              <a:t>KEY_COUNT</a:t>
            </a:r>
            <a:r>
              <a:rPr lang="zh-CN" altLang="en-US" sz="2400">
                <a:latin typeface="+mn-ea"/>
              </a:rPr>
              <a:t>按键个数</a:t>
            </a:r>
            <a:endParaRPr lang="en-US" altLang="zh-CN" sz="2400">
              <a:latin typeface="+mn-ea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定义每个按键的名称和索引号</a:t>
            </a:r>
            <a:endParaRPr lang="en-US" altLang="zh-CN" sz="2400">
              <a:latin typeface="+mn-ea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Key.c</a:t>
            </a:r>
            <a:r>
              <a:rPr lang="zh-CN" altLang="en-US" sz="2400">
                <a:latin typeface="+mn-ea"/>
              </a:rPr>
              <a:t>中</a:t>
            </a:r>
            <a:endParaRPr lang="en-US" altLang="zh-CN" sz="2400">
              <a:latin typeface="+mn-ea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实现</a:t>
            </a:r>
            <a:r>
              <a:rPr lang="en-US" altLang="zh-CN" sz="2400">
                <a:latin typeface="+mn-ea"/>
              </a:rPr>
              <a:t>Key_Init</a:t>
            </a:r>
            <a:r>
              <a:rPr lang="zh-CN" altLang="en-US" sz="2400">
                <a:latin typeface="+mn-ea"/>
              </a:rPr>
              <a:t>按键引脚初始化的代码</a:t>
            </a:r>
            <a:endParaRPr lang="en-US" altLang="zh-CN" sz="2400">
              <a:latin typeface="+mn-ea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实现</a:t>
            </a:r>
            <a:r>
              <a:rPr lang="en-US" altLang="zh-CN" sz="2400">
                <a:latin typeface="+mn-ea"/>
              </a:rPr>
              <a:t>Key_GetState</a:t>
            </a:r>
            <a:r>
              <a:rPr lang="zh-CN" altLang="en-US" sz="2400">
                <a:latin typeface="+mn-ea"/>
              </a:rPr>
              <a:t>读取按键引脚状态的代码</a:t>
            </a:r>
            <a:endParaRPr lang="en-US" altLang="zh-CN" sz="2400">
              <a:latin typeface="+mn-ea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+mn-ea"/>
              </a:rPr>
              <a:t>main.c</a:t>
            </a:r>
            <a:r>
              <a:rPr lang="zh-CN" altLang="en-US" sz="2400">
                <a:latin typeface="+mn-ea"/>
              </a:rPr>
              <a:t>中</a:t>
            </a:r>
            <a:endParaRPr lang="en-US" altLang="zh-CN" sz="2400">
              <a:latin typeface="+mn-ea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自行实现一个</a:t>
            </a:r>
            <a:r>
              <a:rPr lang="en-US" altLang="zh-CN" sz="2400">
                <a:latin typeface="+mn-ea"/>
              </a:rPr>
              <a:t>1ms</a:t>
            </a:r>
            <a:r>
              <a:rPr lang="zh-CN" altLang="en-US" sz="2400">
                <a:latin typeface="+mn-ea"/>
              </a:rPr>
              <a:t>定时中断，并在中断里调用</a:t>
            </a:r>
            <a:r>
              <a:rPr lang="en-US" altLang="zh-CN" sz="2400">
                <a:latin typeface="+mn-ea"/>
              </a:rPr>
              <a:t>Key_Tick</a:t>
            </a:r>
            <a:r>
              <a:rPr lang="zh-CN" altLang="en-US" sz="2400">
                <a:latin typeface="+mn-ea"/>
              </a:rPr>
              <a:t>函数</a:t>
            </a:r>
            <a:endParaRPr lang="en-US" altLang="zh-CN" sz="2400">
              <a:latin typeface="+mn-ea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>
                <a:latin typeface="+mn-ea"/>
              </a:rPr>
              <a:t>调用</a:t>
            </a:r>
            <a:r>
              <a:rPr lang="en-US" altLang="zh-CN" sz="2400">
                <a:latin typeface="+mn-ea"/>
              </a:rPr>
              <a:t>Key_Check</a:t>
            </a:r>
            <a:r>
              <a:rPr lang="zh-CN" altLang="en-US" sz="2400">
                <a:latin typeface="+mn-ea"/>
              </a:rPr>
              <a:t>函数，若指定按键的指定事件发生，则返回</a:t>
            </a:r>
            <a:r>
              <a:rPr lang="en-US" altLang="zh-CN" sz="2400">
                <a:latin typeface="+mn-ea"/>
              </a:rPr>
              <a:t>1</a:t>
            </a:r>
            <a:r>
              <a:rPr lang="zh-CN" altLang="en-US" sz="2400">
                <a:latin typeface="+mn-ea"/>
              </a:rPr>
              <a:t>，否则返回</a:t>
            </a:r>
            <a:r>
              <a:rPr lang="en-US" altLang="zh-CN" sz="2400">
                <a:latin typeface="+mn-ea"/>
              </a:rPr>
              <a:t>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54737" y="475762"/>
            <a:ext cx="872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移植流程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F5B06-665C-F2BA-0EFD-4FA45937C44E}"/>
              </a:ext>
            </a:extLst>
          </p:cNvPr>
          <p:cNvGrpSpPr/>
          <p:nvPr/>
        </p:nvGrpSpPr>
        <p:grpSpPr>
          <a:xfrm>
            <a:off x="695999" y="467372"/>
            <a:ext cx="10800002" cy="540000"/>
            <a:chOff x="664415" y="326304"/>
            <a:chExt cx="10800002" cy="540000"/>
          </a:xfrm>
        </p:grpSpPr>
        <p:sp>
          <p:nvSpPr>
            <p:cNvPr id="4" name="圆角矩形 3"/>
            <p:cNvSpPr/>
            <p:nvPr/>
          </p:nvSpPr>
          <p:spPr>
            <a:xfrm>
              <a:off x="664415" y="362305"/>
              <a:ext cx="540000" cy="468000"/>
            </a:xfrm>
            <a:prstGeom prst="roundRect">
              <a:avLst>
                <a:gd name="adj" fmla="val 22610"/>
              </a:avLst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64417" y="843267"/>
              <a:ext cx="10800000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64416" y="662291"/>
              <a:ext cx="540000" cy="1809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88"/>
            <p:cNvSpPr>
              <a:spLocks/>
            </p:cNvSpPr>
            <p:nvPr/>
          </p:nvSpPr>
          <p:spPr bwMode="auto">
            <a:xfrm>
              <a:off x="783154" y="475854"/>
              <a:ext cx="302522" cy="252000"/>
            </a:xfrm>
            <a:custGeom>
              <a:avLst/>
              <a:gdLst>
                <a:gd name="T0" fmla="*/ 90 w 111"/>
                <a:gd name="T1" fmla="*/ 55 h 106"/>
                <a:gd name="T2" fmla="*/ 111 w 111"/>
                <a:gd name="T3" fmla="*/ 55 h 106"/>
                <a:gd name="T4" fmla="*/ 55 w 111"/>
                <a:gd name="T5" fmla="*/ 0 h 106"/>
                <a:gd name="T6" fmla="*/ 0 w 111"/>
                <a:gd name="T7" fmla="*/ 55 h 106"/>
                <a:gd name="T8" fmla="*/ 20 w 111"/>
                <a:gd name="T9" fmla="*/ 55 h 106"/>
                <a:gd name="T10" fmla="*/ 20 w 111"/>
                <a:gd name="T11" fmla="*/ 106 h 106"/>
                <a:gd name="T12" fmla="*/ 45 w 111"/>
                <a:gd name="T13" fmla="*/ 106 h 106"/>
                <a:gd name="T14" fmla="*/ 45 w 111"/>
                <a:gd name="T15" fmla="*/ 75 h 106"/>
                <a:gd name="T16" fmla="*/ 66 w 111"/>
                <a:gd name="T17" fmla="*/ 75 h 106"/>
                <a:gd name="T18" fmla="*/ 66 w 111"/>
                <a:gd name="T19" fmla="*/ 106 h 106"/>
                <a:gd name="T20" fmla="*/ 90 w 111"/>
                <a:gd name="T21" fmla="*/ 106 h 106"/>
                <a:gd name="T22" fmla="*/ 90 w 111"/>
                <a:gd name="T23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06">
                  <a:moveTo>
                    <a:pt x="90" y="55"/>
                  </a:moveTo>
                  <a:lnTo>
                    <a:pt x="111" y="55"/>
                  </a:lnTo>
                  <a:lnTo>
                    <a:pt x="55" y="0"/>
                  </a:lnTo>
                  <a:lnTo>
                    <a:pt x="0" y="55"/>
                  </a:lnTo>
                  <a:lnTo>
                    <a:pt x="20" y="55"/>
                  </a:lnTo>
                  <a:lnTo>
                    <a:pt x="20" y="106"/>
                  </a:lnTo>
                  <a:lnTo>
                    <a:pt x="45" y="106"/>
                  </a:lnTo>
                  <a:lnTo>
                    <a:pt x="45" y="75"/>
                  </a:lnTo>
                  <a:lnTo>
                    <a:pt x="66" y="75"/>
                  </a:lnTo>
                  <a:lnTo>
                    <a:pt x="66" y="106"/>
                  </a:lnTo>
                  <a:lnTo>
                    <a:pt x="90" y="106"/>
                  </a:lnTo>
                  <a:lnTo>
                    <a:pt x="90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AC7A80-C0BE-38B5-F171-D32D1BA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18" y="326304"/>
              <a:ext cx="1295999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13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696000" y="1219541"/>
            <a:ext cx="1080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在一轮主循环中，只能检查一次指定按键的指定事件（</a:t>
            </a:r>
            <a:r>
              <a:rPr lang="en-US" altLang="zh-CN" sz="2400">
                <a:latin typeface="+mn-ea"/>
              </a:rPr>
              <a:t>KEY_HOLD</a:t>
            </a:r>
            <a:r>
              <a:rPr lang="zh-CN" altLang="en-US" sz="2400">
                <a:latin typeface="+mn-ea"/>
              </a:rPr>
              <a:t>除外），若确实需要检查多次，则可先调用一次</a:t>
            </a:r>
            <a:r>
              <a:rPr lang="en-US" altLang="zh-CN" sz="2400">
                <a:latin typeface="+mn-ea"/>
              </a:rPr>
              <a:t>Key_Check</a:t>
            </a:r>
            <a:r>
              <a:rPr lang="zh-CN" altLang="en-US" sz="2400">
                <a:latin typeface="+mn-ea"/>
              </a:rPr>
              <a:t>函数并用变量存储返回值，后续多次判断此变量即可</a:t>
            </a:r>
            <a:endParaRPr lang="en-US" altLang="zh-CN" sz="2400">
              <a:latin typeface="+mn-ea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双击事件的存在，使得单击事件响应有一些延迟，若程序中没有使用到双击，则可将双击时间阈值改为</a:t>
            </a:r>
            <a:r>
              <a:rPr lang="en-US" altLang="zh-CN" sz="2400">
                <a:latin typeface="+mn-ea"/>
              </a:rPr>
              <a:t>0</a:t>
            </a:r>
            <a:r>
              <a:rPr lang="zh-CN" altLang="en-US" sz="2400">
                <a:latin typeface="+mn-ea"/>
              </a:rPr>
              <a:t>，这样可以消除单击事件的延迟</a:t>
            </a:r>
            <a:endParaRPr lang="en-US" altLang="zh-CN" sz="2400">
              <a:latin typeface="+mn-ea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latin typeface="+mn-ea"/>
              </a:rPr>
              <a:t>按键产生了事件，对应的标志位就会一直置</a:t>
            </a:r>
            <a:r>
              <a:rPr lang="en-US" altLang="zh-CN" sz="2400">
                <a:latin typeface="+mn-ea"/>
              </a:rPr>
              <a:t>1</a:t>
            </a:r>
            <a:r>
              <a:rPr lang="zh-CN" altLang="en-US" sz="2400">
                <a:latin typeface="+mn-ea"/>
              </a:rPr>
              <a:t>，直到检查了此事件，才会自动清</a:t>
            </a:r>
            <a:r>
              <a:rPr lang="en-US" altLang="zh-CN" sz="2400">
                <a:latin typeface="+mn-ea"/>
              </a:rPr>
              <a:t>0</a:t>
            </a:r>
            <a:r>
              <a:rPr lang="zh-CN" altLang="en-US" sz="2400">
                <a:latin typeface="+mn-ea"/>
              </a:rPr>
              <a:t>，这在模式切换时可能会导致误动作（例如：模式</a:t>
            </a:r>
            <a:r>
              <a:rPr lang="en-US" altLang="zh-CN" sz="2400">
                <a:latin typeface="+mn-ea"/>
              </a:rPr>
              <a:t>1</a:t>
            </a:r>
            <a:r>
              <a:rPr lang="zh-CN" altLang="en-US" sz="2400">
                <a:latin typeface="+mn-ea"/>
              </a:rPr>
              <a:t>中没有检查过某个标志位，但是按下过按键，此标志位已经置</a:t>
            </a:r>
            <a:r>
              <a:rPr lang="en-US" altLang="zh-CN" sz="2400">
                <a:latin typeface="+mn-ea"/>
              </a:rPr>
              <a:t>1</a:t>
            </a:r>
            <a:r>
              <a:rPr lang="zh-CN" altLang="en-US" sz="2400">
                <a:latin typeface="+mn-ea"/>
              </a:rPr>
              <a:t>，随后切换为模式</a:t>
            </a:r>
            <a:r>
              <a:rPr lang="en-US" altLang="zh-CN" sz="2400">
                <a:latin typeface="+mn-ea"/>
              </a:rPr>
              <a:t>2</a:t>
            </a:r>
            <a:r>
              <a:rPr lang="zh-CN" altLang="en-US" sz="2400">
                <a:latin typeface="+mn-ea"/>
              </a:rPr>
              <a:t>，开始检查此标志位，那么一旦进入模式</a:t>
            </a:r>
            <a:r>
              <a:rPr lang="en-US" altLang="zh-CN" sz="2400">
                <a:latin typeface="+mn-ea"/>
              </a:rPr>
              <a:t>2</a:t>
            </a:r>
            <a:r>
              <a:rPr lang="zh-CN" altLang="en-US" sz="2400">
                <a:latin typeface="+mn-ea"/>
              </a:rPr>
              <a:t>，此标志位的动作就会立刻响应），解决办法是在切换模式时，统一将所有的</a:t>
            </a:r>
            <a:r>
              <a:rPr lang="en-US" altLang="zh-CN" sz="2400">
                <a:latin typeface="+mn-ea"/>
              </a:rPr>
              <a:t>Key_Flag</a:t>
            </a:r>
            <a:r>
              <a:rPr lang="zh-CN" altLang="en-US" sz="2400">
                <a:latin typeface="+mn-ea"/>
              </a:rPr>
              <a:t>清</a:t>
            </a:r>
            <a:r>
              <a:rPr lang="en-US" altLang="zh-CN" sz="2400">
                <a:latin typeface="+mn-ea"/>
              </a:rPr>
              <a:t>0</a:t>
            </a:r>
            <a:r>
              <a:rPr lang="zh-CN" altLang="en-US" sz="2400">
                <a:latin typeface="+mn-ea"/>
              </a:rPr>
              <a:t>，避免上一个模式的按键标志位对这个模式产生影响</a:t>
            </a:r>
            <a:endParaRPr lang="en-US" altLang="zh-CN" sz="2400"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4737" y="475762"/>
            <a:ext cx="872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注意事项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FEF5B06-665C-F2BA-0EFD-4FA45937C44E}"/>
              </a:ext>
            </a:extLst>
          </p:cNvPr>
          <p:cNvGrpSpPr/>
          <p:nvPr/>
        </p:nvGrpSpPr>
        <p:grpSpPr>
          <a:xfrm>
            <a:off x="695999" y="467372"/>
            <a:ext cx="10800002" cy="540000"/>
            <a:chOff x="664415" y="326304"/>
            <a:chExt cx="10800002" cy="540000"/>
          </a:xfrm>
        </p:grpSpPr>
        <p:sp>
          <p:nvSpPr>
            <p:cNvPr id="4" name="圆角矩形 3"/>
            <p:cNvSpPr/>
            <p:nvPr/>
          </p:nvSpPr>
          <p:spPr>
            <a:xfrm>
              <a:off x="664415" y="362305"/>
              <a:ext cx="540000" cy="468000"/>
            </a:xfrm>
            <a:prstGeom prst="roundRect">
              <a:avLst>
                <a:gd name="adj" fmla="val 22610"/>
              </a:avLst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64417" y="843267"/>
              <a:ext cx="10800000" cy="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664416" y="662291"/>
              <a:ext cx="540000" cy="1809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88"/>
            <p:cNvSpPr>
              <a:spLocks/>
            </p:cNvSpPr>
            <p:nvPr/>
          </p:nvSpPr>
          <p:spPr bwMode="auto">
            <a:xfrm>
              <a:off x="783154" y="475854"/>
              <a:ext cx="302522" cy="252000"/>
            </a:xfrm>
            <a:custGeom>
              <a:avLst/>
              <a:gdLst>
                <a:gd name="T0" fmla="*/ 90 w 111"/>
                <a:gd name="T1" fmla="*/ 55 h 106"/>
                <a:gd name="T2" fmla="*/ 111 w 111"/>
                <a:gd name="T3" fmla="*/ 55 h 106"/>
                <a:gd name="T4" fmla="*/ 55 w 111"/>
                <a:gd name="T5" fmla="*/ 0 h 106"/>
                <a:gd name="T6" fmla="*/ 0 w 111"/>
                <a:gd name="T7" fmla="*/ 55 h 106"/>
                <a:gd name="T8" fmla="*/ 20 w 111"/>
                <a:gd name="T9" fmla="*/ 55 h 106"/>
                <a:gd name="T10" fmla="*/ 20 w 111"/>
                <a:gd name="T11" fmla="*/ 106 h 106"/>
                <a:gd name="T12" fmla="*/ 45 w 111"/>
                <a:gd name="T13" fmla="*/ 106 h 106"/>
                <a:gd name="T14" fmla="*/ 45 w 111"/>
                <a:gd name="T15" fmla="*/ 75 h 106"/>
                <a:gd name="T16" fmla="*/ 66 w 111"/>
                <a:gd name="T17" fmla="*/ 75 h 106"/>
                <a:gd name="T18" fmla="*/ 66 w 111"/>
                <a:gd name="T19" fmla="*/ 106 h 106"/>
                <a:gd name="T20" fmla="*/ 90 w 111"/>
                <a:gd name="T21" fmla="*/ 106 h 106"/>
                <a:gd name="T22" fmla="*/ 90 w 111"/>
                <a:gd name="T23" fmla="*/ 5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106">
                  <a:moveTo>
                    <a:pt x="90" y="55"/>
                  </a:moveTo>
                  <a:lnTo>
                    <a:pt x="111" y="55"/>
                  </a:lnTo>
                  <a:lnTo>
                    <a:pt x="55" y="0"/>
                  </a:lnTo>
                  <a:lnTo>
                    <a:pt x="0" y="55"/>
                  </a:lnTo>
                  <a:lnTo>
                    <a:pt x="20" y="55"/>
                  </a:lnTo>
                  <a:lnTo>
                    <a:pt x="20" y="106"/>
                  </a:lnTo>
                  <a:lnTo>
                    <a:pt x="45" y="106"/>
                  </a:lnTo>
                  <a:lnTo>
                    <a:pt x="45" y="75"/>
                  </a:lnTo>
                  <a:lnTo>
                    <a:pt x="66" y="75"/>
                  </a:lnTo>
                  <a:lnTo>
                    <a:pt x="66" y="106"/>
                  </a:lnTo>
                  <a:lnTo>
                    <a:pt x="90" y="106"/>
                  </a:lnTo>
                  <a:lnTo>
                    <a:pt x="90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AC7A80-C0BE-38B5-F171-D32D1BA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8418" y="326304"/>
              <a:ext cx="1295999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85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754</Words>
  <Application>Microsoft Office PowerPoint</Application>
  <PresentationFormat>宽屏</PresentationFormat>
  <Paragraphs>124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Admin</dc:creator>
  <cp:lastModifiedBy>H Admin</cp:lastModifiedBy>
  <cp:revision>157</cp:revision>
  <dcterms:created xsi:type="dcterms:W3CDTF">2023-11-10T13:55:36Z</dcterms:created>
  <dcterms:modified xsi:type="dcterms:W3CDTF">2025-05-16T09:20:24Z</dcterms:modified>
</cp:coreProperties>
</file>