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71" r:id="rId6"/>
    <p:sldId id="260" r:id="rId7"/>
    <p:sldId id="261" r:id="rId8"/>
    <p:sldId id="266" r:id="rId9"/>
    <p:sldId id="262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4" r:id="rId22"/>
    <p:sldId id="265" r:id="rId23"/>
  </p:sldIdLst>
  <p:sldSz cx="9144000" cy="5143500" type="screen16x9"/>
  <p:notesSz cx="6858000" cy="9144000"/>
  <p:embeddedFontLst>
    <p:embeddedFont>
      <p:font typeface="Alfa Slab One" charset="0"/>
      <p:regular r:id="rId25"/>
    </p:embeddedFont>
    <p:embeddedFont>
      <p:font typeface="Proxima Nova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-58" y="-7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 rot="0" vert="horz"/>
          <a:lstStyle/>
          <a:p>
            <a:pPr>
              <a:defRPr/>
            </a:pPr>
            <a:r>
              <a:rPr lang="ro-RO"/>
              <a:t>OpenMP</a:t>
            </a:r>
            <a:endParaRPr lang="en-GB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Impartire imagine color la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0.13700000000000001</c:v>
                </c:pt>
                <c:pt idx="1">
                  <c:v>0.13200000000000001</c:v>
                </c:pt>
                <c:pt idx="2">
                  <c:v>0.13100000000000001</c:v>
                </c:pt>
                <c:pt idx="3">
                  <c:v>0.12100000000000002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Impartire imagine color la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0.12000000000000002</c:v>
                </c:pt>
                <c:pt idx="1">
                  <c:v>0.11799999999999999</c:v>
                </c:pt>
                <c:pt idx="2">
                  <c:v>0.11000000000000003</c:v>
                </c:pt>
                <c:pt idx="3">
                  <c:v>9.2000000000000026E-2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Impartire imagine alb-negru la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8.7000000000000022E-2</c:v>
                </c:pt>
                <c:pt idx="2">
                  <c:v>8.5000000000000034E-2</c:v>
                </c:pt>
                <c:pt idx="3">
                  <c:v>7.5000000000000039E-2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Impartire imagine alb-negru la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4.4000000000000011E-2</c:v>
                </c:pt>
                <c:pt idx="1">
                  <c:v>4.3000000000000003E-2</c:v>
                </c:pt>
                <c:pt idx="2">
                  <c:v>4.3000000000000003E-2</c:v>
                </c:pt>
                <c:pt idx="3">
                  <c:v>4.0000000000000029E-2</c:v>
                </c:pt>
              </c:numCache>
            </c:numRef>
          </c:val>
        </c:ser>
        <c:marker val="1"/>
        <c:axId val="158574080"/>
        <c:axId val="158576000"/>
      </c:lineChart>
      <c:catAx>
        <c:axId val="158574080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9610436716243839"/>
              <c:y val="0.7442250968628927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8576000"/>
        <c:crosses val="autoZero"/>
        <c:auto val="1"/>
        <c:lblAlgn val="ctr"/>
        <c:lblOffset val="100"/>
      </c:catAx>
      <c:valAx>
        <c:axId val="1585760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8574080"/>
        <c:crosses val="autoZero"/>
        <c:crossBetween val="between"/>
      </c:valAx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sz="1050" b="1" i="0" baseline="0" dirty="0" err="1" smtClean="0"/>
              <a:t>Impartirea</a:t>
            </a:r>
            <a:r>
              <a:rPr lang="en-US" sz="1050" b="1" i="0" baseline="0" dirty="0" smtClean="0"/>
              <a:t> </a:t>
            </a:r>
            <a:r>
              <a:rPr lang="en-US" sz="1050" b="1" i="0" baseline="0" dirty="0" err="1" smtClean="0"/>
              <a:t>unei</a:t>
            </a:r>
            <a:r>
              <a:rPr lang="en-US" sz="1050" b="1" i="0" baseline="0" dirty="0" smtClean="0"/>
              <a:t> </a:t>
            </a:r>
            <a:r>
              <a:rPr lang="en-US" sz="1050" b="1" i="0" baseline="0" dirty="0" err="1" smtClean="0"/>
              <a:t>imagini</a:t>
            </a:r>
            <a:r>
              <a:rPr lang="en-US" sz="1050" b="1" i="0" baseline="0" dirty="0" smtClean="0"/>
              <a:t> </a:t>
            </a:r>
            <a:r>
              <a:rPr lang="ro-RO" sz="1050" b="1" i="0" baseline="0" dirty="0" smtClean="0"/>
              <a:t>alb-negru</a:t>
            </a:r>
            <a:r>
              <a:rPr lang="en-US" sz="1050" b="1" i="0" baseline="0" dirty="0" smtClean="0"/>
              <a:t> la </a:t>
            </a:r>
            <a:r>
              <a:rPr lang="ro-RO" sz="1050" b="1" i="0" baseline="0" dirty="0" smtClean="0"/>
              <a:t>3</a:t>
            </a:r>
            <a:endParaRPr lang="en-GB" sz="105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Threads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3.4000000000000002E-2</c:v>
                </c:pt>
                <c:pt idx="1">
                  <c:v>2.0000000000000011E-2</c:v>
                </c:pt>
                <c:pt idx="2">
                  <c:v>1.7999999999999999E-2</c:v>
                </c:pt>
                <c:pt idx="3">
                  <c:v>1.7000000000000001E-2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0.221</c:v>
                </c:pt>
                <c:pt idx="1">
                  <c:v>0.191</c:v>
                </c:pt>
                <c:pt idx="2">
                  <c:v>0.18000000000000008</c:v>
                </c:pt>
                <c:pt idx="3">
                  <c:v>0.17500000000000004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4.3999999999999997E-2</c:v>
                </c:pt>
                <c:pt idx="1">
                  <c:v>4.3000000000000003E-2</c:v>
                </c:pt>
                <c:pt idx="2">
                  <c:v>4.3000000000000003E-2</c:v>
                </c:pt>
                <c:pt idx="3">
                  <c:v>4.0000000000000022E-2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MPI-OpenMP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0.24800000000000008</c:v>
                </c:pt>
                <c:pt idx="1">
                  <c:v>0.22800000000000001</c:v>
                </c:pt>
                <c:pt idx="2">
                  <c:v>0.21500000000000008</c:v>
                </c:pt>
                <c:pt idx="3">
                  <c:v>0.20800000000000007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MPI-Threads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0.33300000000000024</c:v>
                </c:pt>
                <c:pt idx="1">
                  <c:v>0.28800000000000014</c:v>
                </c:pt>
                <c:pt idx="2">
                  <c:v>0.253</c:v>
                </c:pt>
                <c:pt idx="3">
                  <c:v>0.24600000000000008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Threads-OpenMP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6.0000000000000026E-2</c:v>
                </c:pt>
                <c:pt idx="1">
                  <c:v>3.1000000000000014E-2</c:v>
                </c:pt>
                <c:pt idx="2">
                  <c:v>3.0000000000000002E-2</c:v>
                </c:pt>
                <c:pt idx="3">
                  <c:v>2.4E-2</c:v>
                </c:pt>
              </c:numCache>
            </c:numRef>
          </c:val>
        </c:ser>
        <c:marker val="1"/>
        <c:axId val="169813888"/>
        <c:axId val="169824256"/>
      </c:lineChart>
      <c:catAx>
        <c:axId val="169813888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 dirty="0"/>
                  <a:t>no_threads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6285733814523183"/>
              <c:y val="0.60477564615732271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824256"/>
        <c:crosses val="autoZero"/>
        <c:auto val="1"/>
        <c:lblAlgn val="ctr"/>
        <c:lblOffset val="100"/>
      </c:catAx>
      <c:valAx>
        <c:axId val="169824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8138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0033792650918635"/>
          <c:y val="0.70037161621255251"/>
          <c:w val="0.86562880239201023"/>
          <c:h val="0.18659505284383926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 rot="0" vert="horz"/>
          <a:lstStyle/>
          <a:p>
            <a:pPr>
              <a:defRPr/>
            </a:pPr>
            <a:r>
              <a:rPr lang="ro-RO"/>
              <a:t>Threads</a:t>
            </a:r>
            <a:endParaRPr lang="en-GB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Impartire imagine color la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0.126</c:v>
                </c:pt>
                <c:pt idx="1">
                  <c:v>7.0000000000000021E-2</c:v>
                </c:pt>
                <c:pt idx="2">
                  <c:v>6.2000000000000034E-2</c:v>
                </c:pt>
                <c:pt idx="3">
                  <c:v>4.5000000000000012E-2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Impartire imagine color la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5.0000000000000024E-2</c:v>
                </c:pt>
                <c:pt idx="2">
                  <c:v>4.2000000000000023E-2</c:v>
                </c:pt>
                <c:pt idx="3">
                  <c:v>3.6000000000000011E-2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Impartire imagine alb-negru la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6.1000000000000013E-2</c:v>
                </c:pt>
                <c:pt idx="1">
                  <c:v>3.500000000000001E-2</c:v>
                </c:pt>
                <c:pt idx="2">
                  <c:v>3.2000000000000035E-2</c:v>
                </c:pt>
                <c:pt idx="3">
                  <c:v>3.0000000000000016E-2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Impartire imagine alb-negru la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3.4000000000000002E-2</c:v>
                </c:pt>
                <c:pt idx="1">
                  <c:v>2.0000000000000011E-2</c:v>
                </c:pt>
                <c:pt idx="2">
                  <c:v>1.8000000000000016E-2</c:v>
                </c:pt>
                <c:pt idx="3">
                  <c:v>1.7000000000000005E-2</c:v>
                </c:pt>
              </c:numCache>
            </c:numRef>
          </c:val>
        </c:ser>
        <c:marker val="1"/>
        <c:axId val="158747264"/>
        <c:axId val="158765824"/>
      </c:lineChart>
      <c:catAx>
        <c:axId val="158747264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6723293446586894"/>
              <c:y val="0.70104714889913367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8765824"/>
        <c:crosses val="autoZero"/>
        <c:auto val="1"/>
        <c:lblAlgn val="ctr"/>
        <c:lblOffset val="100"/>
      </c:catAx>
      <c:valAx>
        <c:axId val="1587658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87472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42385351437383"/>
          <c:y val="0.77439448954891044"/>
          <c:w val="0.74482393170885242"/>
          <c:h val="0.14645883842176427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 rot="0" vert="horz"/>
          <a:lstStyle/>
          <a:p>
            <a:pPr>
              <a:defRPr/>
            </a:pPr>
            <a:r>
              <a:rPr lang="ro-RO"/>
              <a:t>MPI</a:t>
            </a:r>
            <a:endParaRPr lang="en-GB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Impartire imagine color la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0.24800000000000014</c:v>
                </c:pt>
                <c:pt idx="1">
                  <c:v>0.19900000000000001</c:v>
                </c:pt>
                <c:pt idx="2">
                  <c:v>0.13200000000000001</c:v>
                </c:pt>
                <c:pt idx="3">
                  <c:v>0.10700000000000007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Impartire imagine color la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0.23200000000000001</c:v>
                </c:pt>
                <c:pt idx="1">
                  <c:v>0.21600000000000014</c:v>
                </c:pt>
                <c:pt idx="2">
                  <c:v>0.19500000000000001</c:v>
                </c:pt>
                <c:pt idx="3">
                  <c:v>9.7000000000000003E-2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Impartire imagine alb-negru la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0.22</c:v>
                </c:pt>
                <c:pt idx="1">
                  <c:v>0.19</c:v>
                </c:pt>
                <c:pt idx="2">
                  <c:v>0.18400000000000014</c:v>
                </c:pt>
                <c:pt idx="3">
                  <c:v>0.18200000000000013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Impartire imagine alb-negru la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0.221</c:v>
                </c:pt>
                <c:pt idx="1">
                  <c:v>0.191</c:v>
                </c:pt>
                <c:pt idx="2">
                  <c:v>0.18000000000000013</c:v>
                </c:pt>
                <c:pt idx="3">
                  <c:v>0.17500000000000004</c:v>
                </c:pt>
              </c:numCache>
            </c:numRef>
          </c:val>
        </c:ser>
        <c:marker val="1"/>
        <c:axId val="161474432"/>
        <c:axId val="161558528"/>
      </c:lineChart>
      <c:catAx>
        <c:axId val="161474432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9610436716243861"/>
              <c:y val="0.7442250968628929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1558528"/>
        <c:crosses val="autoZero"/>
        <c:auto val="1"/>
        <c:lblAlgn val="ctr"/>
        <c:lblOffset val="100"/>
      </c:catAx>
      <c:valAx>
        <c:axId val="161558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1474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33373302956415"/>
          <c:w val="1"/>
          <c:h val="0.1285916037145102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MPI-OpenMP</a:t>
            </a:r>
            <a:endParaRPr lang="en-GB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Impartire imagine color la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0.13700000000000001</c:v>
                </c:pt>
                <c:pt idx="1">
                  <c:v>0.13200000000000001</c:v>
                </c:pt>
                <c:pt idx="2">
                  <c:v>0.13100000000000001</c:v>
                </c:pt>
                <c:pt idx="3">
                  <c:v>0.12100000000000002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Impartire imagine color la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0.12000000000000002</c:v>
                </c:pt>
                <c:pt idx="1">
                  <c:v>0.11799999999999998</c:v>
                </c:pt>
                <c:pt idx="2">
                  <c:v>0.11</c:v>
                </c:pt>
                <c:pt idx="3">
                  <c:v>9.2000000000000026E-2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Impartire imagine alb-negru la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8.7000000000000022E-2</c:v>
                </c:pt>
                <c:pt idx="2">
                  <c:v>8.5000000000000006E-2</c:v>
                </c:pt>
                <c:pt idx="3">
                  <c:v>7.5000000000000011E-2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Impartire imagine alb-negru la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4.3999999999999997E-2</c:v>
                </c:pt>
                <c:pt idx="1">
                  <c:v>4.3000000000000003E-2</c:v>
                </c:pt>
                <c:pt idx="2">
                  <c:v>4.3000000000000003E-2</c:v>
                </c:pt>
                <c:pt idx="3">
                  <c:v>4.0000000000000022E-2</c:v>
                </c:pt>
              </c:numCache>
            </c:numRef>
          </c:val>
        </c:ser>
        <c:marker val="1"/>
        <c:axId val="169006976"/>
        <c:axId val="169013248"/>
      </c:lineChart>
      <c:catAx>
        <c:axId val="169006976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 dirty="0"/>
                  <a:t>no_threads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5113529232117472"/>
              <c:y val="0.5404206607326254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013248"/>
        <c:crosses val="autoZero"/>
        <c:auto val="1"/>
        <c:lblAlgn val="ctr"/>
        <c:lblOffset val="100"/>
      </c:catAx>
      <c:valAx>
        <c:axId val="1690132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006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051152332771218"/>
          <c:y val="0.63427122560766869"/>
          <c:w val="0.84924114671163553"/>
          <c:h val="0.25250413671117189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MPI-Threads</a:t>
            </a:r>
            <a:endParaRPr lang="en-GB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Impartire imagine color la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0.13700000000000001</c:v>
                </c:pt>
                <c:pt idx="1">
                  <c:v>0.13200000000000001</c:v>
                </c:pt>
                <c:pt idx="2">
                  <c:v>0.13100000000000001</c:v>
                </c:pt>
                <c:pt idx="3">
                  <c:v>0.12100000000000002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Impartire imagine color la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0.12000000000000002</c:v>
                </c:pt>
                <c:pt idx="1">
                  <c:v>0.11799999999999998</c:v>
                </c:pt>
                <c:pt idx="2">
                  <c:v>0.11</c:v>
                </c:pt>
                <c:pt idx="3">
                  <c:v>9.2000000000000026E-2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Impartire imagine alb-negru la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8.7000000000000022E-2</c:v>
                </c:pt>
                <c:pt idx="2">
                  <c:v>8.5000000000000006E-2</c:v>
                </c:pt>
                <c:pt idx="3">
                  <c:v>7.5000000000000011E-2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Impartire imagine alb-negru la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4.3999999999999997E-2</c:v>
                </c:pt>
                <c:pt idx="1">
                  <c:v>4.3000000000000003E-2</c:v>
                </c:pt>
                <c:pt idx="2">
                  <c:v>4.3000000000000003E-2</c:v>
                </c:pt>
                <c:pt idx="3">
                  <c:v>4.0000000000000022E-2</c:v>
                </c:pt>
              </c:numCache>
            </c:numRef>
          </c:val>
        </c:ser>
        <c:marker val="1"/>
        <c:axId val="169065856"/>
        <c:axId val="169158144"/>
      </c:lineChart>
      <c:catAx>
        <c:axId val="169065856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 dirty="0"/>
                  <a:t>no_threads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3416750904447765"/>
              <c:y val="0.551917308413371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158144"/>
        <c:crosses val="autoZero"/>
        <c:auto val="1"/>
        <c:lblAlgn val="ctr"/>
        <c:lblOffset val="100"/>
      </c:catAx>
      <c:valAx>
        <c:axId val="169158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0658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2528153153153158"/>
          <c:y val="0.63940973724438332"/>
          <c:w val="0.59166666666666656"/>
          <c:h val="0.30564520781056226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Threads-OpenMP</a:t>
            </a:r>
            <a:endParaRPr lang="en-GB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Impartire imagine color la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0.13700000000000001</c:v>
                </c:pt>
                <c:pt idx="1">
                  <c:v>0.13200000000000001</c:v>
                </c:pt>
                <c:pt idx="2">
                  <c:v>0.13100000000000001</c:v>
                </c:pt>
                <c:pt idx="3">
                  <c:v>0.12100000000000002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Impartire imagine color la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0.12000000000000002</c:v>
                </c:pt>
                <c:pt idx="1">
                  <c:v>0.11799999999999998</c:v>
                </c:pt>
                <c:pt idx="2">
                  <c:v>0.11</c:v>
                </c:pt>
                <c:pt idx="3">
                  <c:v>9.2000000000000026E-2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Impartire imagine alb-negru la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8.7000000000000022E-2</c:v>
                </c:pt>
                <c:pt idx="2">
                  <c:v>8.5000000000000006E-2</c:v>
                </c:pt>
                <c:pt idx="3">
                  <c:v>7.5000000000000011E-2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Impartire imagine alb-negru la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4.3999999999999997E-2</c:v>
                </c:pt>
                <c:pt idx="1">
                  <c:v>4.3000000000000003E-2</c:v>
                </c:pt>
                <c:pt idx="2">
                  <c:v>4.3000000000000003E-2</c:v>
                </c:pt>
                <c:pt idx="3">
                  <c:v>4.0000000000000022E-2</c:v>
                </c:pt>
              </c:numCache>
            </c:numRef>
          </c:val>
        </c:ser>
        <c:marker val="1"/>
        <c:axId val="169464960"/>
        <c:axId val="169466880"/>
      </c:lineChart>
      <c:catAx>
        <c:axId val="169464960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2265803638951921"/>
              <c:y val="0.5662736493875766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466880"/>
        <c:crosses val="autoZero"/>
        <c:auto val="1"/>
        <c:lblAlgn val="ctr"/>
        <c:lblOffset val="100"/>
      </c:catAx>
      <c:valAx>
        <c:axId val="1694668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464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587570621468916"/>
          <c:y val="0.64516964676290467"/>
          <c:w val="0.57389830508474571"/>
          <c:h val="0.28972618657042881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sz="1050" dirty="0" err="1" smtClean="0"/>
              <a:t>Impartirea</a:t>
            </a:r>
            <a:r>
              <a:rPr lang="en-US" sz="1050" dirty="0" smtClean="0"/>
              <a:t> </a:t>
            </a:r>
            <a:r>
              <a:rPr lang="en-US" sz="1050" dirty="0" err="1" smtClean="0"/>
              <a:t>unei</a:t>
            </a:r>
            <a:r>
              <a:rPr lang="en-US" sz="1050" dirty="0" smtClean="0"/>
              <a:t> </a:t>
            </a:r>
            <a:r>
              <a:rPr lang="en-US" sz="1050" dirty="0" err="1" smtClean="0"/>
              <a:t>imagini</a:t>
            </a:r>
            <a:r>
              <a:rPr lang="en-US" sz="1050" dirty="0" smtClean="0"/>
              <a:t> color la 2</a:t>
            </a:r>
            <a:endParaRPr lang="en-GB" sz="1050" dirty="0"/>
          </a:p>
        </c:rich>
      </c:tx>
      <c:layout>
        <c:manualLayout>
          <c:xMode val="edge"/>
          <c:yMode val="edge"/>
          <c:x val="0.21136518041030317"/>
          <c:y val="5.3081107514320403E-3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Threads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0.126</c:v>
                </c:pt>
                <c:pt idx="1">
                  <c:v>7.0000000000000021E-2</c:v>
                </c:pt>
                <c:pt idx="2">
                  <c:v>6.2000000000000027E-2</c:v>
                </c:pt>
                <c:pt idx="3">
                  <c:v>4.5000000000000012E-2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0.24800000000000008</c:v>
                </c:pt>
                <c:pt idx="1">
                  <c:v>0.19900000000000001</c:v>
                </c:pt>
                <c:pt idx="2">
                  <c:v>0.13200000000000001</c:v>
                </c:pt>
                <c:pt idx="3">
                  <c:v>0.10700000000000004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0.13700000000000001</c:v>
                </c:pt>
                <c:pt idx="1">
                  <c:v>0.13200000000000001</c:v>
                </c:pt>
                <c:pt idx="2">
                  <c:v>0.13100000000000001</c:v>
                </c:pt>
                <c:pt idx="3">
                  <c:v>0.12100000000000002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MPI-OpenMP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0.33100000000000024</c:v>
                </c:pt>
                <c:pt idx="1">
                  <c:v>0.29700000000000021</c:v>
                </c:pt>
                <c:pt idx="2">
                  <c:v>0.23400000000000001</c:v>
                </c:pt>
                <c:pt idx="3">
                  <c:v>0.21200000000000008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MPI-Threads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0.37400000000000017</c:v>
                </c:pt>
                <c:pt idx="1">
                  <c:v>0.34700000000000014</c:v>
                </c:pt>
                <c:pt idx="2">
                  <c:v>0.29200000000000015</c:v>
                </c:pt>
                <c:pt idx="3">
                  <c:v>0.27100000000000002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Threads-OpenMP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0.20800000000000007</c:v>
                </c:pt>
                <c:pt idx="1">
                  <c:v>0.12100000000000002</c:v>
                </c:pt>
                <c:pt idx="2">
                  <c:v>8.6000000000000021E-2</c:v>
                </c:pt>
                <c:pt idx="3">
                  <c:v>8.1000000000000003E-2</c:v>
                </c:pt>
              </c:numCache>
            </c:numRef>
          </c:val>
        </c:ser>
        <c:marker val="1"/>
        <c:axId val="169627648"/>
        <c:axId val="169629568"/>
      </c:lineChart>
      <c:catAx>
        <c:axId val="169627648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629568"/>
        <c:crosses val="autoZero"/>
        <c:auto val="1"/>
        <c:lblAlgn val="ctr"/>
        <c:lblOffset val="100"/>
      </c:catAx>
      <c:valAx>
        <c:axId val="1696295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627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448177173883972E-2"/>
          <c:y val="0.64977489081663964"/>
          <c:w val="0.93834300692754169"/>
          <c:h val="0.20271176921628239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spPr>
    <a:ln>
      <a:noFill/>
    </a:ln>
  </c:spPr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sz="1050" b="1" i="0" baseline="0" dirty="0" err="1" smtClean="0"/>
              <a:t>Impartirea</a:t>
            </a:r>
            <a:r>
              <a:rPr lang="en-US" sz="1050" b="1" i="0" baseline="0" dirty="0" smtClean="0"/>
              <a:t> </a:t>
            </a:r>
            <a:r>
              <a:rPr lang="en-US" sz="1050" b="1" i="0" baseline="0" dirty="0" err="1" smtClean="0"/>
              <a:t>unei</a:t>
            </a:r>
            <a:r>
              <a:rPr lang="en-US" sz="1050" b="1" i="0" baseline="0" dirty="0" smtClean="0"/>
              <a:t> </a:t>
            </a:r>
            <a:r>
              <a:rPr lang="en-US" sz="1050" b="1" i="0" baseline="0" dirty="0" err="1" smtClean="0"/>
              <a:t>imagini</a:t>
            </a:r>
            <a:r>
              <a:rPr lang="en-US" sz="1050" b="1" i="0" baseline="0" dirty="0" smtClean="0"/>
              <a:t> </a:t>
            </a:r>
            <a:r>
              <a:rPr lang="ro-RO" sz="1050" b="1" i="0" baseline="0" dirty="0" smtClean="0"/>
              <a:t>alb-negru</a:t>
            </a:r>
            <a:r>
              <a:rPr lang="en-US" sz="1050" b="1" i="0" baseline="0" dirty="0" smtClean="0"/>
              <a:t> la 2</a:t>
            </a:r>
            <a:endParaRPr lang="en-GB" sz="1050" b="1" i="0" baseline="0" dirty="0"/>
          </a:p>
        </c:rich>
      </c:tx>
      <c:layout>
        <c:manualLayout>
          <c:xMode val="edge"/>
          <c:yMode val="edge"/>
          <c:x val="0.155884469466700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Threads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6.1000000000000013E-2</c:v>
                </c:pt>
                <c:pt idx="1">
                  <c:v>3.500000000000001E-2</c:v>
                </c:pt>
                <c:pt idx="2">
                  <c:v>3.2000000000000021E-2</c:v>
                </c:pt>
                <c:pt idx="3">
                  <c:v>3.0000000000000002E-2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0.22</c:v>
                </c:pt>
                <c:pt idx="1">
                  <c:v>0.19</c:v>
                </c:pt>
                <c:pt idx="2">
                  <c:v>0.18400000000000008</c:v>
                </c:pt>
                <c:pt idx="3">
                  <c:v>0.18200000000000008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8.7000000000000022E-2</c:v>
                </c:pt>
                <c:pt idx="2">
                  <c:v>8.5000000000000006E-2</c:v>
                </c:pt>
                <c:pt idx="3">
                  <c:v>7.5000000000000011E-2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MPI-OpenMP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0.26</c:v>
                </c:pt>
                <c:pt idx="1">
                  <c:v>0.23400000000000001</c:v>
                </c:pt>
                <c:pt idx="2">
                  <c:v>0.19900000000000001</c:v>
                </c:pt>
                <c:pt idx="3">
                  <c:v>0.19500000000000001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MPI-Threads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0.61600000000000033</c:v>
                </c:pt>
                <c:pt idx="1">
                  <c:v>0.46100000000000002</c:v>
                </c:pt>
                <c:pt idx="2">
                  <c:v>0.39900000000000024</c:v>
                </c:pt>
                <c:pt idx="3">
                  <c:v>0.36500000000000021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Threads-OpenMP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0.16200000000000001</c:v>
                </c:pt>
                <c:pt idx="1">
                  <c:v>0.10500000000000002</c:v>
                </c:pt>
                <c:pt idx="2">
                  <c:v>9.6000000000000002E-2</c:v>
                </c:pt>
                <c:pt idx="3">
                  <c:v>7.3999999999999996E-2</c:v>
                </c:pt>
              </c:numCache>
            </c:numRef>
          </c:val>
        </c:ser>
        <c:marker val="1"/>
        <c:axId val="169719680"/>
        <c:axId val="169725952"/>
      </c:lineChart>
      <c:catAx>
        <c:axId val="169719680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725952"/>
        <c:crosses val="autoZero"/>
        <c:auto val="1"/>
        <c:lblAlgn val="ctr"/>
        <c:lblOffset val="100"/>
      </c:catAx>
      <c:valAx>
        <c:axId val="1697259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7196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931048344214133"/>
          <c:y val="0.66663882859526713"/>
          <c:w val="0.82377805165852269"/>
          <c:h val="0.18619234322503928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sz="1050" b="1" i="0" baseline="0" dirty="0" err="1" smtClean="0"/>
              <a:t>Impartirea</a:t>
            </a:r>
            <a:r>
              <a:rPr lang="en-US" sz="1050" b="1" i="0" baseline="0" dirty="0" smtClean="0"/>
              <a:t> </a:t>
            </a:r>
            <a:r>
              <a:rPr lang="en-US" sz="1050" b="1" i="0" baseline="0" dirty="0" err="1" smtClean="0"/>
              <a:t>unei</a:t>
            </a:r>
            <a:r>
              <a:rPr lang="en-US" sz="1050" b="1" i="0" baseline="0" dirty="0" smtClean="0"/>
              <a:t> </a:t>
            </a:r>
            <a:r>
              <a:rPr lang="en-US" sz="1050" b="1" i="0" baseline="0" dirty="0" err="1" smtClean="0"/>
              <a:t>imagini</a:t>
            </a:r>
            <a:r>
              <a:rPr lang="en-US" sz="1050" b="1" i="0" baseline="0" dirty="0" smtClean="0"/>
              <a:t> color la </a:t>
            </a:r>
            <a:r>
              <a:rPr lang="ro-RO" sz="1050" b="1" i="0" baseline="0" dirty="0" smtClean="0"/>
              <a:t>3</a:t>
            </a:r>
            <a:endParaRPr lang="en-GB" sz="105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Threads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9.2000000000000026E-2</c:v>
                </c:pt>
                <c:pt idx="1">
                  <c:v>0.05</c:v>
                </c:pt>
                <c:pt idx="2">
                  <c:v>4.2000000000000023E-2</c:v>
                </c:pt>
                <c:pt idx="3">
                  <c:v>3.5999999999999997E-2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0.23200000000000001</c:v>
                </c:pt>
                <c:pt idx="1">
                  <c:v>0.21600000000000008</c:v>
                </c:pt>
                <c:pt idx="2">
                  <c:v>0.19500000000000001</c:v>
                </c:pt>
                <c:pt idx="3">
                  <c:v>9.7000000000000003E-2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0.12000000000000002</c:v>
                </c:pt>
                <c:pt idx="1">
                  <c:v>0.11799999999999998</c:v>
                </c:pt>
                <c:pt idx="2">
                  <c:v>0.11</c:v>
                </c:pt>
                <c:pt idx="3">
                  <c:v>9.2000000000000026E-2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MPI-OpenMP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0.45300000000000001</c:v>
                </c:pt>
                <c:pt idx="1">
                  <c:v>0.33800000000000024</c:v>
                </c:pt>
                <c:pt idx="2">
                  <c:v>0.31700000000000017</c:v>
                </c:pt>
                <c:pt idx="3">
                  <c:v>0.21900000000000008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MPI-Threads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0.32400000000000018</c:v>
                </c:pt>
                <c:pt idx="1">
                  <c:v>0.30700000000000016</c:v>
                </c:pt>
                <c:pt idx="2">
                  <c:v>0.25</c:v>
                </c:pt>
                <c:pt idx="3">
                  <c:v>0.20200000000000001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Threads-OpenMP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0.129</c:v>
                </c:pt>
                <c:pt idx="1">
                  <c:v>6.8000000000000019E-2</c:v>
                </c:pt>
                <c:pt idx="2">
                  <c:v>5.5000000000000014E-2</c:v>
                </c:pt>
                <c:pt idx="3">
                  <c:v>4.3000000000000003E-2</c:v>
                </c:pt>
              </c:numCache>
            </c:numRef>
          </c:val>
        </c:ser>
        <c:marker val="1"/>
        <c:axId val="169598976"/>
        <c:axId val="169600896"/>
      </c:lineChart>
      <c:catAx>
        <c:axId val="169598976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o-RO"/>
                  <a:t>no_threads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6487819368175387"/>
              <c:y val="0.61356411972706071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600896"/>
        <c:crosses val="autoZero"/>
        <c:auto val="1"/>
        <c:lblAlgn val="ctr"/>
        <c:lblOffset val="100"/>
      </c:catAx>
      <c:valAx>
        <c:axId val="1696008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o-RO"/>
                  <a:t>seconds</a:t>
                </a:r>
                <a:endParaRPr lang="en-GB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9598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905102729606287E-2"/>
          <c:y val="0.66708148342709983"/>
          <c:w val="0.91537090748428118"/>
          <c:h val="0.15579670236562063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2ca56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2ca56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32ca56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32ca56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2ca56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2ca56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32ca56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32ca56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2ca56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2ca56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332ca56c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332ca56c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df35e248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df35e248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df35e248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df35e248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32ca56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32ca56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2ca56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2ca56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332ca56c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332ca56c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2ca56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2ca56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32ca56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32ca56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2ca56c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2ca56c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32ca56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32ca56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62800" y="675032"/>
            <a:ext cx="88812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4000" b="1" dirty="0" smtClean="0"/>
              <a:t>Mic</a:t>
            </a:r>
            <a:r>
              <a:rPr lang="ro-RO" sz="4000" b="1" dirty="0" smtClean="0"/>
              <a:t>ș</a:t>
            </a:r>
            <a:r>
              <a:rPr lang="it-IT" sz="4000" b="1" dirty="0" smtClean="0"/>
              <a:t>orarea unei imagini folosind tehnica antialiasing</a:t>
            </a:r>
            <a:endParaRPr sz="4000"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447" y="1486079"/>
            <a:ext cx="2556351" cy="12231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686350" y="3248000"/>
            <a:ext cx="37713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o-RO" sz="2400" dirty="0" smtClean="0"/>
              <a:t>Bâibâță </a:t>
            </a:r>
            <a:r>
              <a:rPr lang="en-GB" sz="2400" dirty="0" smtClean="0"/>
              <a:t>Dan-</a:t>
            </a:r>
            <a:r>
              <a:rPr lang="en-GB" sz="2400" dirty="0" err="1" smtClean="0"/>
              <a:t>Radu</a:t>
            </a:r>
            <a:r>
              <a:rPr lang="en-GB" sz="2400" dirty="0" smtClean="0"/>
              <a:t>-</a:t>
            </a:r>
            <a:r>
              <a:rPr lang="en-GB" sz="2400" dirty="0" err="1" smtClean="0"/>
              <a:t>Costin</a:t>
            </a:r>
            <a:r>
              <a:rPr lang="ro-RO" sz="2400" dirty="0" smtClean="0"/>
              <a:t> </a:t>
            </a:r>
          </a:p>
          <a:p>
            <a:pPr lvl="0" algn="ctr"/>
            <a:r>
              <a:rPr lang="ro-RO" sz="2400" dirty="0" smtClean="0"/>
              <a:t>Matei Andreea-Maria</a:t>
            </a:r>
          </a:p>
          <a:p>
            <a:pPr lvl="0" algn="ctr"/>
            <a:r>
              <a:rPr lang="ro-RO" sz="2400" dirty="0" smtClean="0"/>
              <a:t>Teau </a:t>
            </a:r>
            <a:r>
              <a:rPr lang="en-GB" sz="2400" dirty="0" err="1" smtClean="0"/>
              <a:t>Daria</a:t>
            </a:r>
            <a:r>
              <a:rPr lang="en-GB" sz="2400" dirty="0" smtClean="0"/>
              <a:t>-Elena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MPI </a:t>
            </a:r>
            <a:r>
              <a:rPr lang="ro" dirty="0"/>
              <a:t>- grafic </a:t>
            </a:r>
            <a:r>
              <a:rPr lang="ro" dirty="0" smtClean="0"/>
              <a:t>speedup</a:t>
            </a:r>
            <a:endParaRPr dirty="0"/>
          </a:p>
        </p:txBody>
      </p:sp>
      <p:graphicFrame>
        <p:nvGraphicFramePr>
          <p:cNvPr id="7" name="Chart 6"/>
          <p:cNvGraphicFramePr/>
          <p:nvPr/>
        </p:nvGraphicFramePr>
        <p:xfrm>
          <a:off x="2213610" y="1070610"/>
          <a:ext cx="4716780" cy="300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9500" y="4544700"/>
            <a:ext cx="5998800" cy="598800"/>
          </a:xfrm>
        </p:spPr>
        <p:txBody>
          <a:bodyPr/>
          <a:lstStyle/>
          <a:p>
            <a:pPr lvl="0"/>
            <a:r>
              <a:rPr lang="ro-RO" dirty="0" smtClean="0"/>
              <a:t>MPI</a:t>
            </a:r>
            <a:r>
              <a:rPr lang="en-GB" dirty="0" smtClean="0"/>
              <a:t> - </a:t>
            </a:r>
            <a:r>
              <a:rPr lang="ro-RO" dirty="0" smtClean="0"/>
              <a:t>profilling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9288" t="36314" r="69969" b="14667"/>
          <a:stretch>
            <a:fillRect/>
          </a:stretch>
        </p:blipFill>
        <p:spPr bwMode="auto">
          <a:xfrm>
            <a:off x="200491" y="845647"/>
            <a:ext cx="2528958" cy="336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9269" t="29615" r="70301" b="25756"/>
          <a:stretch>
            <a:fillRect/>
          </a:stretch>
        </p:blipFill>
        <p:spPr bwMode="auto">
          <a:xfrm>
            <a:off x="6137534" y="873148"/>
            <a:ext cx="2490827" cy="323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 l="9327" t="26529" r="58528" b="8525"/>
          <a:stretch>
            <a:fillRect/>
          </a:stretch>
        </p:blipFill>
        <p:spPr bwMode="auto">
          <a:xfrm>
            <a:off x="2900854" y="838773"/>
            <a:ext cx="3094309" cy="370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1259" y="481265"/>
            <a:ext cx="66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MPI - 2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431866" y="482408"/>
            <a:ext cx="66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MPI - 4</a:t>
            </a:r>
            <a:endParaRPr lang="en-GB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12570" y="496161"/>
            <a:ext cx="66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MPI - 8</a:t>
            </a:r>
            <a:endParaRPr lang="en-GB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MPI - OpenMP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" dirty="0" smtClean="0"/>
          </a:p>
          <a:p>
            <a:pPr lvl="0"/>
            <a:r>
              <a:rPr lang="en-GB" dirty="0" smtClean="0"/>
              <a:t>Am ob</a:t>
            </a:r>
            <a:r>
              <a:rPr lang="ro-RO" dirty="0" smtClean="0"/>
              <a:t>ținut un speedup </a:t>
            </a:r>
            <a:r>
              <a:rPr lang="ro-RO" dirty="0" smtClean="0"/>
              <a:t>de 1.16</a:t>
            </a:r>
          </a:p>
          <a:p>
            <a:pPr lvl="0"/>
            <a:endParaRPr lang="ro-RO" dirty="0" smtClean="0"/>
          </a:p>
          <a:p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 </a:t>
            </a:r>
            <a:r>
              <a:rPr lang="en-US" dirty="0" err="1" smtClean="0"/>
              <a:t>sintagma</a:t>
            </a:r>
            <a:r>
              <a:rPr lang="en-US" dirty="0" smtClean="0"/>
              <a:t> 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for collapse(2)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ro-RO" dirty="0" smtClean="0"/>
              <a:t>ă</a:t>
            </a:r>
            <a:endParaRPr lang="en-GB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MPI-OpenMP </a:t>
            </a:r>
            <a:r>
              <a:rPr lang="ro" dirty="0"/>
              <a:t>- grafic </a:t>
            </a:r>
            <a:r>
              <a:rPr lang="ro" dirty="0" smtClean="0"/>
              <a:t>speedup</a:t>
            </a:r>
            <a:endParaRPr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43918" y="1142169"/>
          <a:ext cx="4518660" cy="280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9500" y="4544700"/>
            <a:ext cx="5998800" cy="598800"/>
          </a:xfrm>
        </p:spPr>
        <p:txBody>
          <a:bodyPr/>
          <a:lstStyle/>
          <a:p>
            <a:pPr lvl="0"/>
            <a:r>
              <a:rPr lang="ro-RO" dirty="0" smtClean="0"/>
              <a:t>MPI-OpenMP</a:t>
            </a:r>
            <a:r>
              <a:rPr lang="en-GB" dirty="0" smtClean="0"/>
              <a:t> - </a:t>
            </a:r>
            <a:r>
              <a:rPr lang="ro-RO" dirty="0" smtClean="0"/>
              <a:t>profilling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25644" y="0"/>
            <a:ext cx="176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MPI _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 smtClean="0"/>
              <a:t>- 2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73116" y="0"/>
            <a:ext cx="176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MPI _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 smtClean="0"/>
              <a:t>- 4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80222" y="0"/>
            <a:ext cx="176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MPI _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 smtClean="0"/>
              <a:t>- 8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010"/>
            <a:ext cx="2851484" cy="419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6434" b="2151"/>
          <a:stretch>
            <a:fillRect/>
          </a:stretch>
        </p:blipFill>
        <p:spPr bwMode="auto">
          <a:xfrm>
            <a:off x="2890587" y="264695"/>
            <a:ext cx="3149265" cy="437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6105" y="288758"/>
            <a:ext cx="2851484" cy="462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MPI - PThreads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o-RO" dirty="0" smtClean="0"/>
          </a:p>
          <a:p>
            <a:pPr lvl="0"/>
            <a:r>
              <a:rPr lang="en-GB" dirty="0" smtClean="0"/>
              <a:t>Am </a:t>
            </a:r>
            <a:r>
              <a:rPr lang="en-GB" dirty="0" smtClean="0"/>
              <a:t>ob</a:t>
            </a:r>
            <a:r>
              <a:rPr lang="ro-RO" dirty="0" smtClean="0"/>
              <a:t>ținut un speedup de </a:t>
            </a:r>
            <a:r>
              <a:rPr lang="ro-RO" dirty="0" smtClean="0"/>
              <a:t>1.07</a:t>
            </a:r>
          </a:p>
          <a:p>
            <a:pPr lvl="0"/>
            <a:endParaRPr lang="ro-RO" dirty="0" smtClean="0"/>
          </a:p>
          <a:p>
            <a:pPr lvl="0"/>
            <a:r>
              <a:rPr lang="en-US" dirty="0" smtClean="0"/>
              <a:t>Am </a:t>
            </a:r>
            <a:r>
              <a:rPr lang="en-US" dirty="0" err="1" smtClean="0"/>
              <a:t>trimis</a:t>
            </a:r>
            <a:r>
              <a:rPr lang="en-US" dirty="0" smtClean="0"/>
              <a:t> </a:t>
            </a:r>
            <a:r>
              <a:rPr lang="en-US" dirty="0" err="1" smtClean="0"/>
              <a:t>toat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fiecare</a:t>
            </a:r>
            <a:r>
              <a:rPr lang="en-US" dirty="0" smtClean="0"/>
              <a:t> worker 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intereseaz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r>
              <a:rPr lang="en-US" dirty="0" smtClean="0"/>
              <a:t>Am </a:t>
            </a:r>
            <a:r>
              <a:rPr lang="en-US" dirty="0" err="1" smtClean="0"/>
              <a:t>calculat</a:t>
            </a:r>
            <a:r>
              <a:rPr lang="en-US" dirty="0" smtClean="0"/>
              <a:t> start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stop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workerul</a:t>
            </a:r>
            <a:r>
              <a:rPr lang="en-US" dirty="0" smtClean="0"/>
              <a:t> </a:t>
            </a:r>
            <a:r>
              <a:rPr lang="en-US" dirty="0" err="1" smtClean="0"/>
              <a:t>aferent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worker </a:t>
            </a:r>
            <a:r>
              <a:rPr lang="en-US" dirty="0" err="1" smtClean="0"/>
              <a:t>swapneaz</a:t>
            </a:r>
            <a:r>
              <a:rPr lang="ro-RO" dirty="0" smtClean="0"/>
              <a:t>ă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dam ca argument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MPI-pthreads </a:t>
            </a:r>
            <a:r>
              <a:rPr lang="ro" dirty="0"/>
              <a:t>- grafic </a:t>
            </a:r>
            <a:r>
              <a:rPr lang="ro" dirty="0" smtClean="0"/>
              <a:t>speedup</a:t>
            </a:r>
            <a:endParaRPr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16480" y="1184910"/>
          <a:ext cx="4511040" cy="277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9500" y="4544700"/>
            <a:ext cx="5998800" cy="598800"/>
          </a:xfrm>
        </p:spPr>
        <p:txBody>
          <a:bodyPr/>
          <a:lstStyle/>
          <a:p>
            <a:pPr lvl="0"/>
            <a:r>
              <a:rPr lang="ro-RO" dirty="0" smtClean="0"/>
              <a:t>MPI-pthreads</a:t>
            </a:r>
            <a:r>
              <a:rPr lang="en-GB" dirty="0" smtClean="0"/>
              <a:t> - </a:t>
            </a:r>
            <a:r>
              <a:rPr lang="ro-RO" dirty="0" smtClean="0"/>
              <a:t>profilling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09864" y="0"/>
            <a:ext cx="187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MPI_Pthreads</a:t>
            </a:r>
            <a:r>
              <a:rPr lang="en-GB" dirty="0" smtClean="0"/>
              <a:t> - 2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7180" y="0"/>
            <a:ext cx="187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MPI_Pthreads</a:t>
            </a:r>
            <a:r>
              <a:rPr lang="en-GB" dirty="0" smtClean="0"/>
              <a:t> - 4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80222" y="0"/>
            <a:ext cx="187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MPI_Pthreads</a:t>
            </a:r>
            <a:r>
              <a:rPr lang="en-GB" dirty="0" smtClean="0"/>
              <a:t> - 8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675" b="6354"/>
          <a:stretch>
            <a:fillRect/>
          </a:stretch>
        </p:blipFill>
        <p:spPr bwMode="auto">
          <a:xfrm>
            <a:off x="0" y="275473"/>
            <a:ext cx="3152274" cy="434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6800" r="18132" b="6287"/>
          <a:stretch>
            <a:fillRect/>
          </a:stretch>
        </p:blipFill>
        <p:spPr bwMode="auto">
          <a:xfrm>
            <a:off x="2901115" y="282743"/>
            <a:ext cx="3150770" cy="43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8865" y="217988"/>
            <a:ext cx="3385135" cy="448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P</a:t>
            </a:r>
            <a:r>
              <a:rPr lang="en-GB" dirty="0" smtClean="0"/>
              <a:t>t</a:t>
            </a:r>
            <a:r>
              <a:rPr lang="ro" dirty="0" smtClean="0"/>
              <a:t>hreads - OpenMP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" dirty="0" smtClean="0"/>
          </a:p>
          <a:p>
            <a:pPr lvl="0"/>
            <a:r>
              <a:rPr lang="en-GB" dirty="0" smtClean="0"/>
              <a:t>Am ob</a:t>
            </a:r>
            <a:r>
              <a:rPr lang="ro-RO" dirty="0" smtClean="0"/>
              <a:t>ținut un speedup </a:t>
            </a:r>
            <a:r>
              <a:rPr lang="ro-RO" dirty="0" smtClean="0"/>
              <a:t>de 3.04</a:t>
            </a:r>
            <a:endParaRPr lang="en-GB" dirty="0" smtClean="0"/>
          </a:p>
          <a:p>
            <a:pPr lvl="0"/>
            <a:endParaRPr lang="ro-RO" dirty="0" smtClean="0"/>
          </a:p>
          <a:p>
            <a:pPr lvl="0"/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 </a:t>
            </a:r>
            <a:r>
              <a:rPr lang="en-US" dirty="0" err="1" smtClean="0"/>
              <a:t>sintagma</a:t>
            </a:r>
            <a:r>
              <a:rPr lang="en-US" dirty="0" smtClean="0"/>
              <a:t> 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for collapse(2)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ro-RO" dirty="0" smtClean="0"/>
              <a:t>ă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</a:t>
            </a:r>
            <a:r>
              <a:rPr lang="ro" dirty="0" smtClean="0"/>
              <a:t>threads-OpenMP </a:t>
            </a:r>
            <a:r>
              <a:rPr lang="ro" dirty="0"/>
              <a:t>- grafic </a:t>
            </a:r>
            <a:r>
              <a:rPr lang="ro" dirty="0" smtClean="0"/>
              <a:t>speedup</a:t>
            </a:r>
            <a:endParaRPr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24100" y="1108710"/>
          <a:ext cx="44958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Descrierea proiectului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 smtClean="0"/>
              <a:t>Implementarea unui program capabil să redimensioneze o imagine micşorând pierderea de informaţie folosind tehnica antialiasing de tip super sampling antialiasing</a:t>
            </a:r>
            <a:endParaRPr lang="ro-RO" dirty="0" smtClean="0"/>
          </a:p>
          <a:p>
            <a:pPr lvl="0"/>
            <a:r>
              <a:rPr lang="vi-VN" dirty="0" smtClean="0"/>
              <a:t>Tema primește o imagine color sau grayscale și va avea ca output o altă imagine de tip corespunzător cu o rezoluție mai mică de resizefactor ori</a:t>
            </a:r>
            <a:endParaRPr lang="ro-RO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9058" t="53423" r="42038" b="28553"/>
          <a:stretch>
            <a:fillRect/>
          </a:stretch>
        </p:blipFill>
        <p:spPr bwMode="auto">
          <a:xfrm>
            <a:off x="2018714" y="2806505"/>
            <a:ext cx="4699965" cy="164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9500" y="4544700"/>
            <a:ext cx="5998800" cy="598800"/>
          </a:xfrm>
        </p:spPr>
        <p:txBody>
          <a:bodyPr/>
          <a:lstStyle/>
          <a:p>
            <a:pPr lvl="0"/>
            <a:r>
              <a:rPr lang="ro-RO" dirty="0" smtClean="0"/>
              <a:t>Pthreads-OpenMP</a:t>
            </a:r>
            <a:r>
              <a:rPr lang="en-GB" dirty="0" smtClean="0"/>
              <a:t> - </a:t>
            </a:r>
            <a:r>
              <a:rPr lang="ro-RO" dirty="0" smtClean="0"/>
              <a:t>profilling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960" y="1208336"/>
            <a:ext cx="3291388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846" y="1071479"/>
            <a:ext cx="3297154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37641"/>
            <a:ext cx="298383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1262" y="276726"/>
            <a:ext cx="198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Pthreads_OpenMP</a:t>
            </a:r>
            <a:r>
              <a:rPr lang="en-GB" dirty="0" smtClean="0"/>
              <a:t> - 2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40767" y="284746"/>
            <a:ext cx="198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Pthreads_OpenMP</a:t>
            </a:r>
            <a:r>
              <a:rPr lang="en-GB" dirty="0" smtClean="0"/>
              <a:t> - 4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05072" y="320842"/>
            <a:ext cx="198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Pthreads_OpenMP</a:t>
            </a:r>
            <a:r>
              <a:rPr lang="en-GB" dirty="0" smtClean="0"/>
              <a:t> - 8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285123" y="4780175"/>
            <a:ext cx="5998800" cy="36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Grafic comparativ cu timpii tuturor versiunilor</a:t>
            </a:r>
            <a:endParaRPr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79535" y="-1"/>
          <a:ext cx="3862455" cy="263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33412" y="1"/>
          <a:ext cx="3544933" cy="250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11427" y="2310924"/>
          <a:ext cx="3868067" cy="283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8875" y="2282563"/>
          <a:ext cx="3657600" cy="267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După o comparare a variantelor am observat că varianta paralelă cea mai eficientă pentru problema pusă în discuție este cea care foloseste pthreads.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Cele mai ineficiente s-au dovedit a fi cele ce folosesc MPI si cele hibride cu MPI.</a:t>
            </a:r>
            <a:r>
              <a:rPr lang="ro" dirty="0" smtClean="0"/>
              <a:t> </a:t>
            </a:r>
            <a:r>
              <a:rPr lang="en-GB" dirty="0" err="1" smtClean="0"/>
              <a:t>Acest</a:t>
            </a:r>
            <a:r>
              <a:rPr lang="en-GB" dirty="0" smtClean="0"/>
              <a:t> </a:t>
            </a:r>
            <a:r>
              <a:rPr lang="en-GB" dirty="0" err="1" smtClean="0"/>
              <a:t>lucru</a:t>
            </a:r>
            <a:r>
              <a:rPr lang="en-GB" dirty="0" smtClean="0"/>
              <a:t> se </a:t>
            </a:r>
            <a:r>
              <a:rPr lang="en-GB" dirty="0" err="1" smtClean="0"/>
              <a:t>datoreaz</a:t>
            </a:r>
            <a:r>
              <a:rPr lang="ro-RO" dirty="0" smtClean="0"/>
              <a:t>ă</a:t>
            </a:r>
            <a:r>
              <a:rPr lang="en-GB" dirty="0" smtClean="0"/>
              <a:t> </a:t>
            </a:r>
            <a:r>
              <a:rPr lang="en-GB" dirty="0" err="1" smtClean="0"/>
              <a:t>faptului</a:t>
            </a:r>
            <a:r>
              <a:rPr lang="en-GB" dirty="0" smtClean="0"/>
              <a:t> </a:t>
            </a:r>
            <a:r>
              <a:rPr lang="en-GB" dirty="0" smtClean="0"/>
              <a:t>c</a:t>
            </a:r>
            <a:r>
              <a:rPr lang="ro-RO" dirty="0" smtClean="0"/>
              <a:t>ă</a:t>
            </a:r>
            <a:r>
              <a:rPr lang="en-GB" dirty="0" smtClean="0"/>
              <a:t> opera</a:t>
            </a:r>
            <a:r>
              <a:rPr lang="ro-RO" dirty="0" smtClean="0"/>
              <a:t>ț</a:t>
            </a:r>
            <a:r>
              <a:rPr lang="en-GB" dirty="0" err="1" smtClean="0"/>
              <a:t>iile</a:t>
            </a:r>
            <a:r>
              <a:rPr lang="en-GB" dirty="0" smtClean="0"/>
              <a:t> </a:t>
            </a:r>
            <a:r>
              <a:rPr lang="en-GB" dirty="0" err="1" smtClean="0"/>
              <a:t>realizate</a:t>
            </a:r>
            <a:r>
              <a:rPr lang="en-GB" dirty="0" smtClean="0"/>
              <a:t> </a:t>
            </a:r>
            <a:r>
              <a:rPr lang="en-GB" dirty="0" err="1" smtClean="0"/>
              <a:t>asupra</a:t>
            </a:r>
            <a:r>
              <a:rPr lang="en-GB" dirty="0" smtClean="0"/>
              <a:t> </a:t>
            </a:r>
            <a:r>
              <a:rPr lang="en-GB" dirty="0" err="1" smtClean="0"/>
              <a:t>matricei</a:t>
            </a:r>
            <a:r>
              <a:rPr lang="en-GB" dirty="0" smtClean="0"/>
              <a:t> nu </a:t>
            </a:r>
            <a:r>
              <a:rPr lang="en-GB" dirty="0" err="1" smtClean="0"/>
              <a:t>sunt</a:t>
            </a:r>
            <a:r>
              <a:rPr lang="en-GB" dirty="0" smtClean="0"/>
              <a:t> </a:t>
            </a:r>
            <a:r>
              <a:rPr lang="en-GB" dirty="0" smtClean="0"/>
              <a:t>at</a:t>
            </a:r>
            <a:r>
              <a:rPr lang="ro-RO" dirty="0" smtClean="0"/>
              <a:t>â</a:t>
            </a:r>
            <a:r>
              <a:rPr lang="en-GB" dirty="0" smtClean="0"/>
              <a:t>t </a:t>
            </a:r>
            <a:r>
              <a:rPr lang="en-GB" dirty="0" smtClean="0"/>
              <a:t>de </a:t>
            </a:r>
            <a:r>
              <a:rPr lang="en-GB" dirty="0" err="1" smtClean="0"/>
              <a:t>intensiv</a:t>
            </a:r>
            <a:r>
              <a:rPr lang="en-GB" dirty="0" smtClean="0"/>
              <a:t> </a:t>
            </a:r>
            <a:r>
              <a:rPr lang="en-GB" dirty="0" err="1" smtClean="0"/>
              <a:t>computa</a:t>
            </a:r>
            <a:r>
              <a:rPr lang="ro-RO" dirty="0" smtClean="0"/>
              <a:t>ț</a:t>
            </a:r>
            <a:r>
              <a:rPr lang="en-GB" dirty="0" err="1" smtClean="0"/>
              <a:t>ionale</a:t>
            </a:r>
            <a:r>
              <a:rPr lang="en-GB" dirty="0" smtClean="0"/>
              <a:t> </a:t>
            </a:r>
            <a:r>
              <a:rPr lang="ro-RO" dirty="0" smtClean="0"/>
              <a:t>î</a:t>
            </a:r>
            <a:r>
              <a:rPr lang="en-GB" dirty="0" err="1" smtClean="0"/>
              <a:t>nc</a:t>
            </a:r>
            <a:r>
              <a:rPr lang="ro-RO" dirty="0" smtClean="0"/>
              <a:t>â</a:t>
            </a:r>
            <a:r>
              <a:rPr lang="en-GB" dirty="0" smtClean="0"/>
              <a:t>t s</a:t>
            </a:r>
            <a:r>
              <a:rPr lang="ro-RO" dirty="0" smtClean="0"/>
              <a:t>ă</a:t>
            </a:r>
            <a:r>
              <a:rPr lang="en-GB" dirty="0" smtClean="0"/>
              <a:t> </a:t>
            </a:r>
            <a:r>
              <a:rPr lang="en-GB" dirty="0" err="1" smtClean="0"/>
              <a:t>compenseze</a:t>
            </a:r>
            <a:r>
              <a:rPr lang="en-GB" dirty="0" smtClean="0"/>
              <a:t> </a:t>
            </a:r>
            <a:r>
              <a:rPr lang="en-GB" dirty="0" err="1" smtClean="0"/>
              <a:t>timpii</a:t>
            </a:r>
            <a:r>
              <a:rPr lang="en-GB" dirty="0" smtClean="0"/>
              <a:t> </a:t>
            </a:r>
            <a:r>
              <a:rPr lang="en-GB" dirty="0" err="1" smtClean="0"/>
              <a:t>mari</a:t>
            </a:r>
            <a:r>
              <a:rPr lang="en-GB" dirty="0" smtClean="0"/>
              <a:t> </a:t>
            </a:r>
            <a:r>
              <a:rPr lang="en-GB" dirty="0" err="1" smtClean="0"/>
              <a:t>petrecu</a:t>
            </a:r>
            <a:r>
              <a:rPr lang="ro-RO" dirty="0" smtClean="0"/>
              <a:t>ț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crearea</a:t>
            </a:r>
            <a:r>
              <a:rPr lang="en-GB" dirty="0" smtClean="0"/>
              <a:t> </a:t>
            </a:r>
            <a:r>
              <a:rPr lang="en-GB" dirty="0" err="1" smtClean="0"/>
              <a:t>proceselor</a:t>
            </a:r>
            <a:r>
              <a:rPr lang="en-GB" dirty="0" smtClean="0"/>
              <a:t> </a:t>
            </a:r>
            <a:r>
              <a:rPr lang="ro-RO" dirty="0" err="1" smtClean="0"/>
              <a:t>ș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realizarea</a:t>
            </a:r>
            <a:r>
              <a:rPr lang="en-GB" dirty="0" smtClean="0"/>
              <a:t> </a:t>
            </a:r>
            <a:r>
              <a:rPr lang="en-GB" dirty="0" err="1" smtClean="0"/>
              <a:t>schimbului</a:t>
            </a:r>
            <a:r>
              <a:rPr lang="en-GB" dirty="0" smtClean="0"/>
              <a:t> de </a:t>
            </a:r>
            <a:r>
              <a:rPr lang="en-GB" dirty="0" err="1" smtClean="0"/>
              <a:t>mesaje</a:t>
            </a:r>
            <a:r>
              <a:rPr lang="en-GB" dirty="0" smtClean="0"/>
              <a:t> </a:t>
            </a:r>
            <a:r>
              <a:rPr lang="ro-RO" dirty="0" err="1" smtClean="0"/>
              <a:t>î</a:t>
            </a:r>
            <a:r>
              <a:rPr lang="en-GB" dirty="0" err="1" smtClean="0"/>
              <a:t>ntre</a:t>
            </a:r>
            <a:r>
              <a:rPr lang="en-GB" dirty="0" smtClean="0"/>
              <a:t> </a:t>
            </a:r>
            <a:r>
              <a:rPr lang="en-GB" dirty="0" err="1" smtClean="0"/>
              <a:t>acestea</a:t>
            </a:r>
            <a:r>
              <a:rPr lang="ro-RO" dirty="0" smtClean="0"/>
              <a:t>.</a:t>
            </a:r>
            <a:endParaRPr lang="vi-V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OpenMP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Am ob</a:t>
            </a:r>
            <a:r>
              <a:rPr lang="ro-RO" dirty="0" smtClean="0"/>
              <a:t>ținut un speedup de 2.04</a:t>
            </a:r>
            <a:endParaRPr lang="en-GB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 smtClean="0"/>
          </a:p>
          <a:p>
            <a:pPr lvl="0"/>
            <a:r>
              <a:rPr lang="en-US" dirty="0" smtClean="0"/>
              <a:t>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iunile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această problemă</a:t>
            </a:r>
            <a:r>
              <a:rPr lang="en-US" dirty="0" smtClean="0"/>
              <a:t>, </a:t>
            </a:r>
            <a:r>
              <a:rPr lang="en-US" dirty="0" err="1" smtClean="0"/>
              <a:t>respectiv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for schedule(static, </a:t>
            </a:r>
            <a:r>
              <a:rPr lang="en-US" dirty="0" err="1" smtClean="0"/>
              <a:t>thr</a:t>
            </a:r>
            <a:r>
              <a:rPr lang="en-US" dirty="0" smtClean="0"/>
              <a:t>) private(j)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OpenMP </a:t>
            </a:r>
            <a:r>
              <a:rPr lang="ro" dirty="0"/>
              <a:t>- grafic </a:t>
            </a:r>
            <a:r>
              <a:rPr lang="ro" dirty="0" smtClean="0"/>
              <a:t>speedup</a:t>
            </a:r>
            <a:endParaRPr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007355" y="697030"/>
          <a:ext cx="4716780" cy="2979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6375" y="4661578"/>
            <a:ext cx="5998800" cy="598800"/>
          </a:xfrm>
        </p:spPr>
        <p:txBody>
          <a:bodyPr/>
          <a:lstStyle/>
          <a:p>
            <a:pPr lvl="0"/>
            <a:r>
              <a:rPr lang="ro" dirty="0" smtClean="0"/>
              <a:t>OpenMP</a:t>
            </a:r>
            <a:r>
              <a:rPr lang="en-GB" dirty="0" smtClean="0"/>
              <a:t> - </a:t>
            </a:r>
            <a:r>
              <a:rPr lang="ro-RO" dirty="0" smtClean="0"/>
              <a:t>profilling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346" t="25846" r="67231" b="7988"/>
          <a:stretch>
            <a:fillRect/>
          </a:stretch>
        </p:blipFill>
        <p:spPr bwMode="auto">
          <a:xfrm>
            <a:off x="335085" y="82502"/>
            <a:ext cx="2855742" cy="453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9404" t="24821" r="67346" b="73317"/>
          <a:stretch>
            <a:fillRect/>
          </a:stretch>
        </p:blipFill>
        <p:spPr bwMode="auto">
          <a:xfrm>
            <a:off x="3195321" y="0"/>
            <a:ext cx="2834640" cy="14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9346" t="23590" r="67000" b="74772"/>
          <a:stretch>
            <a:fillRect/>
          </a:stretch>
        </p:blipFill>
        <p:spPr bwMode="auto">
          <a:xfrm>
            <a:off x="5986490" y="0"/>
            <a:ext cx="2883877" cy="11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9404" t="27377" r="67528" b="16308"/>
          <a:stretch>
            <a:fillRect/>
          </a:stretch>
        </p:blipFill>
        <p:spPr bwMode="auto">
          <a:xfrm>
            <a:off x="6022168" y="275008"/>
            <a:ext cx="2812447" cy="436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 l="9346" t="25790" r="67190" b="11077"/>
          <a:stretch>
            <a:fillRect/>
          </a:stretch>
        </p:blipFill>
        <p:spPr bwMode="auto">
          <a:xfrm>
            <a:off x="3141308" y="226881"/>
            <a:ext cx="2860731" cy="450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pthreads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" dirty="0" smtClean="0"/>
          </a:p>
          <a:p>
            <a:pPr lvl="0"/>
            <a:r>
              <a:rPr lang="en-GB" dirty="0" smtClean="0"/>
              <a:t>Am ob</a:t>
            </a:r>
            <a:r>
              <a:rPr lang="ro-RO" dirty="0" smtClean="0"/>
              <a:t>ținut un speedup de </a:t>
            </a:r>
            <a:r>
              <a:rPr lang="ro-RO" dirty="0" smtClean="0"/>
              <a:t>5.48</a:t>
            </a:r>
            <a:endParaRPr lang="en-GB" dirty="0" smtClean="0"/>
          </a:p>
          <a:p>
            <a:pPr lvl="0">
              <a:buNone/>
            </a:pPr>
            <a:endParaRPr lang="ro-RO" dirty="0" smtClean="0"/>
          </a:p>
          <a:p>
            <a:pPr lvl="0"/>
            <a:r>
              <a:rPr lang="en-US" dirty="0" smtClean="0"/>
              <a:t>Am </a:t>
            </a:r>
            <a:r>
              <a:rPr lang="ro-RO" dirty="0" smtClean="0"/>
              <a:t>î</a:t>
            </a:r>
            <a:r>
              <a:rPr lang="en-US" dirty="0" smtClean="0"/>
              <a:t>mp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ț</a:t>
            </a:r>
            <a:r>
              <a:rPr lang="en-US" dirty="0" smtClean="0"/>
              <a:t>it </a:t>
            </a:r>
            <a:r>
              <a:rPr lang="en-US" dirty="0" err="1" smtClean="0"/>
              <a:t>matricea</a:t>
            </a:r>
            <a:r>
              <a:rPr lang="en-US" dirty="0" smtClean="0"/>
              <a:t> imagine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coloane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thread </a:t>
            </a:r>
            <a:r>
              <a:rPr lang="en-US" dirty="0" smtClean="0"/>
              <a:t>prime</a:t>
            </a:r>
            <a:r>
              <a:rPr lang="ro-RO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smtClean="0"/>
              <a:t>o parte </a:t>
            </a:r>
            <a:r>
              <a:rPr lang="en-US" dirty="0" err="1" smtClean="0"/>
              <a:t>aproximativ</a:t>
            </a:r>
            <a:r>
              <a:rPr lang="en-US" dirty="0" smtClean="0"/>
              <a:t> </a:t>
            </a:r>
            <a:r>
              <a:rPr lang="en-US" dirty="0" err="1" smtClean="0"/>
              <a:t>egal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din workload. Ulterior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thread </a:t>
            </a:r>
            <a:r>
              <a:rPr lang="en-US" dirty="0" err="1" smtClean="0"/>
              <a:t>aplic</a:t>
            </a:r>
            <a:r>
              <a:rPr lang="ro-RO" dirty="0" smtClean="0"/>
              <a:t>ăm</a:t>
            </a:r>
            <a:r>
              <a:rPr lang="en-US" dirty="0" smtClean="0"/>
              <a:t> </a:t>
            </a:r>
            <a:r>
              <a:rPr lang="en-US" dirty="0" err="1" smtClean="0"/>
              <a:t>calculele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 smtClean="0"/>
              <a:t>noii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redimensionate</a:t>
            </a:r>
            <a:r>
              <a:rPr lang="en-US" dirty="0" smtClean="0"/>
              <a:t>.</a:t>
            </a:r>
            <a:endParaRPr lang="ro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pthreads - grafic </a:t>
            </a:r>
            <a:r>
              <a:rPr lang="ro" dirty="0" smtClean="0"/>
              <a:t>speedup</a:t>
            </a:r>
            <a:endParaRPr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174481" y="687570"/>
          <a:ext cx="5181969" cy="343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9500" y="4544700"/>
            <a:ext cx="5998800" cy="598800"/>
          </a:xfrm>
        </p:spPr>
        <p:txBody>
          <a:bodyPr/>
          <a:lstStyle/>
          <a:p>
            <a:pPr lvl="0"/>
            <a:r>
              <a:rPr lang="en-GB" dirty="0" err="1" smtClean="0"/>
              <a:t>pthreads</a:t>
            </a:r>
            <a:r>
              <a:rPr lang="en-GB" dirty="0" smtClean="0"/>
              <a:t> - </a:t>
            </a:r>
            <a:r>
              <a:rPr lang="ro-RO" dirty="0" smtClean="0"/>
              <a:t>profilling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327" t="24205" r="69167" b="5564"/>
          <a:stretch>
            <a:fillRect/>
          </a:stretch>
        </p:blipFill>
        <p:spPr bwMode="auto">
          <a:xfrm>
            <a:off x="341910" y="349719"/>
            <a:ext cx="2710673" cy="413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4385" t="27590" r="68966" b="10974"/>
          <a:stretch>
            <a:fillRect/>
          </a:stretch>
        </p:blipFill>
        <p:spPr bwMode="auto">
          <a:xfrm>
            <a:off x="3143444" y="496443"/>
            <a:ext cx="3002974" cy="403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9346" t="23058" r="67173" b="8672"/>
          <a:stretch>
            <a:fillRect/>
          </a:stretch>
        </p:blipFill>
        <p:spPr bwMode="auto">
          <a:xfrm>
            <a:off x="5972739" y="330870"/>
            <a:ext cx="2862775" cy="441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MPI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" dirty="0" smtClean="0"/>
          </a:p>
          <a:p>
            <a:pPr lvl="0"/>
            <a:r>
              <a:rPr lang="en-GB" dirty="0" smtClean="0"/>
              <a:t>Am ob</a:t>
            </a:r>
            <a:r>
              <a:rPr lang="ro-RO" dirty="0" smtClean="0"/>
              <a:t>ținut un speedup </a:t>
            </a:r>
            <a:r>
              <a:rPr lang="ro-RO" dirty="0" smtClean="0"/>
              <a:t>de 2.30</a:t>
            </a:r>
          </a:p>
          <a:p>
            <a:pPr lvl="0"/>
            <a:endParaRPr lang="ro-RO" dirty="0" smtClean="0"/>
          </a:p>
          <a:p>
            <a:pPr lvl="0"/>
            <a:r>
              <a:rPr lang="en-US" dirty="0" smtClean="0"/>
              <a:t>Am </a:t>
            </a:r>
            <a:r>
              <a:rPr lang="en-US" dirty="0" err="1" smtClean="0"/>
              <a:t>trimis</a:t>
            </a:r>
            <a:r>
              <a:rPr lang="en-US" dirty="0" smtClean="0"/>
              <a:t> </a:t>
            </a:r>
            <a:r>
              <a:rPr lang="en-US" dirty="0" err="1" smtClean="0"/>
              <a:t>toat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fiecare</a:t>
            </a:r>
            <a:r>
              <a:rPr lang="en-US" dirty="0" smtClean="0"/>
              <a:t> worker 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intereseaza</a:t>
            </a:r>
            <a:r>
              <a:rPr lang="en-US" dirty="0" smtClean="0"/>
              <a:t>. La final </a:t>
            </a:r>
            <a:r>
              <a:rPr lang="en-US" dirty="0" err="1" smtClean="0"/>
              <a:t>workerii</a:t>
            </a:r>
            <a:r>
              <a:rPr lang="en-US" dirty="0" smtClean="0"/>
              <a:t> </a:t>
            </a:r>
            <a:r>
              <a:rPr lang="en-US" dirty="0" err="1" smtClean="0"/>
              <a:t>trimit</a:t>
            </a:r>
            <a:r>
              <a:rPr lang="en-US" dirty="0" smtClean="0"/>
              <a:t> </a:t>
            </a:r>
            <a:r>
              <a:rPr lang="en-US" dirty="0" smtClean="0"/>
              <a:t>parte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smtClean="0"/>
              <a:t>root direct la </a:t>
            </a:r>
            <a:r>
              <a:rPr lang="en-US" dirty="0" err="1" smtClean="0"/>
              <a:t>pozi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aferent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din </a:t>
            </a:r>
            <a:r>
              <a:rPr lang="en-US" dirty="0" err="1" smtClean="0"/>
              <a:t>matricea</a:t>
            </a:r>
            <a:r>
              <a:rPr lang="en-US" dirty="0" smtClean="0"/>
              <a:t> de output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542</Words>
  <Application>Microsoft Office PowerPoint</Application>
  <PresentationFormat>On-screen Show (16:9)</PresentationFormat>
  <Paragraphs>97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Alfa Slab One</vt:lpstr>
      <vt:lpstr>Proxima Nova</vt:lpstr>
      <vt:lpstr>Gameday</vt:lpstr>
      <vt:lpstr>Micșorarea unei imagini folosind tehnica antialiasing</vt:lpstr>
      <vt:lpstr>Descrierea proiectului</vt:lpstr>
      <vt:lpstr>OpenMP</vt:lpstr>
      <vt:lpstr>Slide 4</vt:lpstr>
      <vt:lpstr>Slide 5</vt:lpstr>
      <vt:lpstr>pthreads</vt:lpstr>
      <vt:lpstr>Slide 7</vt:lpstr>
      <vt:lpstr>Slide 8</vt:lpstr>
      <vt:lpstr>MPI</vt:lpstr>
      <vt:lpstr>Slide 10</vt:lpstr>
      <vt:lpstr>Slide 11</vt:lpstr>
      <vt:lpstr>MPI - OpenMP</vt:lpstr>
      <vt:lpstr>Slide 13</vt:lpstr>
      <vt:lpstr>Slide 14</vt:lpstr>
      <vt:lpstr>MPI - PThreads</vt:lpstr>
      <vt:lpstr>Slide 16</vt:lpstr>
      <vt:lpstr>Slide 17</vt:lpstr>
      <vt:lpstr>Pthreads - OpenMP</vt:lpstr>
      <vt:lpstr>Slide 19</vt:lpstr>
      <vt:lpstr>Slide 20</vt:lpstr>
      <vt:lpstr>Slide 21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Micșorarea unei imagini folosind tehnica antialiasing</dc:title>
  <cp:lastModifiedBy>me</cp:lastModifiedBy>
  <cp:revision>12</cp:revision>
  <dcterms:modified xsi:type="dcterms:W3CDTF">2021-01-07T11:57:15Z</dcterms:modified>
</cp:coreProperties>
</file>