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659bf80c2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659bf80c2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e40345d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e40345d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e40345d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e40345d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659bf80c2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659bf80c2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9504bdf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9504bdf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9504bdf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9504bdf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9504bdf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9504bdf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9504bdfa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9504bdfa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659bf80c2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659bf80c2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659bf80c2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659bf80c2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659bf80c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659bf80c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659bf80c2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659bf80c2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e40345d8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e40345d8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7306f9c9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7306f9c9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628bd4a2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628bd4a2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659bf80c2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659bf80c2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659bf80c2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659bf80c2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659bf80c2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659bf80c2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659bf80c2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659bf80c2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659bf80c2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659bf80c2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659bf80c2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659bf80c2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659bf80c2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659bf80c2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659bf80c2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659bf80c2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659bf80c2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659bf80c2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659bf80c2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659bf80c2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659bf80c2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659bf80c2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o.wikipedia.org/wiki/Num%C4%83r_complex" TargetMode="External"/><Relationship Id="rId4" Type="http://schemas.openxmlformats.org/officeDocument/2006/relationships/hyperlink" Target="https://ro.wikipedia.org/wiki/Polinom" TargetMode="External"/><Relationship Id="rId5"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00825"/>
            <a:ext cx="5017500" cy="185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4400">
                <a:latin typeface="Arial"/>
                <a:ea typeface="Arial"/>
                <a:cs typeface="Arial"/>
                <a:sym typeface="Arial"/>
              </a:rPr>
              <a:t>Fractali</a:t>
            </a:r>
            <a:endParaRPr sz="4400">
              <a:latin typeface="Arial"/>
              <a:ea typeface="Arial"/>
              <a:cs typeface="Arial"/>
              <a:sym typeface="Arial"/>
            </a:endParaRPr>
          </a:p>
          <a:p>
            <a:pPr indent="0" lvl="0" marL="0" rtl="0" algn="l">
              <a:spcBef>
                <a:spcPts val="0"/>
              </a:spcBef>
              <a:spcAft>
                <a:spcPts val="0"/>
              </a:spcAft>
              <a:buNone/>
            </a:pPr>
            <a:r>
              <a:rPr lang="ro" sz="4400">
                <a:latin typeface="Arial"/>
                <a:ea typeface="Arial"/>
                <a:cs typeface="Arial"/>
                <a:sym typeface="Arial"/>
              </a:rPr>
              <a:t>Mandelbrot</a:t>
            </a:r>
            <a:endParaRPr sz="4400">
              <a:latin typeface="Arial"/>
              <a:ea typeface="Arial"/>
              <a:cs typeface="Arial"/>
              <a:sym typeface="Arial"/>
            </a:endParaRPr>
          </a:p>
        </p:txBody>
      </p:sp>
      <p:sp>
        <p:nvSpPr>
          <p:cNvPr id="135" name="Google Shape;135;p13"/>
          <p:cNvSpPr txBox="1"/>
          <p:nvPr>
            <p:ph idx="1" type="subTitle"/>
          </p:nvPr>
        </p:nvSpPr>
        <p:spPr>
          <a:xfrm>
            <a:off x="4906525" y="3582325"/>
            <a:ext cx="3648000" cy="8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Cune Andrei			341C1</a:t>
            </a:r>
            <a:endParaRPr/>
          </a:p>
          <a:p>
            <a:pPr indent="0" lvl="0" marL="0" rtl="0" algn="l">
              <a:spcBef>
                <a:spcPts val="0"/>
              </a:spcBef>
              <a:spcAft>
                <a:spcPts val="0"/>
              </a:spcAft>
              <a:buNone/>
            </a:pPr>
            <a:r>
              <a:rPr lang="ro"/>
              <a:t>Duță Viorel-Ionuț		341C1</a:t>
            </a:r>
            <a:endParaRPr/>
          </a:p>
          <a:p>
            <a:pPr indent="0" lvl="0" marL="0" rtl="0" algn="l">
              <a:spcBef>
                <a:spcPts val="0"/>
              </a:spcBef>
              <a:spcAft>
                <a:spcPts val="0"/>
              </a:spcAft>
              <a:buNone/>
            </a:pPr>
            <a:r>
              <a:rPr lang="ro"/>
              <a:t>Cune Cristian		341C1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OpenMP</a:t>
            </a:r>
            <a:endParaRPr/>
          </a:p>
        </p:txBody>
      </p:sp>
      <p:sp>
        <p:nvSpPr>
          <p:cNvPr id="199" name="Google Shape;199;p22"/>
          <p:cNvSpPr txBox="1"/>
          <p:nvPr>
            <p:ph idx="1" type="body"/>
          </p:nvPr>
        </p:nvSpPr>
        <p:spPr>
          <a:xfrm>
            <a:off x="1003950" y="1307850"/>
            <a:ext cx="7211100" cy="1024500"/>
          </a:xfrm>
          <a:prstGeom prst="rect">
            <a:avLst/>
          </a:prstGeom>
        </p:spPr>
        <p:txBody>
          <a:bodyPr anchorCtr="0" anchor="t" bIns="91425" lIns="91425" spcFirstLastPara="1" rIns="91425" wrap="square" tIns="91425">
            <a:normAutofit fontScale="92500"/>
          </a:bodyPr>
          <a:lstStyle/>
          <a:p>
            <a:pPr indent="457200" lvl="0" marL="0" rtl="0" algn="l">
              <a:spcBef>
                <a:spcPts val="0"/>
              </a:spcBef>
              <a:spcAft>
                <a:spcPts val="0"/>
              </a:spcAft>
              <a:buNone/>
            </a:pPr>
            <a:r>
              <a:rPr lang="ro"/>
              <a:t>Varianta OpenMp a fost implementata initial cu un scheduling dinamic  si un chunksize default(1).</a:t>
            </a:r>
            <a:endParaRPr/>
          </a:p>
          <a:p>
            <a:pPr indent="457200" lvl="0" marL="0" rtl="0" algn="l">
              <a:spcBef>
                <a:spcPts val="1200"/>
              </a:spcBef>
              <a:spcAft>
                <a:spcPts val="1200"/>
              </a:spcAft>
              <a:buNone/>
            </a:pPr>
            <a:r>
              <a:rPr lang="ro"/>
              <a:t>Toate rularile au fost realizate pe coada h-sl.q, timpul serial fiind de 16.5s, cea mai rapida varianta ajungand la aprox. 0.8s.</a:t>
            </a:r>
            <a:endParaRPr/>
          </a:p>
        </p:txBody>
      </p:sp>
      <p:pic>
        <p:nvPicPr>
          <p:cNvPr id="200" name="Google Shape;200;p22"/>
          <p:cNvPicPr preferRelativeResize="0"/>
          <p:nvPr/>
        </p:nvPicPr>
        <p:blipFill>
          <a:blip r:embed="rId3">
            <a:alphaModFix/>
          </a:blip>
          <a:stretch>
            <a:fillRect/>
          </a:stretch>
        </p:blipFill>
        <p:spPr>
          <a:xfrm>
            <a:off x="4004325" y="2760850"/>
            <a:ext cx="5139675" cy="2382650"/>
          </a:xfrm>
          <a:prstGeom prst="rect">
            <a:avLst/>
          </a:prstGeom>
          <a:noFill/>
          <a:ln>
            <a:noFill/>
          </a:ln>
        </p:spPr>
      </p:pic>
      <p:pic>
        <p:nvPicPr>
          <p:cNvPr id="201" name="Google Shape;201;p22"/>
          <p:cNvPicPr preferRelativeResize="0"/>
          <p:nvPr/>
        </p:nvPicPr>
        <p:blipFill>
          <a:blip r:embed="rId4">
            <a:alphaModFix/>
          </a:blip>
          <a:stretch>
            <a:fillRect/>
          </a:stretch>
        </p:blipFill>
        <p:spPr>
          <a:xfrm>
            <a:off x="0" y="3803075"/>
            <a:ext cx="9144002" cy="1340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OpenMp</a:t>
            </a:r>
            <a:endParaRPr/>
          </a:p>
        </p:txBody>
      </p:sp>
      <p:sp>
        <p:nvSpPr>
          <p:cNvPr id="207" name="Google Shape;207;p23"/>
          <p:cNvSpPr txBox="1"/>
          <p:nvPr>
            <p:ph idx="1" type="body"/>
          </p:nvPr>
        </p:nvSpPr>
        <p:spPr>
          <a:xfrm>
            <a:off x="940900" y="1567550"/>
            <a:ext cx="36312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o"/>
              <a:t>Ulterior am realizat o analiză cu diferite valori chuncksize, rezultatele fiind apropiate, însă pentru o imagine 2000x2000, max_iteration=1000 și un chuncksize de 10, se obțin cele mai bune rezultate.</a:t>
            </a:r>
            <a:endParaRPr/>
          </a:p>
          <a:p>
            <a:pPr indent="457200" lvl="0" marL="0" rtl="0" algn="l">
              <a:spcBef>
                <a:spcPts val="1200"/>
              </a:spcBef>
              <a:spcAft>
                <a:spcPts val="1200"/>
              </a:spcAft>
              <a:buNone/>
            </a:pPr>
            <a:r>
              <a:rPr lang="ro"/>
              <a:t>Analiza este importantă deoarece pentru o imagine sau un număr de iterații mult mai mare diferența este mult mai semnificativă.</a:t>
            </a:r>
            <a:endParaRPr/>
          </a:p>
        </p:txBody>
      </p:sp>
      <p:pic>
        <p:nvPicPr>
          <p:cNvPr id="208" name="Google Shape;208;p23"/>
          <p:cNvPicPr preferRelativeResize="0"/>
          <p:nvPr/>
        </p:nvPicPr>
        <p:blipFill>
          <a:blip r:embed="rId3">
            <a:alphaModFix/>
          </a:blip>
          <a:stretch>
            <a:fillRect/>
          </a:stretch>
        </p:blipFill>
        <p:spPr>
          <a:xfrm>
            <a:off x="4711500" y="1147200"/>
            <a:ext cx="4432501" cy="3324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OpenMp</a:t>
            </a:r>
            <a:endParaRPr/>
          </a:p>
        </p:txBody>
      </p:sp>
      <p:sp>
        <p:nvSpPr>
          <p:cNvPr id="214" name="Google Shape;214;p24"/>
          <p:cNvSpPr txBox="1"/>
          <p:nvPr>
            <p:ph idx="1" type="body"/>
          </p:nvPr>
        </p:nvSpPr>
        <p:spPr>
          <a:xfrm>
            <a:off x="1297500" y="945500"/>
            <a:ext cx="7038900" cy="353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t>Imagine 2000x2000 &amp; max_iteration = 5000</a:t>
            </a:r>
            <a:endParaRPr/>
          </a:p>
        </p:txBody>
      </p:sp>
      <p:pic>
        <p:nvPicPr>
          <p:cNvPr id="215" name="Google Shape;215;p24"/>
          <p:cNvPicPr preferRelativeResize="0"/>
          <p:nvPr/>
        </p:nvPicPr>
        <p:blipFill>
          <a:blip r:embed="rId3">
            <a:alphaModFix/>
          </a:blip>
          <a:stretch>
            <a:fillRect/>
          </a:stretch>
        </p:blipFill>
        <p:spPr>
          <a:xfrm>
            <a:off x="0" y="1307850"/>
            <a:ext cx="4722899" cy="3835650"/>
          </a:xfrm>
          <a:prstGeom prst="rect">
            <a:avLst/>
          </a:prstGeom>
          <a:noFill/>
          <a:ln>
            <a:noFill/>
          </a:ln>
        </p:spPr>
      </p:pic>
      <p:pic>
        <p:nvPicPr>
          <p:cNvPr id="216" name="Google Shape;216;p24"/>
          <p:cNvPicPr preferRelativeResize="0"/>
          <p:nvPr/>
        </p:nvPicPr>
        <p:blipFill>
          <a:blip r:embed="rId4">
            <a:alphaModFix/>
          </a:blip>
          <a:stretch>
            <a:fillRect/>
          </a:stretch>
        </p:blipFill>
        <p:spPr>
          <a:xfrm>
            <a:off x="4421100" y="1307850"/>
            <a:ext cx="4722899" cy="383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052550" y="373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MPI</a:t>
            </a:r>
            <a:endParaRPr/>
          </a:p>
        </p:txBody>
      </p:sp>
      <p:sp>
        <p:nvSpPr>
          <p:cNvPr id="222" name="Google Shape;222;p25"/>
          <p:cNvSpPr txBox="1"/>
          <p:nvPr>
            <p:ph idx="1" type="body"/>
          </p:nvPr>
        </p:nvSpPr>
        <p:spPr>
          <a:xfrm>
            <a:off x="562575" y="1406425"/>
            <a:ext cx="3717000" cy="33408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ro"/>
              <a:t> Pentru versiunea MPI am realizat 2 implementări.</a:t>
            </a:r>
            <a:endParaRPr/>
          </a:p>
          <a:p>
            <a:pPr indent="457200" lvl="0" marL="0" rtl="0" algn="l">
              <a:spcBef>
                <a:spcPts val="1200"/>
              </a:spcBef>
              <a:spcAft>
                <a:spcPts val="0"/>
              </a:spcAft>
              <a:buNone/>
            </a:pPr>
            <a:r>
              <a:rPr lang="ro"/>
              <a:t>O implementare  se folosește de variația timpului de calcul pe fiecare linie pentru obținerea impartirii pe linii pentru fiecare proces MPI.</a:t>
            </a:r>
            <a:endParaRPr/>
          </a:p>
          <a:p>
            <a:pPr indent="457200" lvl="0" marL="0" rtl="0" algn="l">
              <a:spcBef>
                <a:spcPts val="1200"/>
              </a:spcBef>
              <a:spcAft>
                <a:spcPts val="0"/>
              </a:spcAft>
              <a:buNone/>
            </a:pPr>
            <a:r>
              <a:rPr lang="ro"/>
              <a:t>In cealalta implementare, procesul Master va trimite pe rand la fiecare proces ce linie sa calculeze.. Fiecare proces va trimite apoi  linia calculata la Master. Procesul se repetă până se calculează toate liniile.</a:t>
            </a:r>
            <a:endParaRPr/>
          </a:p>
          <a:p>
            <a:pPr indent="457200" lvl="0" marL="0" rtl="0" algn="l">
              <a:spcBef>
                <a:spcPts val="1200"/>
              </a:spcBef>
              <a:spcAft>
                <a:spcPts val="1200"/>
              </a:spcAft>
              <a:buNone/>
            </a:pPr>
            <a:r>
              <a:rPr lang="ro"/>
              <a:t>Rularile au fost realizate pe hp-sl.q - Timp serial - 16.5s - Imaginea de 2000x2000 și MAX_ITERATION = 5000.</a:t>
            </a:r>
            <a:endParaRPr/>
          </a:p>
        </p:txBody>
      </p:sp>
      <p:pic>
        <p:nvPicPr>
          <p:cNvPr id="223" name="Google Shape;223;p25"/>
          <p:cNvPicPr preferRelativeResize="0"/>
          <p:nvPr/>
        </p:nvPicPr>
        <p:blipFill>
          <a:blip r:embed="rId3">
            <a:alphaModFix/>
          </a:blip>
          <a:stretch>
            <a:fillRect/>
          </a:stretch>
        </p:blipFill>
        <p:spPr>
          <a:xfrm>
            <a:off x="4632275" y="1137925"/>
            <a:ext cx="4454426" cy="3340825"/>
          </a:xfrm>
          <a:prstGeom prst="rect">
            <a:avLst/>
          </a:prstGeom>
          <a:noFill/>
          <a:ln>
            <a:noFill/>
          </a:ln>
        </p:spPr>
      </p:pic>
      <p:sp>
        <p:nvSpPr>
          <p:cNvPr id="224" name="Google Shape;224;p25"/>
          <p:cNvSpPr txBox="1"/>
          <p:nvPr/>
        </p:nvSpPr>
        <p:spPr>
          <a:xfrm rot="-5397368">
            <a:off x="4681325" y="2468075"/>
            <a:ext cx="391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800">
                <a:latin typeface="Lato"/>
                <a:ea typeface="Lato"/>
                <a:cs typeface="Lato"/>
                <a:sym typeface="Lato"/>
              </a:rPr>
              <a:t>(S)</a:t>
            </a:r>
            <a:endParaRPr sz="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MPI</a:t>
            </a:r>
            <a:endParaRPr/>
          </a:p>
        </p:txBody>
      </p:sp>
      <p:sp>
        <p:nvSpPr>
          <p:cNvPr id="230" name="Google Shape;230;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26"/>
          <p:cNvPicPr preferRelativeResize="0"/>
          <p:nvPr/>
        </p:nvPicPr>
        <p:blipFill>
          <a:blip r:embed="rId3">
            <a:alphaModFix/>
          </a:blip>
          <a:stretch>
            <a:fillRect/>
          </a:stretch>
        </p:blipFill>
        <p:spPr>
          <a:xfrm>
            <a:off x="0" y="1631575"/>
            <a:ext cx="4682550" cy="3511925"/>
          </a:xfrm>
          <a:prstGeom prst="rect">
            <a:avLst/>
          </a:prstGeom>
          <a:noFill/>
          <a:ln>
            <a:noFill/>
          </a:ln>
        </p:spPr>
      </p:pic>
      <p:pic>
        <p:nvPicPr>
          <p:cNvPr id="232" name="Google Shape;232;p26"/>
          <p:cNvPicPr preferRelativeResize="0"/>
          <p:nvPr/>
        </p:nvPicPr>
        <p:blipFill>
          <a:blip r:embed="rId4">
            <a:alphaModFix/>
          </a:blip>
          <a:stretch>
            <a:fillRect/>
          </a:stretch>
        </p:blipFill>
        <p:spPr>
          <a:xfrm>
            <a:off x="4461450" y="1631582"/>
            <a:ext cx="4682550" cy="35119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MPI</a:t>
            </a:r>
            <a:endParaRPr/>
          </a:p>
        </p:txBody>
      </p:sp>
      <p:sp>
        <p:nvSpPr>
          <p:cNvPr id="238" name="Google Shape;238;p27"/>
          <p:cNvSpPr txBox="1"/>
          <p:nvPr>
            <p:ph idx="1" type="body"/>
          </p:nvPr>
        </p:nvSpPr>
        <p:spPr>
          <a:xfrm>
            <a:off x="1297500" y="15382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t> </a:t>
            </a:r>
            <a:endParaRPr/>
          </a:p>
        </p:txBody>
      </p:sp>
      <p:pic>
        <p:nvPicPr>
          <p:cNvPr id="239" name="Google Shape;239;p27"/>
          <p:cNvPicPr preferRelativeResize="0"/>
          <p:nvPr/>
        </p:nvPicPr>
        <p:blipFill>
          <a:blip r:embed="rId3">
            <a:alphaModFix/>
          </a:blip>
          <a:stretch>
            <a:fillRect/>
          </a:stretch>
        </p:blipFill>
        <p:spPr>
          <a:xfrm>
            <a:off x="4410150" y="1307850"/>
            <a:ext cx="4733851" cy="3141624"/>
          </a:xfrm>
          <a:prstGeom prst="rect">
            <a:avLst/>
          </a:prstGeom>
          <a:noFill/>
          <a:ln>
            <a:noFill/>
          </a:ln>
        </p:spPr>
      </p:pic>
      <p:pic>
        <p:nvPicPr>
          <p:cNvPr id="240" name="Google Shape;240;p27"/>
          <p:cNvPicPr preferRelativeResize="0"/>
          <p:nvPr/>
        </p:nvPicPr>
        <p:blipFill rotWithShape="1">
          <a:blip r:embed="rId4">
            <a:alphaModFix/>
          </a:blip>
          <a:srcRect b="1600" l="0" r="0" t="-1600"/>
          <a:stretch/>
        </p:blipFill>
        <p:spPr>
          <a:xfrm>
            <a:off x="0" y="1307850"/>
            <a:ext cx="4410151" cy="3141625"/>
          </a:xfrm>
          <a:prstGeom prst="rect">
            <a:avLst/>
          </a:prstGeom>
          <a:noFill/>
          <a:ln>
            <a:noFill/>
          </a:ln>
        </p:spPr>
      </p:pic>
      <p:sp>
        <p:nvSpPr>
          <p:cNvPr id="241" name="Google Shape;241;p27"/>
          <p:cNvSpPr txBox="1"/>
          <p:nvPr/>
        </p:nvSpPr>
        <p:spPr>
          <a:xfrm>
            <a:off x="1689275" y="4540750"/>
            <a:ext cx="13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rgbClr val="FFFFFF"/>
                </a:solidFill>
                <a:latin typeface="Lato"/>
                <a:ea typeface="Lato"/>
                <a:cs typeface="Lato"/>
                <a:sym typeface="Lato"/>
              </a:rPr>
              <a:t>Dinamic</a:t>
            </a:r>
            <a:endParaRPr>
              <a:solidFill>
                <a:srgbClr val="FFFFFF"/>
              </a:solidFill>
              <a:latin typeface="Lato"/>
              <a:ea typeface="Lato"/>
              <a:cs typeface="Lato"/>
              <a:sym typeface="Lato"/>
            </a:endParaRPr>
          </a:p>
        </p:txBody>
      </p:sp>
      <p:sp>
        <p:nvSpPr>
          <p:cNvPr id="242" name="Google Shape;242;p27"/>
          <p:cNvSpPr txBox="1"/>
          <p:nvPr/>
        </p:nvSpPr>
        <p:spPr>
          <a:xfrm>
            <a:off x="6138025" y="4590950"/>
            <a:ext cx="22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rgbClr val="FFFFFF"/>
                </a:solidFill>
                <a:latin typeface="Lato"/>
                <a:ea typeface="Lato"/>
                <a:cs typeface="Lato"/>
                <a:sym typeface="Lato"/>
              </a:rPr>
              <a:t>Variatia timpului pe linii</a:t>
            </a: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MPI</a:t>
            </a:r>
            <a:endParaRPr/>
          </a:p>
        </p:txBody>
      </p:sp>
      <p:sp>
        <p:nvSpPr>
          <p:cNvPr id="248" name="Google Shape;248;p28"/>
          <p:cNvSpPr txBox="1"/>
          <p:nvPr/>
        </p:nvSpPr>
        <p:spPr>
          <a:xfrm>
            <a:off x="3267600" y="462075"/>
            <a:ext cx="13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rgbClr val="FFFFFF"/>
                </a:solidFill>
                <a:latin typeface="Lato"/>
                <a:ea typeface="Lato"/>
                <a:cs typeface="Lato"/>
                <a:sym typeface="Lato"/>
              </a:rPr>
              <a:t>Dinamic     -&gt;</a:t>
            </a:r>
            <a:endParaRPr>
              <a:solidFill>
                <a:srgbClr val="FFFFFF"/>
              </a:solidFill>
              <a:latin typeface="Lato"/>
              <a:ea typeface="Lato"/>
              <a:cs typeface="Lato"/>
              <a:sym typeface="Lato"/>
            </a:endParaRPr>
          </a:p>
        </p:txBody>
      </p:sp>
      <p:sp>
        <p:nvSpPr>
          <p:cNvPr id="249" name="Google Shape;249;p28"/>
          <p:cNvSpPr txBox="1"/>
          <p:nvPr/>
        </p:nvSpPr>
        <p:spPr>
          <a:xfrm>
            <a:off x="5007800" y="4542425"/>
            <a:ext cx="28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rgbClr val="FFFFFF"/>
                </a:solidFill>
                <a:latin typeface="Lato"/>
                <a:ea typeface="Lato"/>
                <a:cs typeface="Lato"/>
                <a:sym typeface="Lato"/>
              </a:rPr>
              <a:t>&lt;- Variatia timpului pe linii</a:t>
            </a:r>
            <a:endParaRPr>
              <a:solidFill>
                <a:srgbClr val="FFFFFF"/>
              </a:solidFill>
              <a:latin typeface="Lato"/>
              <a:ea typeface="Lato"/>
              <a:cs typeface="Lato"/>
              <a:sym typeface="Lato"/>
            </a:endParaRPr>
          </a:p>
        </p:txBody>
      </p:sp>
      <p:pic>
        <p:nvPicPr>
          <p:cNvPr id="250" name="Google Shape;250;p28"/>
          <p:cNvPicPr preferRelativeResize="0"/>
          <p:nvPr/>
        </p:nvPicPr>
        <p:blipFill>
          <a:blip r:embed="rId3">
            <a:alphaModFix/>
          </a:blip>
          <a:stretch>
            <a:fillRect/>
          </a:stretch>
        </p:blipFill>
        <p:spPr>
          <a:xfrm>
            <a:off x="4842125" y="0"/>
            <a:ext cx="4301874" cy="2844285"/>
          </a:xfrm>
          <a:prstGeom prst="rect">
            <a:avLst/>
          </a:prstGeom>
          <a:noFill/>
          <a:ln>
            <a:noFill/>
          </a:ln>
        </p:spPr>
      </p:pic>
      <p:pic>
        <p:nvPicPr>
          <p:cNvPr id="251" name="Google Shape;251;p28"/>
          <p:cNvPicPr preferRelativeResize="0"/>
          <p:nvPr/>
        </p:nvPicPr>
        <p:blipFill>
          <a:blip r:embed="rId4">
            <a:alphaModFix/>
          </a:blip>
          <a:stretch>
            <a:fillRect/>
          </a:stretch>
        </p:blipFill>
        <p:spPr>
          <a:xfrm>
            <a:off x="0" y="2224050"/>
            <a:ext cx="4842125" cy="2919450"/>
          </a:xfrm>
          <a:prstGeom prst="rect">
            <a:avLst/>
          </a:prstGeom>
          <a:noFill/>
          <a:ln>
            <a:noFill/>
          </a:ln>
        </p:spPr>
      </p:pic>
      <p:sp>
        <p:nvSpPr>
          <p:cNvPr id="252" name="Google Shape;252;p28"/>
          <p:cNvSpPr txBox="1"/>
          <p:nvPr/>
        </p:nvSpPr>
        <p:spPr>
          <a:xfrm>
            <a:off x="1386350" y="1034750"/>
            <a:ext cx="2953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rgbClr val="FFFFFF"/>
                </a:solidFill>
                <a:latin typeface="Lato"/>
                <a:ea typeface="Lato"/>
                <a:cs typeface="Lato"/>
                <a:sym typeface="Lato"/>
              </a:rPr>
              <a:t>Se observa va timpul in care Master-ul asteapta rezultatele este semnificativ</a:t>
            </a:r>
            <a:endParaRPr>
              <a:solidFill>
                <a:srgbClr val="FFFFFF"/>
              </a:solidFill>
              <a:latin typeface="Lato"/>
              <a:ea typeface="Lato"/>
              <a:cs typeface="Lato"/>
              <a:sym typeface="Lato"/>
            </a:endParaRPr>
          </a:p>
        </p:txBody>
      </p:sp>
      <p:sp>
        <p:nvSpPr>
          <p:cNvPr id="253" name="Google Shape;253;p28"/>
          <p:cNvSpPr txBox="1"/>
          <p:nvPr/>
        </p:nvSpPr>
        <p:spPr>
          <a:xfrm>
            <a:off x="5382888" y="3337000"/>
            <a:ext cx="2953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rgbClr val="FFFFFF"/>
                </a:solidFill>
                <a:latin typeface="Lato"/>
                <a:ea typeface="Lato"/>
                <a:cs typeface="Lato"/>
                <a:sym typeface="Lato"/>
              </a:rPr>
              <a:t>In comparatie, timpul asteptat de fiecare proces in Gatherv este mult mai redus</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MPI</a:t>
            </a:r>
            <a:endParaRPr/>
          </a:p>
        </p:txBody>
      </p:sp>
      <p:sp>
        <p:nvSpPr>
          <p:cNvPr id="259" name="Google Shape;259;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 	Putem spune ca ambele implementari au performante bune, in care majoritatea timpului este petrecut in Application. Putem spune ca varianta in care Master-ul asteapta liniile calculate are o performanta putin mai buna cand vine vorba de rularea pe o singura masina .</a:t>
            </a:r>
            <a:endParaRPr/>
          </a:p>
          <a:p>
            <a:pPr indent="0" lvl="0" marL="0" rtl="0" algn="l">
              <a:spcBef>
                <a:spcPts val="1200"/>
              </a:spcBef>
              <a:spcAft>
                <a:spcPts val="0"/>
              </a:spcAft>
              <a:buNone/>
            </a:pPr>
            <a:r>
              <a:rPr lang="ro"/>
              <a:t>	Marele dezavantaj al acestei implementari este insa faptul ca nu se poate realiza o implementare hibrida, dat fiind faptul ca fiecare proces primeste cate o linie si de asemenea faptul ca va fi un overhead semnificativ pentru comunicarea proceselor in cazul rularii pe mai multe masini ( Campus 8 noduri: Variatia timpului pe linii  - 3.252s vs  3.84s).</a:t>
            </a:r>
            <a:endParaRPr/>
          </a:p>
          <a:p>
            <a:pPr indent="457200" lvl="0" marL="0" rtl="0" algn="l">
              <a:spcBef>
                <a:spcPts val="1200"/>
              </a:spcBef>
              <a:spcAft>
                <a:spcPts val="1200"/>
              </a:spcAft>
              <a:buNone/>
            </a:pPr>
            <a:r>
              <a:rPr lang="ro"/>
              <a:t>In concluzie, implementarea ce se foloseste de impartirea egala pe linii este mai avantajoasa prin fapul ca permite impartirea pe threadu-uri in cadrul fiecarui proces MPI pentru o implementare hibrida cu Pthreads sau OpenMP.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Hibrid MPI-Pthread</a:t>
            </a:r>
            <a:endParaRPr/>
          </a:p>
        </p:txBody>
      </p:sp>
      <p:sp>
        <p:nvSpPr>
          <p:cNvPr id="265" name="Google Shape;265;p30"/>
          <p:cNvSpPr txBox="1"/>
          <p:nvPr>
            <p:ph idx="1" type="body"/>
          </p:nvPr>
        </p:nvSpPr>
        <p:spPr>
          <a:xfrm>
            <a:off x="612150" y="1567550"/>
            <a:ext cx="6274500" cy="22776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o" sz="1400"/>
              <a:t>Pentru a putea implementa o versiune optimă MPI-Pthread a trebuit să modific scriptul pentru generarea împărțirii optime pentru a primi și numărul de threaduri ale fiecărui proces MPI.  </a:t>
            </a:r>
            <a:endParaRPr sz="1400"/>
          </a:p>
        </p:txBody>
      </p:sp>
      <p:pic>
        <p:nvPicPr>
          <p:cNvPr id="266" name="Google Shape;266;p30"/>
          <p:cNvPicPr preferRelativeResize="0"/>
          <p:nvPr/>
        </p:nvPicPr>
        <p:blipFill>
          <a:blip r:embed="rId3">
            <a:alphaModFix/>
          </a:blip>
          <a:stretch>
            <a:fillRect/>
          </a:stretch>
        </p:blipFill>
        <p:spPr>
          <a:xfrm>
            <a:off x="6939950" y="1459600"/>
            <a:ext cx="2204039" cy="3530849"/>
          </a:xfrm>
          <a:prstGeom prst="rect">
            <a:avLst/>
          </a:prstGeom>
          <a:noFill/>
          <a:ln>
            <a:noFill/>
          </a:ln>
        </p:spPr>
      </p:pic>
      <p:pic>
        <p:nvPicPr>
          <p:cNvPr id="267" name="Google Shape;267;p30"/>
          <p:cNvPicPr preferRelativeResize="0"/>
          <p:nvPr/>
        </p:nvPicPr>
        <p:blipFill>
          <a:blip r:embed="rId4">
            <a:alphaModFix/>
          </a:blip>
          <a:stretch>
            <a:fillRect/>
          </a:stretch>
        </p:blipFill>
        <p:spPr>
          <a:xfrm>
            <a:off x="1119100" y="2588075"/>
            <a:ext cx="5353775" cy="2555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Hibrid MPI-Pthread</a:t>
            </a:r>
            <a:endParaRPr/>
          </a:p>
        </p:txBody>
      </p:sp>
      <p:sp>
        <p:nvSpPr>
          <p:cNvPr id="273" name="Google Shape;273;p31"/>
          <p:cNvSpPr txBox="1"/>
          <p:nvPr>
            <p:ph idx="1" type="body"/>
          </p:nvPr>
        </p:nvSpPr>
        <p:spPr>
          <a:xfrm>
            <a:off x="621725" y="1380125"/>
            <a:ext cx="3261600" cy="3153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ro">
                <a:solidFill>
                  <a:srgbClr val="FFFFFF"/>
                </a:solidFill>
              </a:rPr>
              <a:t> Din graficul de mai jos se observă că timpul scade foarte puțin atunci când numărul de thread-uri crește de la 4 la 8.  </a:t>
            </a:r>
            <a:endParaRPr>
              <a:solidFill>
                <a:srgbClr val="FFFFFF"/>
              </a:solidFill>
            </a:endParaRPr>
          </a:p>
          <a:p>
            <a:pPr indent="457200" lvl="0" marL="0" rtl="0" algn="l">
              <a:spcBef>
                <a:spcPts val="1200"/>
              </a:spcBef>
              <a:spcAft>
                <a:spcPts val="0"/>
              </a:spcAft>
              <a:buNone/>
            </a:pPr>
            <a:r>
              <a:rPr lang="ro">
                <a:solidFill>
                  <a:srgbClr val="FFFFFF"/>
                </a:solidFill>
              </a:rPr>
              <a:t>Evoluția în funcție de numărul de procese MPI este una normală. </a:t>
            </a:r>
            <a:endParaRPr>
              <a:solidFill>
                <a:srgbClr val="FFFFFF"/>
              </a:solidFill>
            </a:endParaRPr>
          </a:p>
          <a:p>
            <a:pPr indent="457200" lvl="0" marL="0" rtl="0" algn="l">
              <a:spcBef>
                <a:spcPts val="1200"/>
              </a:spcBef>
              <a:spcAft>
                <a:spcPts val="1200"/>
              </a:spcAft>
              <a:buNone/>
            </a:pPr>
            <a:r>
              <a:rPr lang="ro">
                <a:solidFill>
                  <a:srgbClr val="FFFFFF"/>
                </a:solidFill>
              </a:rPr>
              <a:t>Se obțin timpi mai mici pentru 4 procese MPI cu 2 thread-uri fiecare față de un proces MPI cu 8 thread-uri.</a:t>
            </a:r>
            <a:endParaRPr>
              <a:solidFill>
                <a:srgbClr val="FFFFFF"/>
              </a:solidFill>
            </a:endParaRPr>
          </a:p>
        </p:txBody>
      </p:sp>
      <p:pic>
        <p:nvPicPr>
          <p:cNvPr id="274" name="Google Shape;274;p31"/>
          <p:cNvPicPr preferRelativeResize="0"/>
          <p:nvPr/>
        </p:nvPicPr>
        <p:blipFill>
          <a:blip r:embed="rId3">
            <a:alphaModFix/>
          </a:blip>
          <a:stretch>
            <a:fillRect/>
          </a:stretch>
        </p:blipFill>
        <p:spPr>
          <a:xfrm>
            <a:off x="4026875" y="1380113"/>
            <a:ext cx="5117126" cy="3763375"/>
          </a:xfrm>
          <a:prstGeom prst="rect">
            <a:avLst/>
          </a:prstGeom>
          <a:noFill/>
          <a:ln>
            <a:noFill/>
          </a:ln>
        </p:spPr>
      </p:pic>
      <p:pic>
        <p:nvPicPr>
          <p:cNvPr id="275" name="Google Shape;275;p31"/>
          <p:cNvPicPr preferRelativeResize="0"/>
          <p:nvPr/>
        </p:nvPicPr>
        <p:blipFill>
          <a:blip r:embed="rId4">
            <a:alphaModFix/>
          </a:blip>
          <a:stretch>
            <a:fillRect/>
          </a:stretch>
        </p:blipFill>
        <p:spPr>
          <a:xfrm>
            <a:off x="38275" y="3730367"/>
            <a:ext cx="3988600" cy="14131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3000"/>
              <a:t>Descrierea problemei</a:t>
            </a:r>
            <a:endParaRPr sz="3000"/>
          </a:p>
        </p:txBody>
      </p:sp>
      <p:sp>
        <p:nvSpPr>
          <p:cNvPr id="141" name="Google Shape;141;p14"/>
          <p:cNvSpPr txBox="1"/>
          <p:nvPr>
            <p:ph idx="1" type="body"/>
          </p:nvPr>
        </p:nvSpPr>
        <p:spPr>
          <a:xfrm>
            <a:off x="1154025" y="1529300"/>
            <a:ext cx="2576400" cy="3128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o">
                <a:solidFill>
                  <a:srgbClr val="FFFFFF"/>
                </a:solidFill>
              </a:rPr>
              <a:t>Mulțimea lui Mandelbrot se definește ca fiind mulțimea acelor puncte </a:t>
            </a:r>
            <a:r>
              <a:rPr i="1" lang="ro">
                <a:solidFill>
                  <a:srgbClr val="FFFFFF"/>
                </a:solidFill>
              </a:rPr>
              <a:t>c</a:t>
            </a:r>
            <a:r>
              <a:rPr lang="ro">
                <a:solidFill>
                  <a:srgbClr val="FFFFFF"/>
                </a:solidFill>
              </a:rPr>
              <a:t> din </a:t>
            </a:r>
            <a:r>
              <a:rPr lang="ro">
                <a:solidFill>
                  <a:srgbClr val="FFFFFF"/>
                </a:solidFill>
                <a:uFill>
                  <a:noFill/>
                </a:uFill>
                <a:hlinkClick r:id="rId3">
                  <a:extLst>
                    <a:ext uri="{A12FA001-AC4F-418D-AE19-62706E023703}">
                      <ahyp:hlinkClr val="tx"/>
                    </a:ext>
                  </a:extLst>
                </a:hlinkClick>
              </a:rPr>
              <a:t>planul complex</a:t>
            </a:r>
            <a:r>
              <a:rPr lang="ro">
                <a:solidFill>
                  <a:srgbClr val="FFFFFF"/>
                </a:solidFill>
              </a:rPr>
              <a:t> pentru care aplicând în mod repetat </a:t>
            </a:r>
            <a:r>
              <a:rPr lang="ro">
                <a:solidFill>
                  <a:srgbClr val="FFFFFF"/>
                </a:solidFill>
                <a:uFill>
                  <a:noFill/>
                </a:uFill>
                <a:hlinkClick r:id="rId4">
                  <a:extLst>
                    <a:ext uri="{A12FA001-AC4F-418D-AE19-62706E023703}">
                      <ahyp:hlinkClr val="tx"/>
                    </a:ext>
                  </a:extLst>
                </a:hlinkClick>
              </a:rPr>
              <a:t>polinomul</a:t>
            </a:r>
            <a:r>
              <a:rPr lang="ro">
                <a:solidFill>
                  <a:srgbClr val="FFFFFF"/>
                </a:solidFill>
              </a:rPr>
              <a:t> complex </a:t>
            </a:r>
            <a:r>
              <a:rPr i="1" lang="ro">
                <a:solidFill>
                  <a:srgbClr val="FFFFFF"/>
                </a:solidFill>
              </a:rPr>
              <a:t>z</a:t>
            </a:r>
            <a:r>
              <a:rPr baseline="30000" lang="ro">
                <a:solidFill>
                  <a:srgbClr val="FFFFFF"/>
                </a:solidFill>
              </a:rPr>
              <a:t>2</a:t>
            </a:r>
            <a:r>
              <a:rPr lang="ro">
                <a:solidFill>
                  <a:srgbClr val="FFFFFF"/>
                </a:solidFill>
              </a:rPr>
              <a:t> + </a:t>
            </a:r>
            <a:r>
              <a:rPr i="1" lang="ro">
                <a:solidFill>
                  <a:srgbClr val="FFFFFF"/>
                </a:solidFill>
              </a:rPr>
              <a:t>c</a:t>
            </a:r>
            <a:r>
              <a:rPr lang="ro">
                <a:solidFill>
                  <a:srgbClr val="FFFFFF"/>
                </a:solidFill>
              </a:rPr>
              <a:t> </a:t>
            </a:r>
            <a:r>
              <a:rPr lang="ro">
                <a:solidFill>
                  <a:srgbClr val="FFFFFF"/>
                </a:solidFill>
              </a:rPr>
              <a:t>(pornind de la </a:t>
            </a:r>
            <a:r>
              <a:rPr i="1" lang="ro">
                <a:solidFill>
                  <a:srgbClr val="FFFFFF"/>
                </a:solidFill>
              </a:rPr>
              <a:t>z</a:t>
            </a:r>
            <a:r>
              <a:rPr lang="ro">
                <a:solidFill>
                  <a:srgbClr val="FFFFFF"/>
                </a:solidFill>
              </a:rPr>
              <a:t> = 0) rezultatul rămâne în interiorul unui disc de rază finită.</a:t>
            </a:r>
            <a:endParaRPr>
              <a:solidFill>
                <a:srgbClr val="FFFFFF"/>
              </a:solidFill>
            </a:endParaRPr>
          </a:p>
          <a:p>
            <a:pPr indent="457200" lvl="0" marL="0" rtl="0" algn="l">
              <a:spcBef>
                <a:spcPts val="1200"/>
              </a:spcBef>
              <a:spcAft>
                <a:spcPts val="1200"/>
              </a:spcAft>
              <a:buNone/>
            </a:pPr>
            <a:r>
              <a:rPr lang="ro">
                <a:solidFill>
                  <a:srgbClr val="FFFFFF"/>
                </a:solidFill>
              </a:rPr>
              <a:t>Proiectul își propune paralelizarea algoritmului de generare a fractalilor de tipul Mandelbrot.</a:t>
            </a:r>
            <a:endParaRPr>
              <a:solidFill>
                <a:srgbClr val="FFFFFF"/>
              </a:solidFill>
            </a:endParaRPr>
          </a:p>
        </p:txBody>
      </p:sp>
      <p:pic>
        <p:nvPicPr>
          <p:cNvPr id="142" name="Google Shape;142;p14"/>
          <p:cNvPicPr preferRelativeResize="0"/>
          <p:nvPr/>
        </p:nvPicPr>
        <p:blipFill>
          <a:blip r:embed="rId5">
            <a:alphaModFix/>
          </a:blip>
          <a:stretch>
            <a:fillRect/>
          </a:stretch>
        </p:blipFill>
        <p:spPr>
          <a:xfrm>
            <a:off x="4380700" y="974700"/>
            <a:ext cx="3885824" cy="3905051"/>
          </a:xfrm>
          <a:prstGeom prst="rect">
            <a:avLst/>
          </a:prstGeom>
          <a:noFill/>
          <a:ln>
            <a:noFill/>
          </a:ln>
        </p:spPr>
      </p:pic>
      <p:sp>
        <p:nvSpPr>
          <p:cNvPr id="143" name="Google Shape;143;p14"/>
          <p:cNvSpPr txBox="1"/>
          <p:nvPr/>
        </p:nvSpPr>
        <p:spPr>
          <a:xfrm flipH="1" rot="-10675363">
            <a:off x="4415747" y="4503477"/>
            <a:ext cx="769706" cy="36953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600">
                <a:latin typeface="Lato"/>
                <a:ea typeface="Lato"/>
                <a:cs typeface="Lato"/>
                <a:sym typeface="Lato"/>
              </a:rPr>
              <a:t>andrei e regele la femei</a:t>
            </a:r>
            <a:endParaRPr sz="6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Hibrid MPI-OpenMP</a:t>
            </a:r>
            <a:endParaRPr/>
          </a:p>
        </p:txBody>
      </p:sp>
      <p:sp>
        <p:nvSpPr>
          <p:cNvPr id="281" name="Google Shape;281;p32"/>
          <p:cNvSpPr txBox="1"/>
          <p:nvPr>
            <p:ph idx="1" type="body"/>
          </p:nvPr>
        </p:nvSpPr>
        <p:spPr>
          <a:xfrm>
            <a:off x="852675" y="1567550"/>
            <a:ext cx="31263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o"/>
              <a:t>Pentru varianta hibrida MPI-OpenMP nu avem nevoie de o impartire optima a liniilor pentru threaduri, intrucat problema aceasta este rezolvata de OpenMp.</a:t>
            </a:r>
            <a:endParaRPr/>
          </a:p>
          <a:p>
            <a:pPr indent="0" lvl="0" marL="0" rtl="0" algn="l">
              <a:spcBef>
                <a:spcPts val="1200"/>
              </a:spcBef>
              <a:spcAft>
                <a:spcPts val="0"/>
              </a:spcAft>
              <a:buNone/>
            </a:pPr>
            <a:r>
              <a:rPr lang="ro"/>
              <a:t>Implementarea porneste de la varianta MPI, rezultatul hibrid final fiind rulat pe coada Campus pe mai multe noduri. Au fost rulate variantele cu 1, 2, 3, 4 procese si pentru fiecare dintre acestea avem 4 cazuri, 2, 3, 4 si 8 threaduri</a:t>
            </a:r>
            <a:endParaRPr/>
          </a:p>
          <a:p>
            <a:pPr indent="0" lvl="0" marL="0" rtl="0" algn="l">
              <a:spcBef>
                <a:spcPts val="1200"/>
              </a:spcBef>
              <a:spcAft>
                <a:spcPts val="1200"/>
              </a:spcAft>
              <a:buNone/>
            </a:pPr>
            <a:r>
              <a:t/>
            </a:r>
            <a:endParaRPr>
              <a:latin typeface="Arial"/>
              <a:ea typeface="Arial"/>
              <a:cs typeface="Arial"/>
              <a:sym typeface="Arial"/>
            </a:endParaRPr>
          </a:p>
        </p:txBody>
      </p:sp>
      <p:pic>
        <p:nvPicPr>
          <p:cNvPr id="282" name="Google Shape;282;p32"/>
          <p:cNvPicPr preferRelativeResize="0"/>
          <p:nvPr/>
        </p:nvPicPr>
        <p:blipFill>
          <a:blip r:embed="rId3">
            <a:alphaModFix/>
          </a:blip>
          <a:stretch>
            <a:fillRect/>
          </a:stretch>
        </p:blipFill>
        <p:spPr>
          <a:xfrm>
            <a:off x="4143975" y="1132500"/>
            <a:ext cx="4707800" cy="353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Hibrid MPI-OpenMP</a:t>
            </a:r>
            <a:endParaRPr/>
          </a:p>
          <a:p>
            <a:pPr indent="0" lvl="0" marL="0" rtl="0" algn="l">
              <a:spcBef>
                <a:spcPts val="0"/>
              </a:spcBef>
              <a:spcAft>
                <a:spcPts val="0"/>
              </a:spcAft>
              <a:buNone/>
            </a:pPr>
            <a:r>
              <a:t/>
            </a:r>
            <a:endParaRPr/>
          </a:p>
        </p:txBody>
      </p:sp>
      <p:sp>
        <p:nvSpPr>
          <p:cNvPr id="288" name="Google Shape;288;p33"/>
          <p:cNvSpPr txBox="1"/>
          <p:nvPr>
            <p:ph idx="1" type="body"/>
          </p:nvPr>
        </p:nvSpPr>
        <p:spPr>
          <a:xfrm>
            <a:off x="386225" y="1567550"/>
            <a:ext cx="2760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	</a:t>
            </a:r>
            <a:r>
              <a:rPr lang="ro" sz="1400"/>
              <a:t>Profilingul a fost realizat pentru patru procese MPI cu câte patru thread-uri fiecare.</a:t>
            </a:r>
            <a:endParaRPr sz="1400"/>
          </a:p>
          <a:p>
            <a:pPr indent="0" lvl="0" marL="0" rtl="0" algn="l">
              <a:spcBef>
                <a:spcPts val="1200"/>
              </a:spcBef>
              <a:spcAft>
                <a:spcPts val="1200"/>
              </a:spcAft>
              <a:buNone/>
            </a:pPr>
            <a:r>
              <a:rPr lang="ro" sz="1400"/>
              <a:t>	Transferurile prin broadcast si gather necesita un timp foarte scurt raportat la timpul total de execuție. Programul stă majoritatea timpului în Application.</a:t>
            </a:r>
            <a:endParaRPr sz="1400"/>
          </a:p>
        </p:txBody>
      </p:sp>
      <p:pic>
        <p:nvPicPr>
          <p:cNvPr id="289" name="Google Shape;289;p33"/>
          <p:cNvPicPr preferRelativeResize="0"/>
          <p:nvPr/>
        </p:nvPicPr>
        <p:blipFill>
          <a:blip r:embed="rId3">
            <a:alphaModFix/>
          </a:blip>
          <a:stretch>
            <a:fillRect/>
          </a:stretch>
        </p:blipFill>
        <p:spPr>
          <a:xfrm>
            <a:off x="3273125" y="958125"/>
            <a:ext cx="5804026" cy="4021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2500"/>
              <a:t>Concluzii implementări hibride</a:t>
            </a:r>
            <a:endParaRPr sz="2500"/>
          </a:p>
        </p:txBody>
      </p:sp>
      <p:sp>
        <p:nvSpPr>
          <p:cNvPr id="295" name="Google Shape;295;p34"/>
          <p:cNvSpPr txBox="1"/>
          <p:nvPr>
            <p:ph idx="1" type="body"/>
          </p:nvPr>
        </p:nvSpPr>
        <p:spPr>
          <a:xfrm>
            <a:off x="955975" y="1525975"/>
            <a:ext cx="2805600" cy="32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	</a:t>
            </a:r>
            <a:r>
              <a:rPr lang="ro" sz="1400"/>
              <a:t>Costul necesar comunicării între mai multe procese este neglijabil dacă avem la dispoziție mai multe thread-uri.</a:t>
            </a:r>
            <a:endParaRPr sz="1400"/>
          </a:p>
          <a:p>
            <a:pPr indent="0" lvl="0" marL="0" rtl="0" algn="l">
              <a:spcBef>
                <a:spcPts val="1200"/>
              </a:spcBef>
              <a:spcAft>
                <a:spcPts val="1200"/>
              </a:spcAft>
              <a:buNone/>
            </a:pPr>
            <a:r>
              <a:rPr lang="ro" sz="1400"/>
              <a:t>	Probleme asemănătoare de generare de imagini pot folosi mai multe procese pentru a obține mai repede rezultatul final, dar trebuie ținut cont și de eficiența programului.</a:t>
            </a:r>
            <a:endParaRPr sz="1400"/>
          </a:p>
        </p:txBody>
      </p:sp>
      <p:pic>
        <p:nvPicPr>
          <p:cNvPr id="296" name="Google Shape;296;p34"/>
          <p:cNvPicPr preferRelativeResize="0"/>
          <p:nvPr/>
        </p:nvPicPr>
        <p:blipFill>
          <a:blip r:embed="rId3">
            <a:alphaModFix/>
          </a:blip>
          <a:stretch>
            <a:fillRect/>
          </a:stretch>
        </p:blipFill>
        <p:spPr>
          <a:xfrm>
            <a:off x="3761575" y="1232275"/>
            <a:ext cx="5174598" cy="37796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1297500" y="375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Concluzii</a:t>
            </a:r>
            <a:endParaRPr/>
          </a:p>
        </p:txBody>
      </p:sp>
      <p:sp>
        <p:nvSpPr>
          <p:cNvPr id="302" name="Google Shape;302;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35"/>
          <p:cNvPicPr preferRelativeResize="0"/>
          <p:nvPr/>
        </p:nvPicPr>
        <p:blipFill>
          <a:blip r:embed="rId3">
            <a:alphaModFix/>
          </a:blip>
          <a:stretch>
            <a:fillRect/>
          </a:stretch>
        </p:blipFill>
        <p:spPr>
          <a:xfrm>
            <a:off x="0" y="1505244"/>
            <a:ext cx="4850976" cy="3638244"/>
          </a:xfrm>
          <a:prstGeom prst="rect">
            <a:avLst/>
          </a:prstGeom>
          <a:noFill/>
          <a:ln>
            <a:noFill/>
          </a:ln>
        </p:spPr>
      </p:pic>
      <p:pic>
        <p:nvPicPr>
          <p:cNvPr id="304" name="Google Shape;304;p35"/>
          <p:cNvPicPr preferRelativeResize="0"/>
          <p:nvPr/>
        </p:nvPicPr>
        <p:blipFill>
          <a:blip r:embed="rId4">
            <a:alphaModFix/>
          </a:blip>
          <a:stretch>
            <a:fillRect/>
          </a:stretch>
        </p:blipFill>
        <p:spPr>
          <a:xfrm>
            <a:off x="4376150" y="1505275"/>
            <a:ext cx="4850976" cy="3638225"/>
          </a:xfrm>
          <a:prstGeom prst="rect">
            <a:avLst/>
          </a:prstGeom>
          <a:noFill/>
          <a:ln>
            <a:noFill/>
          </a:ln>
        </p:spPr>
      </p:pic>
      <p:sp>
        <p:nvSpPr>
          <p:cNvPr id="305" name="Google Shape;305;p35"/>
          <p:cNvSpPr txBox="1"/>
          <p:nvPr/>
        </p:nvSpPr>
        <p:spPr>
          <a:xfrm>
            <a:off x="7362025" y="4860600"/>
            <a:ext cx="914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900">
                <a:latin typeface="Lato"/>
                <a:ea typeface="Lato"/>
                <a:cs typeface="Lato"/>
                <a:sym typeface="Lato"/>
              </a:rPr>
              <a:t>/procese</a:t>
            </a:r>
            <a:endParaRPr sz="900">
              <a:latin typeface="Lato"/>
              <a:ea typeface="Lato"/>
              <a:cs typeface="Lato"/>
              <a:sym typeface="Lato"/>
            </a:endParaRPr>
          </a:p>
        </p:txBody>
      </p:sp>
      <p:sp>
        <p:nvSpPr>
          <p:cNvPr id="306" name="Google Shape;306;p35"/>
          <p:cNvSpPr txBox="1"/>
          <p:nvPr/>
        </p:nvSpPr>
        <p:spPr>
          <a:xfrm>
            <a:off x="2973700" y="4860600"/>
            <a:ext cx="914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900">
                <a:latin typeface="Lato"/>
                <a:ea typeface="Lato"/>
                <a:cs typeface="Lato"/>
                <a:sym typeface="Lato"/>
              </a:rPr>
              <a:t>/procese</a:t>
            </a:r>
            <a:endParaRPr sz="9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Vă mulțumim!</a:t>
            </a:r>
            <a:endParaRPr/>
          </a:p>
        </p:txBody>
      </p:sp>
      <p:sp>
        <p:nvSpPr>
          <p:cNvPr id="312" name="Google Shape;312;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36"/>
          <p:cNvPicPr preferRelativeResize="0"/>
          <p:nvPr/>
        </p:nvPicPr>
        <p:blipFill>
          <a:blip r:embed="rId3">
            <a:alphaModFix/>
          </a:blip>
          <a:stretch>
            <a:fillRect/>
          </a:stretch>
        </p:blipFill>
        <p:spPr>
          <a:xfrm>
            <a:off x="1248950" y="1119238"/>
            <a:ext cx="7136001" cy="3807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1104900" y="218200"/>
            <a:ext cx="7276500" cy="10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Întrebări?</a:t>
            </a:r>
            <a:endParaRPr/>
          </a:p>
        </p:txBody>
      </p:sp>
      <p:sp>
        <p:nvSpPr>
          <p:cNvPr id="319" name="Google Shape;319;p37"/>
          <p:cNvSpPr txBox="1"/>
          <p:nvPr>
            <p:ph idx="1" type="body"/>
          </p:nvPr>
        </p:nvSpPr>
        <p:spPr>
          <a:xfrm>
            <a:off x="1297500" y="1567550"/>
            <a:ext cx="6947400" cy="2911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ro" sz="2342"/>
              <a:t>??????????????????????????????????????????????????????????????????????????????????????????????????????????????????????????????????????????????????????????????????????????????????????????????????????????????????????????????????????????????????????????????????????????????????????????????????????????????????????????????????????????????????????????????????????????????????????????????????????????????????????????????????????????????????????????????????????????????????????????????????????????????????????????????????????????????????????????????????????????????????????????????????????????????????????????????????????????????????????????????????????????????????????????????????????????????????????????????????????????????????????????????????????????????????????????????????????????????????????????????????????????????????????????????????????????????????????????????????????????????????????????????????????????????????????????????????????????????????????????????????????????????????????????????????????????????????????????????????????????????????????????????????????????????????????????????????????????????????????????????????????????????????????????????????????????????????????????????????????????????????????????????????????????????????????????????????????????????????????????????????????????????????????????????????????????????????????????????????????????????????????????????????????????????????????????????????????????????????????????????????????????????????????????????????????????????????????????????????????????????????????????????</a:t>
            </a:r>
            <a:endParaRPr sz="2342"/>
          </a:p>
          <a:p>
            <a:pPr indent="0" lvl="0" marL="0" rtl="0" algn="l">
              <a:spcBef>
                <a:spcPts val="1200"/>
              </a:spcBef>
              <a:spcAft>
                <a:spcPts val="1200"/>
              </a:spcAft>
              <a:buNone/>
            </a:pPr>
            <a:r>
              <a:t/>
            </a:r>
            <a:endParaRPr/>
          </a:p>
        </p:txBody>
      </p:sp>
      <p:pic>
        <p:nvPicPr>
          <p:cNvPr id="320" name="Google Shape;320;p37"/>
          <p:cNvPicPr preferRelativeResize="0"/>
          <p:nvPr/>
        </p:nvPicPr>
        <p:blipFill>
          <a:blip r:embed="rId3">
            <a:alphaModFix/>
          </a:blip>
          <a:stretch>
            <a:fillRect/>
          </a:stretch>
        </p:blipFill>
        <p:spPr>
          <a:xfrm>
            <a:off x="1104900" y="923834"/>
            <a:ext cx="7038899" cy="39642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3000"/>
              <a:t>Pthread</a:t>
            </a:r>
            <a:endParaRPr/>
          </a:p>
        </p:txBody>
      </p:sp>
      <p:sp>
        <p:nvSpPr>
          <p:cNvPr id="326" name="Google Shape;326;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38"/>
          <p:cNvPicPr preferRelativeResize="0"/>
          <p:nvPr/>
        </p:nvPicPr>
        <p:blipFill>
          <a:blip r:embed="rId3">
            <a:alphaModFix/>
          </a:blip>
          <a:stretch>
            <a:fillRect/>
          </a:stretch>
        </p:blipFill>
        <p:spPr>
          <a:xfrm>
            <a:off x="0" y="1205175"/>
            <a:ext cx="4428525" cy="3938326"/>
          </a:xfrm>
          <a:prstGeom prst="rect">
            <a:avLst/>
          </a:prstGeom>
          <a:noFill/>
          <a:ln>
            <a:noFill/>
          </a:ln>
        </p:spPr>
      </p:pic>
      <p:pic>
        <p:nvPicPr>
          <p:cNvPr id="328" name="Google Shape;328;p38"/>
          <p:cNvPicPr preferRelativeResize="0"/>
          <p:nvPr/>
        </p:nvPicPr>
        <p:blipFill>
          <a:blip r:embed="rId4">
            <a:alphaModFix/>
          </a:blip>
          <a:stretch>
            <a:fillRect/>
          </a:stretch>
        </p:blipFill>
        <p:spPr>
          <a:xfrm>
            <a:off x="4358566" y="1205175"/>
            <a:ext cx="4785434" cy="39383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Profiling MPI-Pthread</a:t>
            </a:r>
            <a:endParaRPr/>
          </a:p>
        </p:txBody>
      </p:sp>
      <p:sp>
        <p:nvSpPr>
          <p:cNvPr id="334" name="Google Shape;334;p39"/>
          <p:cNvSpPr txBox="1"/>
          <p:nvPr>
            <p:ph idx="1" type="body"/>
          </p:nvPr>
        </p:nvSpPr>
        <p:spPr>
          <a:xfrm>
            <a:off x="765200" y="1627225"/>
            <a:ext cx="2840700" cy="314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o"/>
              <a:t>	Profilingul a fost realizat pentru patru procese MPI cu câte patru thread-uri fiecare.</a:t>
            </a:r>
            <a:endParaRPr/>
          </a:p>
          <a:p>
            <a:pPr indent="0" lvl="0" marL="0" rtl="0" algn="l">
              <a:spcBef>
                <a:spcPts val="1200"/>
              </a:spcBef>
              <a:spcAft>
                <a:spcPts val="0"/>
              </a:spcAft>
              <a:buNone/>
            </a:pPr>
            <a:r>
              <a:rPr lang="ro"/>
              <a:t>	MPI_Bcast și MPI_Gatherv necesită mai puțin de 6% din timpul total de execuție pentru exemplul din dreapta. Programul stă majoritatea timpului în Application.</a:t>
            </a:r>
            <a:endParaRPr/>
          </a:p>
          <a:p>
            <a:pPr indent="0" lvl="0" marL="0" rtl="0" algn="l">
              <a:spcBef>
                <a:spcPts val="1200"/>
              </a:spcBef>
              <a:spcAft>
                <a:spcPts val="1200"/>
              </a:spcAft>
              <a:buNone/>
            </a:pPr>
            <a:r>
              <a:rPr lang="ro"/>
              <a:t>	Funcția MPI_Gatherv primește porțiunile de imagini de la fiecare proces și construiește imaginea finală.</a:t>
            </a:r>
            <a:endParaRPr/>
          </a:p>
        </p:txBody>
      </p:sp>
      <p:pic>
        <p:nvPicPr>
          <p:cNvPr id="335" name="Google Shape;335;p39"/>
          <p:cNvPicPr preferRelativeResize="0"/>
          <p:nvPr/>
        </p:nvPicPr>
        <p:blipFill>
          <a:blip r:embed="rId3">
            <a:alphaModFix/>
          </a:blip>
          <a:stretch>
            <a:fillRect/>
          </a:stretch>
        </p:blipFill>
        <p:spPr>
          <a:xfrm>
            <a:off x="3672878" y="1307850"/>
            <a:ext cx="5413646" cy="378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475" y="39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3000"/>
              <a:t>Variația timpului pe linii</a:t>
            </a:r>
            <a:endParaRPr sz="3000"/>
          </a:p>
        </p:txBody>
      </p:sp>
      <p:sp>
        <p:nvSpPr>
          <p:cNvPr id="149" name="Google Shape;149;p15"/>
          <p:cNvSpPr txBox="1"/>
          <p:nvPr>
            <p:ph idx="1" type="body"/>
          </p:nvPr>
        </p:nvSpPr>
        <p:spPr>
          <a:xfrm>
            <a:off x="267825" y="1511250"/>
            <a:ext cx="4371000" cy="29676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lang="ro" sz="1400">
                <a:solidFill>
                  <a:srgbClr val="FFFFFF"/>
                </a:solidFill>
                <a:latin typeface="Arial"/>
                <a:ea typeface="Arial"/>
                <a:cs typeface="Arial"/>
                <a:sym typeface="Arial"/>
              </a:rPr>
              <a:t>Pentru a afla care este modul optim de împărțire a liniilor imaginii finale pentru fiecare thread sau proces MPI am calculat timpul necesar de prelucrare pentru fiecare linie. </a:t>
            </a:r>
            <a:endParaRPr sz="1400">
              <a:solidFill>
                <a:srgbClr val="FFFFFF"/>
              </a:solidFill>
              <a:latin typeface="Arial"/>
              <a:ea typeface="Arial"/>
              <a:cs typeface="Arial"/>
              <a:sym typeface="Arial"/>
            </a:endParaRPr>
          </a:p>
          <a:p>
            <a:pPr indent="457200" lvl="0" marL="457200" rtl="0" algn="l">
              <a:spcBef>
                <a:spcPts val="1200"/>
              </a:spcBef>
              <a:spcAft>
                <a:spcPts val="0"/>
              </a:spcAft>
              <a:buNone/>
            </a:pPr>
            <a:r>
              <a:rPr lang="ro" sz="1400">
                <a:solidFill>
                  <a:srgbClr val="FFFFFF"/>
                </a:solidFill>
                <a:latin typeface="Arial"/>
                <a:ea typeface="Arial"/>
                <a:cs typeface="Arial"/>
                <a:sym typeface="Arial"/>
              </a:rPr>
              <a:t>Modificarea dimensiunilor imaginii sau a variabilei MAX_ITERATION nu aduc schimbări vizibile în împărțirea imaginii pentru un număr dat de thread-uri.</a:t>
            </a:r>
            <a:endParaRPr sz="1400">
              <a:solidFill>
                <a:srgbClr val="FFFFFF"/>
              </a:solidFill>
              <a:latin typeface="Arial"/>
              <a:ea typeface="Arial"/>
              <a:cs typeface="Arial"/>
              <a:sym typeface="Arial"/>
            </a:endParaRPr>
          </a:p>
          <a:p>
            <a:pPr indent="0" lvl="0" marL="457200" rtl="0" algn="l">
              <a:spcBef>
                <a:spcPts val="1200"/>
              </a:spcBef>
              <a:spcAft>
                <a:spcPts val="1200"/>
              </a:spcAft>
              <a:buNone/>
            </a:pPr>
            <a:r>
              <a:t/>
            </a:r>
            <a:endParaRPr sz="1400">
              <a:latin typeface="Arial"/>
              <a:ea typeface="Arial"/>
              <a:cs typeface="Arial"/>
              <a:sym typeface="Arial"/>
            </a:endParaRPr>
          </a:p>
        </p:txBody>
      </p:sp>
      <p:pic>
        <p:nvPicPr>
          <p:cNvPr id="150" name="Google Shape;150;p15"/>
          <p:cNvPicPr preferRelativeResize="0"/>
          <p:nvPr/>
        </p:nvPicPr>
        <p:blipFill>
          <a:blip r:embed="rId3">
            <a:alphaModFix/>
          </a:blip>
          <a:stretch>
            <a:fillRect/>
          </a:stretch>
        </p:blipFill>
        <p:spPr>
          <a:xfrm>
            <a:off x="4781865" y="1377199"/>
            <a:ext cx="4314310" cy="3235700"/>
          </a:xfrm>
          <a:prstGeom prst="rect">
            <a:avLst/>
          </a:prstGeom>
          <a:noFill/>
          <a:ln>
            <a:noFill/>
          </a:ln>
        </p:spPr>
      </p:pic>
      <p:sp>
        <p:nvSpPr>
          <p:cNvPr id="151" name="Google Shape;151;p15"/>
          <p:cNvSpPr txBox="1"/>
          <p:nvPr/>
        </p:nvSpPr>
        <p:spPr>
          <a:xfrm flipH="1" rot="5400000">
            <a:off x="4736515" y="2603504"/>
            <a:ext cx="35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666666"/>
                </a:solidFill>
                <a:latin typeface="Lato"/>
                <a:ea typeface="Lato"/>
                <a:cs typeface="Lato"/>
                <a:sym typeface="Lato"/>
              </a:rPr>
              <a:t>(s)</a:t>
            </a:r>
            <a:endParaRPr sz="1200">
              <a:solidFill>
                <a:srgbClr val="666666"/>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3000"/>
              <a:t>Variația timpului pe linii (2)</a:t>
            </a:r>
            <a:endParaRPr/>
          </a:p>
        </p:txBody>
      </p:sp>
      <p:sp>
        <p:nvSpPr>
          <p:cNvPr id="157" name="Google Shape;157;p16"/>
          <p:cNvSpPr txBox="1"/>
          <p:nvPr>
            <p:ph idx="1" type="body"/>
          </p:nvPr>
        </p:nvSpPr>
        <p:spPr>
          <a:xfrm>
            <a:off x="879950" y="1548425"/>
            <a:ext cx="4342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	P</a:t>
            </a:r>
            <a:r>
              <a:rPr lang="ro"/>
              <a:t>entru a folosi datele referitoare la variația timpului pe linii, fără să salvăm în cod împărțirea rândurilor pentru fiecare thread sau proces MPI, ne folosim de un script în python care ne generează împărțirea pe linii pentru fiecare thread sau proces. </a:t>
            </a:r>
            <a:endParaRPr/>
          </a:p>
          <a:p>
            <a:pPr indent="0" lvl="0" marL="0" rtl="0" algn="l">
              <a:spcBef>
                <a:spcPts val="1200"/>
              </a:spcBef>
              <a:spcAft>
                <a:spcPts val="0"/>
              </a:spcAft>
              <a:buNone/>
            </a:pPr>
            <a:r>
              <a:rPr lang="ro"/>
              <a:t>	Pentru că scriptul folosește timpii de la o imaginea cu 1000 de linii, apelarea acestuia cu un număr de thread-uri prea mare nu va duce la o împărțire optimă.</a:t>
            </a:r>
            <a:endParaRPr/>
          </a:p>
          <a:p>
            <a:pPr indent="0" lvl="0" marL="0" rtl="0" algn="l">
              <a:spcBef>
                <a:spcPts val="1200"/>
              </a:spcBef>
              <a:spcAft>
                <a:spcPts val="1200"/>
              </a:spcAft>
              <a:buNone/>
            </a:pPr>
            <a:r>
              <a:rPr lang="ro"/>
              <a:t>	În imaginea din dreapta avem împărțirea imaginii pentru 8 thread-uri. </a:t>
            </a:r>
            <a:endParaRPr/>
          </a:p>
        </p:txBody>
      </p:sp>
      <p:pic>
        <p:nvPicPr>
          <p:cNvPr id="158" name="Google Shape;158;p16"/>
          <p:cNvPicPr preferRelativeResize="0"/>
          <p:nvPr/>
        </p:nvPicPr>
        <p:blipFill>
          <a:blip r:embed="rId3">
            <a:alphaModFix/>
          </a:blip>
          <a:stretch>
            <a:fillRect/>
          </a:stretch>
        </p:blipFill>
        <p:spPr>
          <a:xfrm>
            <a:off x="6168950" y="1238600"/>
            <a:ext cx="2167452"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3000"/>
              <a:t>Variația timpului pe linii (3)</a:t>
            </a:r>
            <a:endParaRPr/>
          </a:p>
        </p:txBody>
      </p:sp>
      <p:sp>
        <p:nvSpPr>
          <p:cNvPr id="164" name="Google Shape;164;p17"/>
          <p:cNvSpPr txBox="1"/>
          <p:nvPr>
            <p:ph idx="1" type="body"/>
          </p:nvPr>
        </p:nvSpPr>
        <p:spPr>
          <a:xfrm>
            <a:off x="1099950" y="1567550"/>
            <a:ext cx="28596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o" sz="1400">
                <a:latin typeface="Arial"/>
                <a:ea typeface="Arial"/>
                <a:cs typeface="Arial"/>
                <a:sym typeface="Arial"/>
              </a:rPr>
              <a:t>Timpul mediu pentru versiunea cu imaginea împărțită în mod egal este de 7,36 secunde, iar pentru cealaltă versiune este de 5,81 secunde.  Versiunea care folosește variația timpului pe linii este cu 20% mai rapidă pentru rularea cu patru thread-uri.</a:t>
            </a:r>
            <a:endParaRPr sz="1400">
              <a:latin typeface="Arial"/>
              <a:ea typeface="Arial"/>
              <a:cs typeface="Arial"/>
              <a:sym typeface="Arial"/>
            </a:endParaRPr>
          </a:p>
        </p:txBody>
      </p:sp>
      <p:pic>
        <p:nvPicPr>
          <p:cNvPr id="165" name="Google Shape;165;p17"/>
          <p:cNvPicPr preferRelativeResize="0"/>
          <p:nvPr/>
        </p:nvPicPr>
        <p:blipFill>
          <a:blip r:embed="rId3">
            <a:alphaModFix/>
          </a:blip>
          <a:stretch>
            <a:fillRect/>
          </a:stretch>
        </p:blipFill>
        <p:spPr>
          <a:xfrm>
            <a:off x="4111950" y="1460250"/>
            <a:ext cx="4707802" cy="3530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3000"/>
              <a:t>Pthread</a:t>
            </a:r>
            <a:endParaRPr sz="3000"/>
          </a:p>
        </p:txBody>
      </p:sp>
      <p:sp>
        <p:nvSpPr>
          <p:cNvPr id="171" name="Google Shape;171;p18"/>
          <p:cNvSpPr txBox="1"/>
          <p:nvPr>
            <p:ph idx="1" type="body"/>
          </p:nvPr>
        </p:nvSpPr>
        <p:spPr>
          <a:xfrm>
            <a:off x="1138225" y="1539950"/>
            <a:ext cx="7038900" cy="28215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o" sz="1400"/>
              <a:t>În versiunea inițială a variantei cu pthread nu am folosit datele privind variația timpului pe linii în generarea imaginii finale. Din acest motiv apar diferențe vizibile între threadurile care calculează mijlocul imaginii și restul threadurilor.</a:t>
            </a:r>
            <a:endParaRPr sz="1400"/>
          </a:p>
          <a:p>
            <a:pPr indent="457200" lvl="0" marL="0" rtl="0" algn="l">
              <a:spcBef>
                <a:spcPts val="1200"/>
              </a:spcBef>
              <a:spcAft>
                <a:spcPts val="0"/>
              </a:spcAft>
              <a:buNone/>
            </a:pPr>
            <a:r>
              <a:rPr lang="ro" sz="1400"/>
              <a:t>Versiunea finală a acestei variante se folosește de scriptul pentru generarea împărțirii sarcinilor între thread-uri pentru a avea timpi de calcul aproximativ egali pentru fiecare thread.	</a:t>
            </a:r>
            <a:endParaRPr sz="1400"/>
          </a:p>
          <a:p>
            <a:pPr indent="457200" lvl="0" marL="0" rtl="0" algn="l">
              <a:spcBef>
                <a:spcPts val="1200"/>
              </a:spcBef>
              <a:spcAft>
                <a:spcPts val="1200"/>
              </a:spcAft>
              <a:buNone/>
            </a:pPr>
            <a:r>
              <a:rPr lang="ro" sz="1400"/>
              <a:t>În graficele următoare nu am luat în considerare și timpul necesar pentru generarea împărțirii rândurilor între thread-uri, aceste informații putând fi stocate și static.</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3000"/>
              <a:t>Pthread</a:t>
            </a:r>
            <a:endParaRPr sz="3000"/>
          </a:p>
        </p:txBody>
      </p:sp>
      <p:sp>
        <p:nvSpPr>
          <p:cNvPr id="177" name="Google Shape;177;p19"/>
          <p:cNvSpPr txBox="1"/>
          <p:nvPr>
            <p:ph idx="1" type="body"/>
          </p:nvPr>
        </p:nvSpPr>
        <p:spPr>
          <a:xfrm>
            <a:off x="1109525" y="1539950"/>
            <a:ext cx="7227000" cy="293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19"/>
          <p:cNvPicPr preferRelativeResize="0"/>
          <p:nvPr/>
        </p:nvPicPr>
        <p:blipFill>
          <a:blip r:embed="rId3">
            <a:alphaModFix/>
          </a:blip>
          <a:stretch>
            <a:fillRect/>
          </a:stretch>
        </p:blipFill>
        <p:spPr>
          <a:xfrm>
            <a:off x="363450" y="2571750"/>
            <a:ext cx="6102376" cy="2544951"/>
          </a:xfrm>
          <a:prstGeom prst="rect">
            <a:avLst/>
          </a:prstGeom>
          <a:noFill/>
          <a:ln>
            <a:noFill/>
          </a:ln>
        </p:spPr>
      </p:pic>
      <p:pic>
        <p:nvPicPr>
          <p:cNvPr id="179" name="Google Shape;179;p19"/>
          <p:cNvPicPr preferRelativeResize="0"/>
          <p:nvPr/>
        </p:nvPicPr>
        <p:blipFill>
          <a:blip r:embed="rId4">
            <a:alphaModFix/>
          </a:blip>
          <a:stretch>
            <a:fillRect/>
          </a:stretch>
        </p:blipFill>
        <p:spPr>
          <a:xfrm>
            <a:off x="0" y="0"/>
            <a:ext cx="9144001"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181725"/>
            <a:ext cx="7038900" cy="112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3000"/>
              <a:t>Pthread -O3</a:t>
            </a:r>
            <a:endParaRPr sz="3000"/>
          </a:p>
        </p:txBody>
      </p:sp>
      <p:sp>
        <p:nvSpPr>
          <p:cNvPr id="185" name="Google Shape;185;p20"/>
          <p:cNvSpPr txBox="1"/>
          <p:nvPr>
            <p:ph idx="1" type="body"/>
          </p:nvPr>
        </p:nvSpPr>
        <p:spPr>
          <a:xfrm>
            <a:off x="573900" y="1472975"/>
            <a:ext cx="3300000" cy="324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	</a:t>
            </a:r>
            <a:r>
              <a:rPr lang="ro" sz="1400"/>
              <a:t>Valorile pentru  varianta fără flaguri de optimizare sunt și de două ori mai mici pentru același număr de threaduri.</a:t>
            </a:r>
            <a:endParaRPr sz="1400"/>
          </a:p>
          <a:p>
            <a:pPr indent="0" lvl="0" marL="0" rtl="0" algn="l">
              <a:spcBef>
                <a:spcPts val="1200"/>
              </a:spcBef>
              <a:spcAft>
                <a:spcPts val="0"/>
              </a:spcAft>
              <a:buNone/>
            </a:pPr>
            <a:r>
              <a:rPr lang="ro" sz="1400"/>
              <a:t>	Timpii sunt calculați pentru o imagine 2000x2000 cu MAX_ITERATION = 5000 pe coada hpsl.</a:t>
            </a:r>
            <a:endParaRPr sz="1400"/>
          </a:p>
          <a:p>
            <a:pPr indent="0" lvl="0" marL="0" rtl="0" algn="l">
              <a:spcBef>
                <a:spcPts val="1200"/>
              </a:spcBef>
              <a:spcAft>
                <a:spcPts val="1200"/>
              </a:spcAft>
              <a:buNone/>
            </a:pPr>
            <a:r>
              <a:rPr lang="ro" sz="1400"/>
              <a:t>	</a:t>
            </a:r>
            <a:r>
              <a:rPr lang="ro" sz="1400"/>
              <a:t>Optimizările</a:t>
            </a:r>
            <a:r>
              <a:rPr lang="ro" sz="1400"/>
              <a:t> nu aduc modificări imaginii finale.</a:t>
            </a:r>
            <a:endParaRPr sz="1400"/>
          </a:p>
        </p:txBody>
      </p:sp>
      <p:pic>
        <p:nvPicPr>
          <p:cNvPr id="186" name="Google Shape;186;p20"/>
          <p:cNvPicPr preferRelativeResize="0"/>
          <p:nvPr/>
        </p:nvPicPr>
        <p:blipFill>
          <a:blip r:embed="rId3">
            <a:alphaModFix/>
          </a:blip>
          <a:stretch>
            <a:fillRect/>
          </a:stretch>
        </p:blipFill>
        <p:spPr>
          <a:xfrm>
            <a:off x="3931150" y="1038050"/>
            <a:ext cx="5212851" cy="3838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3000"/>
              <a:t>Pthread -O3</a:t>
            </a:r>
            <a:endParaRPr sz="3000"/>
          </a:p>
        </p:txBody>
      </p:sp>
      <p:sp>
        <p:nvSpPr>
          <p:cNvPr id="192" name="Google Shape;192;p21"/>
          <p:cNvSpPr txBox="1"/>
          <p:nvPr>
            <p:ph idx="1" type="body"/>
          </p:nvPr>
        </p:nvSpPr>
        <p:spPr>
          <a:xfrm>
            <a:off x="707800" y="1559075"/>
            <a:ext cx="2840700" cy="29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1400"/>
              <a:t>	</a:t>
            </a:r>
            <a:r>
              <a:rPr lang="ro" sz="1500"/>
              <a:t>Din graficul de speedup se observă limitările hardware ale mașinii pe care am rulat programul.</a:t>
            </a:r>
            <a:endParaRPr sz="1500"/>
          </a:p>
          <a:p>
            <a:pPr indent="0" lvl="0" marL="0" rtl="0" algn="l">
              <a:spcBef>
                <a:spcPts val="1200"/>
              </a:spcBef>
              <a:spcAft>
                <a:spcPts val="1200"/>
              </a:spcAft>
              <a:buNone/>
            </a:pPr>
            <a:r>
              <a:rPr lang="ro" sz="1500"/>
              <a:t>	Speedup-ul este unul sublinear pentru că graficul este sub prima bisectoare.</a:t>
            </a:r>
            <a:endParaRPr sz="1500"/>
          </a:p>
        </p:txBody>
      </p:sp>
      <p:pic>
        <p:nvPicPr>
          <p:cNvPr id="193" name="Google Shape;193;p21"/>
          <p:cNvPicPr preferRelativeResize="0"/>
          <p:nvPr/>
        </p:nvPicPr>
        <p:blipFill>
          <a:blip r:embed="rId3">
            <a:alphaModFix/>
          </a:blip>
          <a:stretch>
            <a:fillRect/>
          </a:stretch>
        </p:blipFill>
        <p:spPr>
          <a:xfrm>
            <a:off x="3595250" y="1040275"/>
            <a:ext cx="5476000" cy="4021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