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4" r:id="rId18"/>
    <p:sldId id="285" r:id="rId19"/>
    <p:sldId id="286" r:id="rId20"/>
    <p:sldId id="283" r:id="rId21"/>
    <p:sldId id="28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4" autoAdjust="0"/>
    <p:restoredTop sz="94660"/>
  </p:normalViewPr>
  <p:slideViewPr>
    <p:cSldViewPr snapToGrid="0">
      <p:cViewPr varScale="1">
        <p:scale>
          <a:sx n="108" d="100"/>
          <a:sy n="108"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157764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9A73AB-BB73-4FFD-871A-14FF5397283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328191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3444616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2178733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895511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9A73AB-BB73-4FFD-871A-14FF53972838}"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1527843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9A73AB-BB73-4FFD-871A-14FF53972838}" type="datetimeFigureOut">
              <a:rPr lang="en-US" smtClean="0"/>
              <a:t>1/17/2021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1856467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129875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563081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890306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9A73AB-BB73-4FFD-871A-14FF53972838}"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269582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9A73AB-BB73-4FFD-871A-14FF5397283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321218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9A73AB-BB73-4FFD-871A-14FF53972838}"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90959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9A73AB-BB73-4FFD-871A-14FF53972838}"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965886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A73AB-BB73-4FFD-871A-14FF53972838}"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340345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9A73AB-BB73-4FFD-871A-14FF5397283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331658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9A73AB-BB73-4FFD-871A-14FF53972838}"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D8807D3-E856-407A-85AC-AE9DB1F981D7}" type="slidenum">
              <a:rPr lang="en-US" smtClean="0"/>
              <a:t>‹#›</a:t>
            </a:fld>
            <a:endParaRPr lang="en-US"/>
          </a:p>
        </p:txBody>
      </p:sp>
    </p:spTree>
    <p:extLst>
      <p:ext uri="{BB962C8B-B14F-4D97-AF65-F5344CB8AC3E}">
        <p14:creationId xmlns:p14="http://schemas.microsoft.com/office/powerpoint/2010/main" val="5170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49A73AB-BB73-4FFD-871A-14FF53972838}" type="datetimeFigureOut">
              <a:rPr lang="en-US" smtClean="0"/>
              <a:t>1/17/2021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D8807D3-E856-407A-85AC-AE9DB1F981D7}" type="slidenum">
              <a:rPr lang="en-US" smtClean="0"/>
              <a:t>‹#›</a:t>
            </a:fld>
            <a:endParaRPr lang="en-US"/>
          </a:p>
        </p:txBody>
      </p:sp>
    </p:spTree>
    <p:extLst>
      <p:ext uri="{BB962C8B-B14F-4D97-AF65-F5344CB8AC3E}">
        <p14:creationId xmlns:p14="http://schemas.microsoft.com/office/powerpoint/2010/main" val="882920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6B7E-A441-493C-A69E-055C944075F0}"/>
              </a:ext>
            </a:extLst>
          </p:cNvPr>
          <p:cNvSpPr>
            <a:spLocks noGrp="1"/>
          </p:cNvSpPr>
          <p:nvPr>
            <p:ph type="ctrTitle"/>
          </p:nvPr>
        </p:nvSpPr>
        <p:spPr>
          <a:xfrm>
            <a:off x="1505146" y="1669118"/>
            <a:ext cx="9144000" cy="2387600"/>
          </a:xfrm>
        </p:spPr>
        <p:txBody>
          <a:bodyPr>
            <a:normAutofit fontScale="90000"/>
          </a:bodyPr>
          <a:lstStyle/>
          <a:p>
            <a:pPr algn="ctr"/>
            <a:r>
              <a:rPr lang="en-US" dirty="0" err="1"/>
              <a:t>Detec</a:t>
            </a:r>
            <a:r>
              <a:rPr lang="ro-RO" dirty="0"/>
              <a:t>ție de contur pe imagini - </a:t>
            </a:r>
            <a:r>
              <a:rPr lang="ro-RO" sz="3600" dirty="0"/>
              <a:t>d</a:t>
            </a:r>
            <a:r>
              <a:rPr lang="en-US" sz="3600" dirty="0" err="1"/>
              <a:t>etectorul</a:t>
            </a:r>
            <a:r>
              <a:rPr lang="en-US" sz="3600" dirty="0"/>
              <a:t> de </a:t>
            </a:r>
            <a:r>
              <a:rPr lang="en-US" sz="3600" dirty="0" err="1"/>
              <a:t>margini</a:t>
            </a:r>
            <a:r>
              <a:rPr lang="en-US" sz="3600" dirty="0"/>
              <a:t> Canny </a:t>
            </a:r>
            <a:br>
              <a:rPr lang="ro-RO" dirty="0"/>
            </a:br>
            <a:endParaRPr lang="en-US" dirty="0"/>
          </a:p>
        </p:txBody>
      </p:sp>
      <p:sp>
        <p:nvSpPr>
          <p:cNvPr id="3" name="Subtitle 2">
            <a:extLst>
              <a:ext uri="{FF2B5EF4-FFF2-40B4-BE49-F238E27FC236}">
                <a16:creationId xmlns:a16="http://schemas.microsoft.com/office/drawing/2014/main" id="{33740387-9A31-4C8F-AAED-649BE42382DC}"/>
              </a:ext>
            </a:extLst>
          </p:cNvPr>
          <p:cNvSpPr>
            <a:spLocks noGrp="1"/>
          </p:cNvSpPr>
          <p:nvPr>
            <p:ph type="subTitle" idx="1"/>
          </p:nvPr>
        </p:nvSpPr>
        <p:spPr>
          <a:xfrm>
            <a:off x="2002387" y="4146871"/>
            <a:ext cx="9144000" cy="1655762"/>
          </a:xfrm>
        </p:spPr>
        <p:txBody>
          <a:bodyPr/>
          <a:lstStyle/>
          <a:p>
            <a:r>
              <a:rPr lang="en-US" dirty="0"/>
              <a:t>R</a:t>
            </a:r>
            <a:r>
              <a:rPr lang="ro-RO" dirty="0"/>
              <a:t>ăzvan-Alexandru Nicu				Mihai-adrian ghergu</a:t>
            </a:r>
          </a:p>
          <a:p>
            <a:r>
              <a:rPr lang="ro-RO" dirty="0"/>
              <a:t>341C1									342c3</a:t>
            </a:r>
            <a:endParaRPr lang="en-US" dirty="0"/>
          </a:p>
        </p:txBody>
      </p:sp>
    </p:spTree>
    <p:extLst>
      <p:ext uri="{BB962C8B-B14F-4D97-AF65-F5344CB8AC3E}">
        <p14:creationId xmlns:p14="http://schemas.microsoft.com/office/powerpoint/2010/main" val="295558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567393-679F-41A3-980C-97DF31528500}"/>
              </a:ext>
            </a:extLst>
          </p:cNvPr>
          <p:cNvSpPr>
            <a:spLocks noGrp="1"/>
          </p:cNvSpPr>
          <p:nvPr>
            <p:ph type="title"/>
          </p:nvPr>
        </p:nvSpPr>
        <p:spPr>
          <a:xfrm>
            <a:off x="1057300" y="1293264"/>
            <a:ext cx="10386017" cy="706964"/>
          </a:xfrm>
        </p:spPr>
        <p:txBody>
          <a:bodyPr/>
          <a:lstStyle/>
          <a:p>
            <a:r>
              <a:rPr lang="ro-RO" sz="3200" dirty="0"/>
              <a:t>Varianta pthread – c</a:t>
            </a:r>
            <a:r>
              <a:rPr lang="en-US" sz="3200" dirty="0" err="1"/>
              <a:t>ompara</a:t>
            </a:r>
            <a:r>
              <a:rPr lang="ro-RO" sz="3200" dirty="0"/>
              <a:t>ț</a:t>
            </a:r>
            <a:r>
              <a:rPr lang="en-US" sz="3200" dirty="0" err="1"/>
              <a:t>ie</a:t>
            </a:r>
            <a:r>
              <a:rPr lang="en-US" sz="3200" dirty="0"/>
              <a:t> </a:t>
            </a:r>
            <a:r>
              <a:rPr lang="ro-RO" sz="3200" dirty="0"/>
              <a:t>î</a:t>
            </a:r>
            <a:r>
              <a:rPr lang="en-US" sz="3200" dirty="0" err="1"/>
              <a:t>ntre</a:t>
            </a:r>
            <a:r>
              <a:rPr lang="en-US" sz="3200" dirty="0"/>
              <a:t> </a:t>
            </a:r>
            <a:br>
              <a:rPr lang="ro-RO" sz="3200" dirty="0"/>
            </a:br>
            <a:r>
              <a:rPr lang="en-US" sz="3200" dirty="0" err="1"/>
              <a:t>compilatoarele</a:t>
            </a:r>
            <a:r>
              <a:rPr lang="en-US" sz="3200" dirty="0"/>
              <a:t> </a:t>
            </a:r>
            <a:r>
              <a:rPr lang="en-US" sz="3200" b="1" dirty="0"/>
              <a:t>GCC</a:t>
            </a:r>
            <a:r>
              <a:rPr lang="en-US" sz="3200" dirty="0"/>
              <a:t> vs </a:t>
            </a:r>
            <a:r>
              <a:rPr lang="en-US" sz="3200" b="1" dirty="0"/>
              <a:t>INTEL</a:t>
            </a:r>
            <a:br>
              <a:rPr lang="en-US" sz="4400" b="1" dirty="0"/>
            </a:br>
            <a:endParaRPr lang="en-US" sz="4400" dirty="0"/>
          </a:p>
        </p:txBody>
      </p:sp>
      <p:pic>
        <p:nvPicPr>
          <p:cNvPr id="6" name="Picture 5">
            <a:extLst>
              <a:ext uri="{FF2B5EF4-FFF2-40B4-BE49-F238E27FC236}">
                <a16:creationId xmlns:a16="http://schemas.microsoft.com/office/drawing/2014/main" id="{FA37C353-07CA-411E-8969-45F1BE8B2EDB}"/>
              </a:ext>
            </a:extLst>
          </p:cNvPr>
          <p:cNvPicPr>
            <a:picLocks noChangeAspect="1"/>
          </p:cNvPicPr>
          <p:nvPr/>
        </p:nvPicPr>
        <p:blipFill>
          <a:blip r:embed="rId2"/>
          <a:stretch>
            <a:fillRect/>
          </a:stretch>
        </p:blipFill>
        <p:spPr>
          <a:xfrm>
            <a:off x="766189" y="2395335"/>
            <a:ext cx="7006212" cy="1808055"/>
          </a:xfrm>
          <a:prstGeom prst="rect">
            <a:avLst/>
          </a:prstGeom>
        </p:spPr>
      </p:pic>
      <p:sp>
        <p:nvSpPr>
          <p:cNvPr id="7" name="Rectangle 6">
            <a:extLst>
              <a:ext uri="{FF2B5EF4-FFF2-40B4-BE49-F238E27FC236}">
                <a16:creationId xmlns:a16="http://schemas.microsoft.com/office/drawing/2014/main" id="{346EC672-1B86-443E-8084-7209895D4A61}"/>
              </a:ext>
            </a:extLst>
          </p:cNvPr>
          <p:cNvSpPr/>
          <p:nvPr/>
        </p:nvSpPr>
        <p:spPr>
          <a:xfrm>
            <a:off x="7904450" y="2769201"/>
            <a:ext cx="2574679"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ibm-dp</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pic>
        <p:nvPicPr>
          <p:cNvPr id="8" name="Picture 7">
            <a:extLst>
              <a:ext uri="{FF2B5EF4-FFF2-40B4-BE49-F238E27FC236}">
                <a16:creationId xmlns:a16="http://schemas.microsoft.com/office/drawing/2014/main" id="{E3110759-59B4-4B5B-B89D-D6DED585E0E9}"/>
              </a:ext>
            </a:extLst>
          </p:cNvPr>
          <p:cNvPicPr>
            <a:picLocks noChangeAspect="1"/>
          </p:cNvPicPr>
          <p:nvPr/>
        </p:nvPicPr>
        <p:blipFill>
          <a:blip r:embed="rId3"/>
          <a:stretch>
            <a:fillRect/>
          </a:stretch>
        </p:blipFill>
        <p:spPr>
          <a:xfrm>
            <a:off x="4599432" y="4451693"/>
            <a:ext cx="6605016" cy="1798418"/>
          </a:xfrm>
          <a:prstGeom prst="rect">
            <a:avLst/>
          </a:prstGeom>
        </p:spPr>
      </p:pic>
      <p:sp>
        <p:nvSpPr>
          <p:cNvPr id="9" name="Rectangle 8">
            <a:extLst>
              <a:ext uri="{FF2B5EF4-FFF2-40B4-BE49-F238E27FC236}">
                <a16:creationId xmlns:a16="http://schemas.microsoft.com/office/drawing/2014/main" id="{59459DFC-C4AE-4976-8686-5457B6221ED3}"/>
              </a:ext>
            </a:extLst>
          </p:cNvPr>
          <p:cNvSpPr/>
          <p:nvPr/>
        </p:nvSpPr>
        <p:spPr>
          <a:xfrm>
            <a:off x="1125698" y="4951569"/>
            <a:ext cx="3162982"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ibm-nehalem</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spTree>
    <p:extLst>
      <p:ext uri="{BB962C8B-B14F-4D97-AF65-F5344CB8AC3E}">
        <p14:creationId xmlns:p14="http://schemas.microsoft.com/office/powerpoint/2010/main" val="389886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F3EF-00E6-491C-B20A-2F3DD694BFD9}"/>
              </a:ext>
            </a:extLst>
          </p:cNvPr>
          <p:cNvSpPr>
            <a:spLocks noGrp="1"/>
          </p:cNvSpPr>
          <p:nvPr>
            <p:ph type="title"/>
          </p:nvPr>
        </p:nvSpPr>
        <p:spPr>
          <a:xfrm>
            <a:off x="1030666" y="1097955"/>
            <a:ext cx="9729069" cy="706964"/>
          </a:xfrm>
        </p:spPr>
        <p:txBody>
          <a:bodyPr/>
          <a:lstStyle/>
          <a:p>
            <a:r>
              <a:rPr lang="ro-RO" dirty="0"/>
              <a:t>Observații în urma comparării Intel vs GCC</a:t>
            </a:r>
            <a:endParaRPr lang="en-US" dirty="0"/>
          </a:p>
        </p:txBody>
      </p:sp>
      <p:sp>
        <p:nvSpPr>
          <p:cNvPr id="3" name="Content Placeholder 2">
            <a:extLst>
              <a:ext uri="{FF2B5EF4-FFF2-40B4-BE49-F238E27FC236}">
                <a16:creationId xmlns:a16="http://schemas.microsoft.com/office/drawing/2014/main" id="{63400D23-C5B1-4243-BB3E-A53D3EF61F6B}"/>
              </a:ext>
            </a:extLst>
          </p:cNvPr>
          <p:cNvSpPr>
            <a:spLocks noGrp="1"/>
          </p:cNvSpPr>
          <p:nvPr>
            <p:ph idx="1"/>
          </p:nvPr>
        </p:nvSpPr>
        <p:spPr/>
        <p:txBody>
          <a:bodyPr/>
          <a:lstStyle/>
          <a:p>
            <a:r>
              <a:rPr lang="ro-RO" dirty="0"/>
              <a:t>Compilatorul de la Intel aduce optimizări suplimentare pe care compilatorul gcc nu le aduce în lipsa unor flag-uri de optimizare.</a:t>
            </a:r>
          </a:p>
          <a:p>
            <a:r>
              <a:rPr lang="ro-RO" dirty="0"/>
              <a:t>Se observa timpi semnificativi mai buni pentru varianta Intel cu un număr redus de threaduri, cele două variante ajungând însă la timpi de execuție similari atunci când folosim un număr mai mare de threaduri.</a:t>
            </a:r>
          </a:p>
          <a:p>
            <a:r>
              <a:rPr lang="ro-RO" dirty="0"/>
              <a:t>Din grafice se observă o plafonare a scalabilității pentru varianta intel – putem încerca cu o problemă de dimensiuni mari mari pentru a încerca să depășim acest lucru.</a:t>
            </a:r>
            <a:endParaRPr lang="en-US" dirty="0"/>
          </a:p>
        </p:txBody>
      </p:sp>
    </p:spTree>
    <p:extLst>
      <p:ext uri="{BB962C8B-B14F-4D97-AF65-F5344CB8AC3E}">
        <p14:creationId xmlns:p14="http://schemas.microsoft.com/office/powerpoint/2010/main" val="30956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BC1B-BDAE-435E-A9D5-F0977F28AA24}"/>
              </a:ext>
            </a:extLst>
          </p:cNvPr>
          <p:cNvSpPr>
            <a:spLocks noGrp="1"/>
          </p:cNvSpPr>
          <p:nvPr>
            <p:ph type="title"/>
          </p:nvPr>
        </p:nvSpPr>
        <p:spPr>
          <a:xfrm>
            <a:off x="826481" y="849380"/>
            <a:ext cx="7847003" cy="706964"/>
          </a:xfrm>
        </p:spPr>
        <p:txBody>
          <a:bodyPr/>
          <a:lstStyle/>
          <a:p>
            <a:r>
              <a:rPr lang="ro-RO" dirty="0"/>
              <a:t>Varianta pthread – nivele de optimizare diferite (-O1, -O2, -O3)</a:t>
            </a:r>
            <a:endParaRPr lang="en-US" dirty="0"/>
          </a:p>
        </p:txBody>
      </p:sp>
      <p:sp>
        <p:nvSpPr>
          <p:cNvPr id="3" name="Content Placeholder 2">
            <a:extLst>
              <a:ext uri="{FF2B5EF4-FFF2-40B4-BE49-F238E27FC236}">
                <a16:creationId xmlns:a16="http://schemas.microsoft.com/office/drawing/2014/main" id="{CB5CF168-6710-4D10-9D2C-2D2EEA34982E}"/>
              </a:ext>
            </a:extLst>
          </p:cNvPr>
          <p:cNvSpPr>
            <a:spLocks noGrp="1"/>
          </p:cNvSpPr>
          <p:nvPr>
            <p:ph idx="1"/>
          </p:nvPr>
        </p:nvSpPr>
        <p:spPr/>
        <p:txBody>
          <a:bodyPr/>
          <a:lstStyle/>
          <a:p>
            <a:pPr marL="0" indent="0">
              <a:buNone/>
            </a:pPr>
            <a:r>
              <a:rPr lang="ro-RO" dirty="0"/>
              <a:t>Pentru analiza care urmează am considerat o imagine de input semnificativ mai mare (rezoluție de 12800x8600).</a:t>
            </a:r>
            <a:endParaRPr lang="en-US" dirty="0"/>
          </a:p>
        </p:txBody>
      </p:sp>
      <p:sp>
        <p:nvSpPr>
          <p:cNvPr id="4" name="Rectangle 3">
            <a:extLst>
              <a:ext uri="{FF2B5EF4-FFF2-40B4-BE49-F238E27FC236}">
                <a16:creationId xmlns:a16="http://schemas.microsoft.com/office/drawing/2014/main" id="{21770A84-9B81-4795-81A8-D6E9B1050851}"/>
              </a:ext>
            </a:extLst>
          </p:cNvPr>
          <p:cNvSpPr/>
          <p:nvPr/>
        </p:nvSpPr>
        <p:spPr>
          <a:xfrm>
            <a:off x="7411739" y="3885568"/>
            <a:ext cx="2574679"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ibm-dp</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sp>
        <p:nvSpPr>
          <p:cNvPr id="5" name="Rectangle 4">
            <a:extLst>
              <a:ext uri="{FF2B5EF4-FFF2-40B4-BE49-F238E27FC236}">
                <a16:creationId xmlns:a16="http://schemas.microsoft.com/office/drawing/2014/main" id="{3FF8D56A-69DD-40DF-B960-BB9540C0C050}"/>
              </a:ext>
            </a:extLst>
          </p:cNvPr>
          <p:cNvSpPr/>
          <p:nvPr/>
        </p:nvSpPr>
        <p:spPr>
          <a:xfrm>
            <a:off x="1033134" y="5645567"/>
            <a:ext cx="3162982"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ibm-nehalem</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pic>
        <p:nvPicPr>
          <p:cNvPr id="6" name="Picture 5">
            <a:extLst>
              <a:ext uri="{FF2B5EF4-FFF2-40B4-BE49-F238E27FC236}">
                <a16:creationId xmlns:a16="http://schemas.microsoft.com/office/drawing/2014/main" id="{AEF5B0CA-6477-441E-BD93-22D9487958DB}"/>
              </a:ext>
            </a:extLst>
          </p:cNvPr>
          <p:cNvPicPr>
            <a:picLocks noChangeAspect="1"/>
          </p:cNvPicPr>
          <p:nvPr/>
        </p:nvPicPr>
        <p:blipFill>
          <a:blip r:embed="rId2"/>
          <a:stretch>
            <a:fillRect/>
          </a:stretch>
        </p:blipFill>
        <p:spPr>
          <a:xfrm>
            <a:off x="987552" y="3308440"/>
            <a:ext cx="6303264" cy="1719848"/>
          </a:xfrm>
          <a:prstGeom prst="rect">
            <a:avLst/>
          </a:prstGeom>
        </p:spPr>
      </p:pic>
      <p:pic>
        <p:nvPicPr>
          <p:cNvPr id="7" name="Picture 6">
            <a:extLst>
              <a:ext uri="{FF2B5EF4-FFF2-40B4-BE49-F238E27FC236}">
                <a16:creationId xmlns:a16="http://schemas.microsoft.com/office/drawing/2014/main" id="{9D1E38F6-C957-4E57-8B25-4B9C3C0EE0A2}"/>
              </a:ext>
            </a:extLst>
          </p:cNvPr>
          <p:cNvPicPr>
            <a:picLocks noChangeAspect="1"/>
          </p:cNvPicPr>
          <p:nvPr/>
        </p:nvPicPr>
        <p:blipFill>
          <a:blip r:embed="rId3"/>
          <a:stretch>
            <a:fillRect/>
          </a:stretch>
        </p:blipFill>
        <p:spPr>
          <a:xfrm>
            <a:off x="4370832" y="5070855"/>
            <a:ext cx="6111240" cy="1630210"/>
          </a:xfrm>
          <a:prstGeom prst="rect">
            <a:avLst/>
          </a:prstGeom>
        </p:spPr>
      </p:pic>
    </p:spTree>
    <p:extLst>
      <p:ext uri="{BB962C8B-B14F-4D97-AF65-F5344CB8AC3E}">
        <p14:creationId xmlns:p14="http://schemas.microsoft.com/office/powerpoint/2010/main" val="221322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5A41-A5AA-45DF-A049-21700B232893}"/>
              </a:ext>
            </a:extLst>
          </p:cNvPr>
          <p:cNvSpPr>
            <a:spLocks noGrp="1"/>
          </p:cNvSpPr>
          <p:nvPr>
            <p:ph type="title"/>
          </p:nvPr>
        </p:nvSpPr>
        <p:spPr/>
        <p:txBody>
          <a:bodyPr/>
          <a:lstStyle/>
          <a:p>
            <a:r>
              <a:rPr lang="ro-RO" dirty="0"/>
              <a:t>Varianta </a:t>
            </a:r>
            <a:r>
              <a:rPr lang="en-US" dirty="0" err="1"/>
              <a:t>openmp</a:t>
            </a:r>
            <a:r>
              <a:rPr lang="ro-RO" dirty="0"/>
              <a:t> – versiune inițială</a:t>
            </a:r>
            <a:endParaRPr lang="en-US" dirty="0"/>
          </a:p>
        </p:txBody>
      </p:sp>
      <p:pic>
        <p:nvPicPr>
          <p:cNvPr id="4" name="Picture 3">
            <a:extLst>
              <a:ext uri="{FF2B5EF4-FFF2-40B4-BE49-F238E27FC236}">
                <a16:creationId xmlns:a16="http://schemas.microsoft.com/office/drawing/2014/main" id="{765E2DEE-1F5B-4194-9E63-DD1A0704F973}"/>
              </a:ext>
            </a:extLst>
          </p:cNvPr>
          <p:cNvPicPr>
            <a:picLocks noChangeAspect="1"/>
          </p:cNvPicPr>
          <p:nvPr/>
        </p:nvPicPr>
        <p:blipFill>
          <a:blip r:embed="rId2"/>
          <a:stretch>
            <a:fillRect/>
          </a:stretch>
        </p:blipFill>
        <p:spPr>
          <a:xfrm>
            <a:off x="5352969" y="3648164"/>
            <a:ext cx="6541008" cy="1995562"/>
          </a:xfrm>
          <a:prstGeom prst="rect">
            <a:avLst/>
          </a:prstGeom>
          <a:ln>
            <a:solidFill>
              <a:schemeClr val="accent1"/>
            </a:solidFill>
          </a:ln>
        </p:spPr>
      </p:pic>
      <p:sp>
        <p:nvSpPr>
          <p:cNvPr id="5" name="Rectangle 4">
            <a:extLst>
              <a:ext uri="{FF2B5EF4-FFF2-40B4-BE49-F238E27FC236}">
                <a16:creationId xmlns:a16="http://schemas.microsoft.com/office/drawing/2014/main" id="{11A1D8FD-AE67-494C-9B58-37FEEFEC0CAF}"/>
              </a:ext>
            </a:extLst>
          </p:cNvPr>
          <p:cNvSpPr/>
          <p:nvPr/>
        </p:nvSpPr>
        <p:spPr>
          <a:xfrm>
            <a:off x="935113" y="2665495"/>
            <a:ext cx="10161973" cy="923330"/>
          </a:xfrm>
          <a:prstGeom prst="rect">
            <a:avLst/>
          </a:prstGeom>
        </p:spPr>
        <p:txBody>
          <a:bodyPr wrap="square">
            <a:spAutoFit/>
          </a:bodyPr>
          <a:lstStyle/>
          <a:p>
            <a:r>
              <a:rPr lang="en-US" dirty="0"/>
              <a:t>O </a:t>
            </a:r>
            <a:r>
              <a:rPr lang="en-US" dirty="0" err="1"/>
              <a:t>versiune</a:t>
            </a:r>
            <a:r>
              <a:rPr lang="en-US" dirty="0"/>
              <a:t> </a:t>
            </a:r>
            <a:r>
              <a:rPr lang="en-US" dirty="0" err="1"/>
              <a:t>ini</a:t>
            </a:r>
            <a:r>
              <a:rPr lang="ro-RO" dirty="0"/>
              <a:t>țială a variantei openmp folosea filtre de dimensiune 3x3 pentru aplicarea filtrului Gaussian din prima etapă a algoritmului și a celor doua filtre din cadrul funcției sobelFilters.</a:t>
            </a:r>
          </a:p>
        </p:txBody>
      </p:sp>
      <p:pic>
        <p:nvPicPr>
          <p:cNvPr id="6" name="Picture 5">
            <a:extLst>
              <a:ext uri="{FF2B5EF4-FFF2-40B4-BE49-F238E27FC236}">
                <a16:creationId xmlns:a16="http://schemas.microsoft.com/office/drawing/2014/main" id="{DEC5DD32-477F-475F-B503-9C6D689FB77A}"/>
              </a:ext>
            </a:extLst>
          </p:cNvPr>
          <p:cNvPicPr>
            <a:picLocks noChangeAspect="1"/>
          </p:cNvPicPr>
          <p:nvPr/>
        </p:nvPicPr>
        <p:blipFill>
          <a:blip r:embed="rId3"/>
          <a:stretch>
            <a:fillRect/>
          </a:stretch>
        </p:blipFill>
        <p:spPr>
          <a:xfrm>
            <a:off x="5060919" y="4740678"/>
            <a:ext cx="4931903" cy="1704651"/>
          </a:xfrm>
          <a:prstGeom prst="rect">
            <a:avLst/>
          </a:prstGeom>
          <a:ln>
            <a:solidFill>
              <a:schemeClr val="accent1"/>
            </a:solidFill>
          </a:ln>
        </p:spPr>
      </p:pic>
      <p:sp>
        <p:nvSpPr>
          <p:cNvPr id="9" name="Rectangle 8">
            <a:extLst>
              <a:ext uri="{FF2B5EF4-FFF2-40B4-BE49-F238E27FC236}">
                <a16:creationId xmlns:a16="http://schemas.microsoft.com/office/drawing/2014/main" id="{D751EB30-C8DA-4A27-AB70-609D8AE4D2B3}"/>
              </a:ext>
            </a:extLst>
          </p:cNvPr>
          <p:cNvSpPr/>
          <p:nvPr/>
        </p:nvSpPr>
        <p:spPr>
          <a:xfrm>
            <a:off x="943994" y="3958052"/>
            <a:ext cx="3965359" cy="1754326"/>
          </a:xfrm>
          <a:prstGeom prst="rect">
            <a:avLst/>
          </a:prstGeom>
        </p:spPr>
        <p:txBody>
          <a:bodyPr wrap="square">
            <a:spAutoFit/>
          </a:bodyPr>
          <a:lstStyle/>
          <a:p>
            <a:r>
              <a:rPr lang="en-US" dirty="0" err="1">
                <a:solidFill>
                  <a:srgbClr val="5C5D5E"/>
                </a:solidFill>
                <a:latin typeface="Century Gothic (Body)"/>
              </a:rPr>
              <a:t>Pentru</a:t>
            </a:r>
            <a:r>
              <a:rPr lang="en-US" dirty="0">
                <a:solidFill>
                  <a:srgbClr val="5C5D5E"/>
                </a:solidFill>
                <a:latin typeface="Century Gothic (Body)"/>
              </a:rPr>
              <a:t> o </a:t>
            </a:r>
            <a:r>
              <a:rPr lang="en-US" dirty="0" err="1">
                <a:solidFill>
                  <a:srgbClr val="5C5D5E"/>
                </a:solidFill>
                <a:latin typeface="Century Gothic (Body)"/>
              </a:rPr>
              <a:t>implementare</a:t>
            </a:r>
            <a:r>
              <a:rPr lang="en-US" dirty="0">
                <a:solidFill>
                  <a:srgbClr val="5C5D5E"/>
                </a:solidFill>
                <a:latin typeface="Century Gothic (Body)"/>
              </a:rPr>
              <a:t> </a:t>
            </a:r>
            <a:r>
              <a:rPr lang="en-US" dirty="0" err="1">
                <a:solidFill>
                  <a:srgbClr val="5C5D5E"/>
                </a:solidFill>
                <a:latin typeface="Century Gothic (Body)"/>
              </a:rPr>
              <a:t>ulterioară</a:t>
            </a:r>
            <a:r>
              <a:rPr lang="en-US" dirty="0">
                <a:solidFill>
                  <a:srgbClr val="5C5D5E"/>
                </a:solidFill>
                <a:latin typeface="Century Gothic (Body)"/>
              </a:rPr>
              <a:t> </a:t>
            </a:r>
            <a:r>
              <a:rPr lang="en-US" dirty="0" err="1">
                <a:solidFill>
                  <a:srgbClr val="5C5D5E"/>
                </a:solidFill>
                <a:latin typeface="Century Gothic (Body)"/>
              </a:rPr>
              <a:t>vom</a:t>
            </a:r>
            <a:r>
              <a:rPr lang="en-US" dirty="0">
                <a:solidFill>
                  <a:srgbClr val="5C5D5E"/>
                </a:solidFill>
                <a:latin typeface="Century Gothic (Body)"/>
              </a:rPr>
              <a:t> </a:t>
            </a:r>
            <a:r>
              <a:rPr lang="en-US" dirty="0" err="1">
                <a:solidFill>
                  <a:srgbClr val="5C5D5E"/>
                </a:solidFill>
                <a:latin typeface="Century Gothic (Body)"/>
              </a:rPr>
              <a:t>considera</a:t>
            </a:r>
            <a:r>
              <a:rPr lang="en-US" dirty="0">
                <a:solidFill>
                  <a:srgbClr val="5C5D5E"/>
                </a:solidFill>
                <a:latin typeface="Century Gothic (Body)"/>
              </a:rPr>
              <a:t> o </a:t>
            </a:r>
            <a:r>
              <a:rPr lang="en-US" dirty="0" err="1">
                <a:solidFill>
                  <a:srgbClr val="5C5D5E"/>
                </a:solidFill>
                <a:latin typeface="Century Gothic (Body)"/>
              </a:rPr>
              <a:t>varianta</a:t>
            </a:r>
            <a:r>
              <a:rPr lang="en-US" dirty="0">
                <a:solidFill>
                  <a:srgbClr val="5C5D5E"/>
                </a:solidFill>
                <a:latin typeface="Century Gothic (Body)"/>
              </a:rPr>
              <a:t> care </a:t>
            </a:r>
            <a:r>
              <a:rPr lang="en-US" dirty="0" err="1">
                <a:solidFill>
                  <a:srgbClr val="5C5D5E"/>
                </a:solidFill>
                <a:latin typeface="Century Gothic (Body)"/>
              </a:rPr>
              <a:t>folosește</a:t>
            </a:r>
            <a:r>
              <a:rPr lang="en-US" dirty="0">
                <a:solidFill>
                  <a:srgbClr val="5C5D5E"/>
                </a:solidFill>
                <a:latin typeface="Century Gothic (Body)"/>
              </a:rPr>
              <a:t> </a:t>
            </a:r>
            <a:r>
              <a:rPr lang="en-US" dirty="0" err="1">
                <a:solidFill>
                  <a:srgbClr val="5C5D5E"/>
                </a:solidFill>
                <a:latin typeface="Century Gothic (Body)"/>
              </a:rPr>
              <a:t>filtre</a:t>
            </a:r>
            <a:r>
              <a:rPr lang="en-US" dirty="0">
                <a:solidFill>
                  <a:srgbClr val="5C5D5E"/>
                </a:solidFill>
                <a:latin typeface="Century Gothic (Body)"/>
              </a:rPr>
              <a:t> de </a:t>
            </a:r>
            <a:r>
              <a:rPr lang="en-US" dirty="0" err="1">
                <a:solidFill>
                  <a:srgbClr val="5C5D5E"/>
                </a:solidFill>
                <a:latin typeface="Century Gothic (Body)"/>
              </a:rPr>
              <a:t>dimensiuni</a:t>
            </a:r>
            <a:r>
              <a:rPr lang="en-US" dirty="0">
                <a:solidFill>
                  <a:srgbClr val="5C5D5E"/>
                </a:solidFill>
                <a:latin typeface="Century Gothic (Body)"/>
              </a:rPr>
              <a:t> </a:t>
            </a:r>
            <a:r>
              <a:rPr lang="en-US" dirty="0" err="1">
                <a:solidFill>
                  <a:srgbClr val="5C5D5E"/>
                </a:solidFill>
                <a:latin typeface="Century Gothic (Body)"/>
              </a:rPr>
              <a:t>mai</a:t>
            </a:r>
            <a:r>
              <a:rPr lang="en-US" dirty="0">
                <a:solidFill>
                  <a:srgbClr val="5C5D5E"/>
                </a:solidFill>
                <a:latin typeface="Century Gothic (Body)"/>
              </a:rPr>
              <a:t> </a:t>
            </a:r>
            <a:r>
              <a:rPr lang="en-US" dirty="0" err="1">
                <a:solidFill>
                  <a:srgbClr val="5C5D5E"/>
                </a:solidFill>
                <a:latin typeface="Century Gothic (Body)"/>
              </a:rPr>
              <a:t>mari</a:t>
            </a:r>
            <a:r>
              <a:rPr lang="en-US" dirty="0">
                <a:solidFill>
                  <a:srgbClr val="5C5D5E"/>
                </a:solidFill>
                <a:latin typeface="Century Gothic (Body)"/>
              </a:rPr>
              <a:t> de 3x3 </a:t>
            </a:r>
            <a:r>
              <a:rPr lang="en-US" dirty="0" err="1">
                <a:solidFill>
                  <a:srgbClr val="5C5D5E"/>
                </a:solidFill>
                <a:latin typeface="Century Gothic (Body)"/>
              </a:rPr>
              <a:t>pentru</a:t>
            </a:r>
            <a:r>
              <a:rPr lang="en-US" dirty="0">
                <a:solidFill>
                  <a:srgbClr val="5C5D5E"/>
                </a:solidFill>
                <a:latin typeface="Century Gothic (Body)"/>
              </a:rPr>
              <a:t> a </a:t>
            </a:r>
            <a:r>
              <a:rPr lang="en-US" dirty="0" err="1">
                <a:solidFill>
                  <a:srgbClr val="5C5D5E"/>
                </a:solidFill>
                <a:latin typeface="Century Gothic (Body)"/>
              </a:rPr>
              <a:t>accentua</a:t>
            </a:r>
            <a:r>
              <a:rPr lang="en-US" dirty="0">
                <a:solidFill>
                  <a:srgbClr val="5C5D5E"/>
                </a:solidFill>
                <a:latin typeface="Century Gothic (Body)"/>
              </a:rPr>
              <a:t> </a:t>
            </a:r>
            <a:r>
              <a:rPr lang="en-US" dirty="0" err="1">
                <a:solidFill>
                  <a:srgbClr val="5C5D5E"/>
                </a:solidFill>
                <a:latin typeface="Century Gothic (Body)"/>
              </a:rPr>
              <a:t>mai</a:t>
            </a:r>
            <a:r>
              <a:rPr lang="en-US" dirty="0">
                <a:solidFill>
                  <a:srgbClr val="5C5D5E"/>
                </a:solidFill>
                <a:latin typeface="Century Gothic (Body)"/>
              </a:rPr>
              <a:t> </a:t>
            </a:r>
            <a:r>
              <a:rPr lang="en-US" dirty="0" err="1">
                <a:solidFill>
                  <a:srgbClr val="5C5D5E"/>
                </a:solidFill>
                <a:latin typeface="Century Gothic (Body)"/>
              </a:rPr>
              <a:t>mult</a:t>
            </a:r>
            <a:r>
              <a:rPr lang="en-US" dirty="0">
                <a:solidFill>
                  <a:srgbClr val="5C5D5E"/>
                </a:solidFill>
                <a:latin typeface="Century Gothic (Body)"/>
              </a:rPr>
              <a:t> </a:t>
            </a:r>
            <a:r>
              <a:rPr lang="en-US" dirty="0" err="1">
                <a:solidFill>
                  <a:srgbClr val="5C5D5E"/>
                </a:solidFill>
                <a:latin typeface="Century Gothic (Body)"/>
              </a:rPr>
              <a:t>etapa</a:t>
            </a:r>
            <a:r>
              <a:rPr lang="en-US" dirty="0">
                <a:solidFill>
                  <a:srgbClr val="5C5D5E"/>
                </a:solidFill>
                <a:latin typeface="Century Gothic (Body)"/>
              </a:rPr>
              <a:t> de </a:t>
            </a:r>
            <a:r>
              <a:rPr lang="en-US" dirty="0" err="1">
                <a:solidFill>
                  <a:srgbClr val="5C5D5E"/>
                </a:solidFill>
                <a:latin typeface="Century Gothic (Body)"/>
              </a:rPr>
              <a:t>computație</a:t>
            </a:r>
            <a:r>
              <a:rPr lang="en-US" dirty="0">
                <a:solidFill>
                  <a:srgbClr val="5C5D5E"/>
                </a:solidFill>
                <a:latin typeface="Century Gothic (Body)"/>
              </a:rPr>
              <a:t> a </a:t>
            </a:r>
            <a:r>
              <a:rPr lang="en-US" dirty="0" err="1">
                <a:solidFill>
                  <a:srgbClr val="5C5D5E"/>
                </a:solidFill>
                <a:latin typeface="Century Gothic (Body)"/>
              </a:rPr>
              <a:t>algoritmului</a:t>
            </a:r>
            <a:r>
              <a:rPr lang="en-US" dirty="0">
                <a:solidFill>
                  <a:srgbClr val="5C5D5E"/>
                </a:solidFill>
                <a:latin typeface="Century Gothic (Body)"/>
              </a:rPr>
              <a:t>.</a:t>
            </a:r>
            <a:endParaRPr lang="en-US" dirty="0">
              <a:latin typeface="Century Gothic (Body)"/>
            </a:endParaRPr>
          </a:p>
        </p:txBody>
      </p:sp>
    </p:spTree>
    <p:extLst>
      <p:ext uri="{BB962C8B-B14F-4D97-AF65-F5344CB8AC3E}">
        <p14:creationId xmlns:p14="http://schemas.microsoft.com/office/powerpoint/2010/main" val="2419271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BE152E-F947-4AFE-918E-E62C0B66EB42}"/>
              </a:ext>
            </a:extLst>
          </p:cNvPr>
          <p:cNvSpPr>
            <a:spLocks noGrp="1"/>
          </p:cNvSpPr>
          <p:nvPr>
            <p:ph type="title"/>
          </p:nvPr>
        </p:nvSpPr>
        <p:spPr>
          <a:xfrm>
            <a:off x="1154954" y="973668"/>
            <a:ext cx="8761413" cy="706964"/>
          </a:xfrm>
        </p:spPr>
        <p:txBody>
          <a:bodyPr/>
          <a:lstStyle/>
          <a:p>
            <a:r>
              <a:rPr lang="ro-RO" dirty="0"/>
              <a:t>Varianta </a:t>
            </a:r>
            <a:r>
              <a:rPr lang="en-US" dirty="0" err="1"/>
              <a:t>openmp</a:t>
            </a:r>
            <a:r>
              <a:rPr lang="ro-RO" dirty="0"/>
              <a:t> – </a:t>
            </a:r>
            <a:r>
              <a:rPr lang="en-US" dirty="0" err="1"/>
              <a:t>filtre</a:t>
            </a:r>
            <a:r>
              <a:rPr lang="en-US" dirty="0"/>
              <a:t> 5x5</a:t>
            </a:r>
          </a:p>
        </p:txBody>
      </p:sp>
      <p:pic>
        <p:nvPicPr>
          <p:cNvPr id="5" name="Picture 4">
            <a:extLst>
              <a:ext uri="{FF2B5EF4-FFF2-40B4-BE49-F238E27FC236}">
                <a16:creationId xmlns:a16="http://schemas.microsoft.com/office/drawing/2014/main" id="{C127B300-E4D9-4051-90C6-E7B77FE15153}"/>
              </a:ext>
            </a:extLst>
          </p:cNvPr>
          <p:cNvPicPr>
            <a:picLocks noChangeAspect="1"/>
          </p:cNvPicPr>
          <p:nvPr/>
        </p:nvPicPr>
        <p:blipFill>
          <a:blip r:embed="rId2"/>
          <a:stretch>
            <a:fillRect/>
          </a:stretch>
        </p:blipFill>
        <p:spPr>
          <a:xfrm>
            <a:off x="381740" y="2437002"/>
            <a:ext cx="5068528" cy="1656889"/>
          </a:xfrm>
          <a:prstGeom prst="rect">
            <a:avLst/>
          </a:prstGeom>
          <a:ln>
            <a:solidFill>
              <a:schemeClr val="accent1"/>
            </a:solidFill>
          </a:ln>
        </p:spPr>
      </p:pic>
      <p:pic>
        <p:nvPicPr>
          <p:cNvPr id="6" name="Picture 5">
            <a:extLst>
              <a:ext uri="{FF2B5EF4-FFF2-40B4-BE49-F238E27FC236}">
                <a16:creationId xmlns:a16="http://schemas.microsoft.com/office/drawing/2014/main" id="{45EB6D1C-4B24-4C89-BE96-139E74DF519E}"/>
              </a:ext>
            </a:extLst>
          </p:cNvPr>
          <p:cNvPicPr>
            <a:picLocks noChangeAspect="1"/>
          </p:cNvPicPr>
          <p:nvPr/>
        </p:nvPicPr>
        <p:blipFill>
          <a:blip r:embed="rId3"/>
          <a:stretch>
            <a:fillRect/>
          </a:stretch>
        </p:blipFill>
        <p:spPr>
          <a:xfrm>
            <a:off x="1020931" y="3211624"/>
            <a:ext cx="5284250" cy="1440275"/>
          </a:xfrm>
          <a:prstGeom prst="rect">
            <a:avLst/>
          </a:prstGeom>
          <a:ln>
            <a:solidFill>
              <a:schemeClr val="accent1"/>
            </a:solidFill>
          </a:ln>
        </p:spPr>
      </p:pic>
      <p:sp>
        <p:nvSpPr>
          <p:cNvPr id="7" name="Rectangle 6">
            <a:extLst>
              <a:ext uri="{FF2B5EF4-FFF2-40B4-BE49-F238E27FC236}">
                <a16:creationId xmlns:a16="http://schemas.microsoft.com/office/drawing/2014/main" id="{6DA21C3D-7CAA-4B95-8B9E-EA4FDE4E55EE}"/>
              </a:ext>
            </a:extLst>
          </p:cNvPr>
          <p:cNvSpPr/>
          <p:nvPr/>
        </p:nvSpPr>
        <p:spPr>
          <a:xfrm>
            <a:off x="6480698" y="2974021"/>
            <a:ext cx="5459767" cy="923330"/>
          </a:xfrm>
          <a:prstGeom prst="rect">
            <a:avLst/>
          </a:prstGeom>
        </p:spPr>
        <p:txBody>
          <a:bodyPr wrap="square">
            <a:spAutoFit/>
          </a:bodyPr>
          <a:lstStyle/>
          <a:p>
            <a:r>
              <a:rPr lang="en-US" dirty="0">
                <a:solidFill>
                  <a:srgbClr val="5C5D5E"/>
                </a:solidFill>
                <a:latin typeface="-apple-system"/>
              </a:rPr>
              <a:t>In </a:t>
            </a:r>
            <a:r>
              <a:rPr lang="en-US" dirty="0" err="1">
                <a:solidFill>
                  <a:srgbClr val="5C5D5E"/>
                </a:solidFill>
                <a:latin typeface="-apple-system"/>
              </a:rPr>
              <a:t>CallTree</a:t>
            </a:r>
            <a:r>
              <a:rPr lang="en-US" dirty="0">
                <a:solidFill>
                  <a:srgbClr val="5C5D5E"/>
                </a:solidFill>
                <a:latin typeface="-apple-system"/>
              </a:rPr>
              <a:t> se </a:t>
            </a:r>
            <a:r>
              <a:rPr lang="en-US" dirty="0" err="1">
                <a:solidFill>
                  <a:srgbClr val="5C5D5E"/>
                </a:solidFill>
                <a:latin typeface="-apple-system"/>
              </a:rPr>
              <a:t>poate</a:t>
            </a:r>
            <a:r>
              <a:rPr lang="en-US" dirty="0">
                <a:solidFill>
                  <a:srgbClr val="5C5D5E"/>
                </a:solidFill>
                <a:latin typeface="-apple-system"/>
              </a:rPr>
              <a:t> </a:t>
            </a:r>
            <a:r>
              <a:rPr lang="en-US" dirty="0" err="1">
                <a:solidFill>
                  <a:srgbClr val="5C5D5E"/>
                </a:solidFill>
                <a:latin typeface="-apple-system"/>
              </a:rPr>
              <a:t>observa</a:t>
            </a:r>
            <a:r>
              <a:rPr lang="en-US" dirty="0">
                <a:solidFill>
                  <a:srgbClr val="5C5D5E"/>
                </a:solidFill>
                <a:latin typeface="-apple-system"/>
              </a:rPr>
              <a:t> </a:t>
            </a:r>
            <a:r>
              <a:rPr lang="en-US" dirty="0" err="1">
                <a:solidFill>
                  <a:srgbClr val="5C5D5E"/>
                </a:solidFill>
                <a:latin typeface="-apple-system"/>
              </a:rPr>
              <a:t>că</a:t>
            </a:r>
            <a:r>
              <a:rPr lang="en-US" dirty="0">
                <a:solidFill>
                  <a:srgbClr val="5C5D5E"/>
                </a:solidFill>
                <a:latin typeface="-apple-system"/>
              </a:rPr>
              <a:t> </a:t>
            </a:r>
            <a:r>
              <a:rPr lang="en-US" dirty="0" err="1">
                <a:solidFill>
                  <a:srgbClr val="5C5D5E"/>
                </a:solidFill>
                <a:latin typeface="-apple-system"/>
              </a:rPr>
              <a:t>partea</a:t>
            </a:r>
            <a:r>
              <a:rPr lang="en-US" dirty="0">
                <a:solidFill>
                  <a:srgbClr val="5C5D5E"/>
                </a:solidFill>
                <a:latin typeface="-apple-system"/>
              </a:rPr>
              <a:t> </a:t>
            </a:r>
            <a:r>
              <a:rPr lang="en-US" dirty="0" err="1">
                <a:solidFill>
                  <a:srgbClr val="5C5D5E"/>
                </a:solidFill>
                <a:latin typeface="-apple-system"/>
              </a:rPr>
              <a:t>computațională</a:t>
            </a:r>
            <a:r>
              <a:rPr lang="en-US" dirty="0">
                <a:solidFill>
                  <a:srgbClr val="5C5D5E"/>
                </a:solidFill>
                <a:latin typeface="-apple-system"/>
              </a:rPr>
              <a:t> (</a:t>
            </a:r>
            <a:r>
              <a:rPr lang="en-US" dirty="0" err="1">
                <a:solidFill>
                  <a:srgbClr val="5C5D5E"/>
                </a:solidFill>
                <a:latin typeface="-apple-system"/>
              </a:rPr>
              <a:t>funcția</a:t>
            </a:r>
            <a:r>
              <a:rPr lang="en-US" dirty="0">
                <a:solidFill>
                  <a:srgbClr val="5C5D5E"/>
                </a:solidFill>
                <a:latin typeface="-apple-system"/>
              </a:rPr>
              <a:t> '</a:t>
            </a:r>
            <a:r>
              <a:rPr lang="en-US" dirty="0" err="1">
                <a:solidFill>
                  <a:srgbClr val="5C5D5E"/>
                </a:solidFill>
                <a:latin typeface="-apple-system"/>
              </a:rPr>
              <a:t>computeValue</a:t>
            </a:r>
            <a:r>
              <a:rPr lang="en-US" dirty="0">
                <a:solidFill>
                  <a:srgbClr val="5C5D5E"/>
                </a:solidFill>
                <a:latin typeface="-apple-system"/>
              </a:rPr>
              <a:t>') </a:t>
            </a:r>
            <a:r>
              <a:rPr lang="en-US" dirty="0" err="1">
                <a:solidFill>
                  <a:srgbClr val="5C5D5E"/>
                </a:solidFill>
                <a:latin typeface="-apple-system"/>
              </a:rPr>
              <a:t>ocupă</a:t>
            </a:r>
            <a:r>
              <a:rPr lang="en-US" dirty="0">
                <a:solidFill>
                  <a:srgbClr val="5C5D5E"/>
                </a:solidFill>
                <a:latin typeface="-apple-system"/>
              </a:rPr>
              <a:t> </a:t>
            </a:r>
            <a:r>
              <a:rPr lang="en-US" dirty="0" err="1">
                <a:solidFill>
                  <a:srgbClr val="5C5D5E"/>
                </a:solidFill>
                <a:latin typeface="-apple-system"/>
              </a:rPr>
              <a:t>aproximativ</a:t>
            </a:r>
            <a:r>
              <a:rPr lang="en-US" dirty="0">
                <a:solidFill>
                  <a:srgbClr val="5C5D5E"/>
                </a:solidFill>
                <a:latin typeface="-apple-system"/>
              </a:rPr>
              <a:t> </a:t>
            </a:r>
            <a:r>
              <a:rPr lang="en-US" dirty="0" err="1">
                <a:solidFill>
                  <a:srgbClr val="5C5D5E"/>
                </a:solidFill>
                <a:latin typeface="-apple-system"/>
              </a:rPr>
              <a:t>jumătate</a:t>
            </a:r>
            <a:r>
              <a:rPr lang="en-US" dirty="0">
                <a:solidFill>
                  <a:srgbClr val="5C5D5E"/>
                </a:solidFill>
                <a:latin typeface="-apple-system"/>
              </a:rPr>
              <a:t> din </a:t>
            </a:r>
            <a:r>
              <a:rPr lang="en-US" dirty="0" err="1">
                <a:solidFill>
                  <a:srgbClr val="5C5D5E"/>
                </a:solidFill>
                <a:latin typeface="-apple-system"/>
              </a:rPr>
              <a:t>timpul</a:t>
            </a:r>
            <a:r>
              <a:rPr lang="en-US" dirty="0">
                <a:solidFill>
                  <a:srgbClr val="5C5D5E"/>
                </a:solidFill>
                <a:latin typeface="-apple-system"/>
              </a:rPr>
              <a:t> total de </a:t>
            </a:r>
            <a:r>
              <a:rPr lang="en-US" dirty="0" err="1">
                <a:solidFill>
                  <a:srgbClr val="5C5D5E"/>
                </a:solidFill>
                <a:latin typeface="-apple-system"/>
              </a:rPr>
              <a:t>execuție</a:t>
            </a:r>
            <a:r>
              <a:rPr lang="en-US" dirty="0">
                <a:solidFill>
                  <a:srgbClr val="5C5D5E"/>
                </a:solidFill>
                <a:latin typeface="-apple-system"/>
              </a:rPr>
              <a:t> al </a:t>
            </a:r>
            <a:r>
              <a:rPr lang="en-US" dirty="0" err="1">
                <a:solidFill>
                  <a:srgbClr val="5C5D5E"/>
                </a:solidFill>
                <a:latin typeface="-apple-system"/>
              </a:rPr>
              <a:t>programului</a:t>
            </a:r>
            <a:r>
              <a:rPr lang="en-US" dirty="0">
                <a:solidFill>
                  <a:srgbClr val="5C5D5E"/>
                </a:solidFill>
                <a:latin typeface="-apple-system"/>
              </a:rPr>
              <a:t>.</a:t>
            </a:r>
            <a:endParaRPr lang="en-US" dirty="0"/>
          </a:p>
        </p:txBody>
      </p:sp>
      <p:pic>
        <p:nvPicPr>
          <p:cNvPr id="8" name="Picture 7">
            <a:extLst>
              <a:ext uri="{FF2B5EF4-FFF2-40B4-BE49-F238E27FC236}">
                <a16:creationId xmlns:a16="http://schemas.microsoft.com/office/drawing/2014/main" id="{27822588-6A52-4012-8083-FAD7FF753B9C}"/>
              </a:ext>
            </a:extLst>
          </p:cNvPr>
          <p:cNvPicPr>
            <a:picLocks noChangeAspect="1"/>
          </p:cNvPicPr>
          <p:nvPr/>
        </p:nvPicPr>
        <p:blipFill>
          <a:blip r:embed="rId4"/>
          <a:stretch>
            <a:fillRect/>
          </a:stretch>
        </p:blipFill>
        <p:spPr>
          <a:xfrm>
            <a:off x="7052310" y="4315968"/>
            <a:ext cx="3752558" cy="2400871"/>
          </a:xfrm>
          <a:prstGeom prst="rect">
            <a:avLst/>
          </a:prstGeom>
        </p:spPr>
      </p:pic>
      <p:sp>
        <p:nvSpPr>
          <p:cNvPr id="9" name="Rectangle 8">
            <a:extLst>
              <a:ext uri="{FF2B5EF4-FFF2-40B4-BE49-F238E27FC236}">
                <a16:creationId xmlns:a16="http://schemas.microsoft.com/office/drawing/2014/main" id="{9E07A670-DFDA-44AA-BF2A-7AF70DF2CDB6}"/>
              </a:ext>
            </a:extLst>
          </p:cNvPr>
          <p:cNvSpPr/>
          <p:nvPr/>
        </p:nvSpPr>
        <p:spPr>
          <a:xfrm>
            <a:off x="1878218" y="5138101"/>
            <a:ext cx="5459767" cy="923330"/>
          </a:xfrm>
          <a:prstGeom prst="rect">
            <a:avLst/>
          </a:prstGeom>
        </p:spPr>
        <p:txBody>
          <a:bodyPr wrap="square">
            <a:spAutoFit/>
          </a:bodyPr>
          <a:lstStyle/>
          <a:p>
            <a:r>
              <a:rPr lang="en-US" dirty="0" err="1">
                <a:solidFill>
                  <a:srgbClr val="5C5D5E"/>
                </a:solidFill>
                <a:latin typeface="-apple-system"/>
              </a:rPr>
              <a:t>Folosind</a:t>
            </a:r>
            <a:r>
              <a:rPr lang="en-US" dirty="0">
                <a:solidFill>
                  <a:srgbClr val="5C5D5E"/>
                </a:solidFill>
                <a:latin typeface="-apple-system"/>
              </a:rPr>
              <a:t> </a:t>
            </a:r>
            <a:r>
              <a:rPr lang="en-US" dirty="0" err="1">
                <a:solidFill>
                  <a:srgbClr val="5C5D5E"/>
                </a:solidFill>
                <a:latin typeface="-apple-system"/>
              </a:rPr>
              <a:t>filtre</a:t>
            </a:r>
            <a:r>
              <a:rPr lang="en-US" dirty="0">
                <a:solidFill>
                  <a:srgbClr val="5C5D5E"/>
                </a:solidFill>
                <a:latin typeface="-apple-system"/>
              </a:rPr>
              <a:t> de </a:t>
            </a:r>
            <a:r>
              <a:rPr lang="en-US" dirty="0" err="1">
                <a:solidFill>
                  <a:srgbClr val="5C5D5E"/>
                </a:solidFill>
                <a:latin typeface="-apple-system"/>
              </a:rPr>
              <a:t>dimensiune</a:t>
            </a:r>
            <a:r>
              <a:rPr lang="en-US" dirty="0">
                <a:solidFill>
                  <a:srgbClr val="5C5D5E"/>
                </a:solidFill>
                <a:latin typeface="-apple-system"/>
              </a:rPr>
              <a:t> 5x5 am </a:t>
            </a:r>
            <a:r>
              <a:rPr lang="en-US" dirty="0" err="1">
                <a:solidFill>
                  <a:srgbClr val="5C5D5E"/>
                </a:solidFill>
                <a:latin typeface="-apple-system"/>
              </a:rPr>
              <a:t>sporit</a:t>
            </a:r>
            <a:r>
              <a:rPr lang="en-US" dirty="0">
                <a:solidFill>
                  <a:srgbClr val="5C5D5E"/>
                </a:solidFill>
                <a:latin typeface="-apple-system"/>
              </a:rPr>
              <a:t> </a:t>
            </a:r>
            <a:r>
              <a:rPr lang="en-US" dirty="0" err="1">
                <a:solidFill>
                  <a:srgbClr val="5C5D5E"/>
                </a:solidFill>
                <a:latin typeface="-apple-system"/>
              </a:rPr>
              <a:t>partea</a:t>
            </a:r>
            <a:r>
              <a:rPr lang="en-US" dirty="0">
                <a:solidFill>
                  <a:srgbClr val="5C5D5E"/>
                </a:solidFill>
                <a:latin typeface="-apple-system"/>
              </a:rPr>
              <a:t> </a:t>
            </a:r>
            <a:r>
              <a:rPr lang="en-US" dirty="0" err="1">
                <a:solidFill>
                  <a:srgbClr val="5C5D5E"/>
                </a:solidFill>
                <a:latin typeface="-apple-system"/>
              </a:rPr>
              <a:t>computa</a:t>
            </a:r>
            <a:r>
              <a:rPr lang="ro-RO" dirty="0">
                <a:solidFill>
                  <a:srgbClr val="5C5D5E"/>
                </a:solidFill>
                <a:latin typeface="-apple-system"/>
              </a:rPr>
              <a:t>țională a probleme neafectând însă performanța globală a algoritmului.</a:t>
            </a:r>
          </a:p>
        </p:txBody>
      </p:sp>
    </p:spTree>
    <p:extLst>
      <p:ext uri="{BB962C8B-B14F-4D97-AF65-F5344CB8AC3E}">
        <p14:creationId xmlns:p14="http://schemas.microsoft.com/office/powerpoint/2010/main" val="34254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1B2F-2309-4D0D-A346-D797368FFB6E}"/>
              </a:ext>
            </a:extLst>
          </p:cNvPr>
          <p:cNvSpPr>
            <a:spLocks noGrp="1"/>
          </p:cNvSpPr>
          <p:nvPr>
            <p:ph type="title"/>
          </p:nvPr>
        </p:nvSpPr>
        <p:spPr>
          <a:xfrm>
            <a:off x="1137199" y="1026934"/>
            <a:ext cx="9968766" cy="706964"/>
          </a:xfrm>
        </p:spPr>
        <p:txBody>
          <a:bodyPr/>
          <a:lstStyle/>
          <a:p>
            <a:r>
              <a:rPr lang="ro-RO" dirty="0"/>
              <a:t>Varianta </a:t>
            </a:r>
            <a:r>
              <a:rPr lang="en-US" dirty="0" err="1"/>
              <a:t>openmp</a:t>
            </a:r>
            <a:r>
              <a:rPr lang="ro-RO" dirty="0"/>
              <a:t> – versiunea I/O optimized</a:t>
            </a:r>
            <a:endParaRPr lang="en-US" dirty="0"/>
          </a:p>
        </p:txBody>
      </p:sp>
      <p:sp>
        <p:nvSpPr>
          <p:cNvPr id="5" name="Rectangle 4">
            <a:extLst>
              <a:ext uri="{FF2B5EF4-FFF2-40B4-BE49-F238E27FC236}">
                <a16:creationId xmlns:a16="http://schemas.microsoft.com/office/drawing/2014/main" id="{3AFDD6DC-5EDE-4868-8D90-2998CC26EB89}"/>
              </a:ext>
            </a:extLst>
          </p:cNvPr>
          <p:cNvSpPr/>
          <p:nvPr/>
        </p:nvSpPr>
        <p:spPr>
          <a:xfrm>
            <a:off x="1128746" y="2485737"/>
            <a:ext cx="2427203"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hp-</a:t>
            </a:r>
            <a:r>
              <a:rPr lang="en-US" b="1" dirty="0" err="1">
                <a:solidFill>
                  <a:schemeClr val="accent6">
                    <a:lumMod val="50000"/>
                  </a:schemeClr>
                </a:solidFill>
                <a:latin typeface="-apple-system"/>
              </a:rPr>
              <a:t>sl.q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pic>
        <p:nvPicPr>
          <p:cNvPr id="7" name="Picture 6">
            <a:extLst>
              <a:ext uri="{FF2B5EF4-FFF2-40B4-BE49-F238E27FC236}">
                <a16:creationId xmlns:a16="http://schemas.microsoft.com/office/drawing/2014/main" id="{FCE6B0A9-58CC-478A-92A3-3E1DB196BDCA}"/>
              </a:ext>
            </a:extLst>
          </p:cNvPr>
          <p:cNvPicPr>
            <a:picLocks noChangeAspect="1"/>
          </p:cNvPicPr>
          <p:nvPr/>
        </p:nvPicPr>
        <p:blipFill>
          <a:blip r:embed="rId2"/>
          <a:stretch>
            <a:fillRect/>
          </a:stretch>
        </p:blipFill>
        <p:spPr>
          <a:xfrm>
            <a:off x="694944" y="2979379"/>
            <a:ext cx="5026723" cy="1858939"/>
          </a:xfrm>
          <a:prstGeom prst="rect">
            <a:avLst/>
          </a:prstGeom>
        </p:spPr>
      </p:pic>
      <p:pic>
        <p:nvPicPr>
          <p:cNvPr id="8" name="Picture 7">
            <a:extLst>
              <a:ext uri="{FF2B5EF4-FFF2-40B4-BE49-F238E27FC236}">
                <a16:creationId xmlns:a16="http://schemas.microsoft.com/office/drawing/2014/main" id="{A6F174F3-90A9-40F0-94BB-C0C5C82D15E2}"/>
              </a:ext>
            </a:extLst>
          </p:cNvPr>
          <p:cNvPicPr>
            <a:picLocks noChangeAspect="1"/>
          </p:cNvPicPr>
          <p:nvPr/>
        </p:nvPicPr>
        <p:blipFill>
          <a:blip r:embed="rId3"/>
          <a:stretch>
            <a:fillRect/>
          </a:stretch>
        </p:blipFill>
        <p:spPr>
          <a:xfrm>
            <a:off x="6236208" y="2942844"/>
            <a:ext cx="5198554" cy="1847265"/>
          </a:xfrm>
          <a:prstGeom prst="rect">
            <a:avLst/>
          </a:prstGeom>
        </p:spPr>
      </p:pic>
      <p:sp>
        <p:nvSpPr>
          <p:cNvPr id="9" name="Rectangle 8">
            <a:extLst>
              <a:ext uri="{FF2B5EF4-FFF2-40B4-BE49-F238E27FC236}">
                <a16:creationId xmlns:a16="http://schemas.microsoft.com/office/drawing/2014/main" id="{E2A4A57A-E220-4929-BE94-9C4CCDBBCCF3}"/>
              </a:ext>
            </a:extLst>
          </p:cNvPr>
          <p:cNvSpPr/>
          <p:nvPr/>
        </p:nvSpPr>
        <p:spPr>
          <a:xfrm>
            <a:off x="2222978" y="4759545"/>
            <a:ext cx="1689693" cy="307777"/>
          </a:xfrm>
          <a:prstGeom prst="rect">
            <a:avLst/>
          </a:prstGeom>
        </p:spPr>
        <p:txBody>
          <a:bodyPr wrap="none">
            <a:spAutoFit/>
          </a:bodyPr>
          <a:lstStyle/>
          <a:p>
            <a:r>
              <a:rPr lang="ro-RO" sz="1400" b="1" i="0" dirty="0">
                <a:solidFill>
                  <a:schemeClr val="accent6">
                    <a:lumMod val="50000"/>
                  </a:schemeClr>
                </a:solidFill>
                <a:effectLst/>
                <a:latin typeface="-apple-system"/>
              </a:rPr>
              <a:t>Grafice pentru timpi</a:t>
            </a:r>
            <a:endParaRPr lang="en-US" sz="1400" b="1" i="0" dirty="0">
              <a:solidFill>
                <a:schemeClr val="accent6">
                  <a:lumMod val="50000"/>
                </a:schemeClr>
              </a:solidFill>
              <a:effectLst/>
              <a:latin typeface="-apple-system"/>
            </a:endParaRPr>
          </a:p>
        </p:txBody>
      </p:sp>
      <p:sp>
        <p:nvSpPr>
          <p:cNvPr id="10" name="Rectangle 9">
            <a:extLst>
              <a:ext uri="{FF2B5EF4-FFF2-40B4-BE49-F238E27FC236}">
                <a16:creationId xmlns:a16="http://schemas.microsoft.com/office/drawing/2014/main" id="{D5C95D2F-09FC-4BE9-A0C4-8668F30844D0}"/>
              </a:ext>
            </a:extLst>
          </p:cNvPr>
          <p:cNvSpPr/>
          <p:nvPr/>
        </p:nvSpPr>
        <p:spPr>
          <a:xfrm>
            <a:off x="7060154" y="4759545"/>
            <a:ext cx="3031279" cy="307777"/>
          </a:xfrm>
          <a:prstGeom prst="rect">
            <a:avLst/>
          </a:prstGeom>
        </p:spPr>
        <p:txBody>
          <a:bodyPr wrap="none">
            <a:spAutoFit/>
          </a:bodyPr>
          <a:lstStyle/>
          <a:p>
            <a:r>
              <a:rPr lang="ro-RO" sz="1400" b="1" dirty="0">
                <a:solidFill>
                  <a:schemeClr val="accent6">
                    <a:lumMod val="50000"/>
                  </a:schemeClr>
                </a:solidFill>
                <a:latin typeface="-apple-system"/>
              </a:rPr>
              <a:t>Grafice pentru scalabilitate și eficiență</a:t>
            </a:r>
            <a:endParaRPr lang="en-US" sz="1400" b="1" i="0" dirty="0">
              <a:solidFill>
                <a:schemeClr val="accent6">
                  <a:lumMod val="50000"/>
                </a:schemeClr>
              </a:solidFill>
              <a:effectLst/>
              <a:latin typeface="-apple-system"/>
            </a:endParaRPr>
          </a:p>
        </p:txBody>
      </p:sp>
      <p:sp>
        <p:nvSpPr>
          <p:cNvPr id="11" name="Rectangle 10">
            <a:extLst>
              <a:ext uri="{FF2B5EF4-FFF2-40B4-BE49-F238E27FC236}">
                <a16:creationId xmlns:a16="http://schemas.microsoft.com/office/drawing/2014/main" id="{92B55D99-CFFF-498B-B0B8-B9BA4ABBA15E}"/>
              </a:ext>
            </a:extLst>
          </p:cNvPr>
          <p:cNvSpPr/>
          <p:nvPr/>
        </p:nvSpPr>
        <p:spPr>
          <a:xfrm>
            <a:off x="816864" y="5147394"/>
            <a:ext cx="10649712" cy="1077218"/>
          </a:xfrm>
          <a:prstGeom prst="rect">
            <a:avLst/>
          </a:prstGeom>
        </p:spPr>
        <p:txBody>
          <a:bodyPr wrap="square">
            <a:spAutoFit/>
          </a:bodyPr>
          <a:lstStyle/>
          <a:p>
            <a:r>
              <a:rPr lang="en-US" sz="1600" dirty="0" err="1">
                <a:solidFill>
                  <a:srgbClr val="5C5D5E"/>
                </a:solidFill>
              </a:rPr>
              <a:t>Putem</a:t>
            </a:r>
            <a:r>
              <a:rPr lang="en-US" sz="1600" dirty="0">
                <a:solidFill>
                  <a:srgbClr val="5C5D5E"/>
                </a:solidFill>
              </a:rPr>
              <a:t> </a:t>
            </a:r>
            <a:r>
              <a:rPr lang="en-US" sz="1600" dirty="0" err="1">
                <a:solidFill>
                  <a:srgbClr val="5C5D5E"/>
                </a:solidFill>
              </a:rPr>
              <a:t>observa</a:t>
            </a:r>
            <a:r>
              <a:rPr lang="en-US" sz="1600" dirty="0">
                <a:solidFill>
                  <a:srgbClr val="5C5D5E"/>
                </a:solidFill>
              </a:rPr>
              <a:t> o </a:t>
            </a:r>
            <a:r>
              <a:rPr lang="en-US" sz="1600" dirty="0" err="1">
                <a:solidFill>
                  <a:srgbClr val="5C5D5E"/>
                </a:solidFill>
              </a:rPr>
              <a:t>mai</a:t>
            </a:r>
            <a:r>
              <a:rPr lang="en-US" sz="1600" dirty="0">
                <a:solidFill>
                  <a:srgbClr val="5C5D5E"/>
                </a:solidFill>
              </a:rPr>
              <a:t> </a:t>
            </a:r>
            <a:r>
              <a:rPr lang="en-US" sz="1600" dirty="0" err="1">
                <a:solidFill>
                  <a:srgbClr val="5C5D5E"/>
                </a:solidFill>
              </a:rPr>
              <a:t>bună</a:t>
            </a:r>
            <a:r>
              <a:rPr lang="en-US" sz="1600" dirty="0">
                <a:solidFill>
                  <a:srgbClr val="5C5D5E"/>
                </a:solidFill>
              </a:rPr>
              <a:t> </a:t>
            </a:r>
            <a:r>
              <a:rPr lang="en-US" sz="1600" dirty="0" err="1">
                <a:solidFill>
                  <a:srgbClr val="5C5D5E"/>
                </a:solidFill>
              </a:rPr>
              <a:t>scalabilitate</a:t>
            </a:r>
            <a:r>
              <a:rPr lang="en-US" sz="1600" dirty="0">
                <a:solidFill>
                  <a:srgbClr val="5C5D5E"/>
                </a:solidFill>
              </a:rPr>
              <a:t> a </a:t>
            </a:r>
            <a:r>
              <a:rPr lang="en-US" sz="1600" dirty="0" err="1">
                <a:solidFill>
                  <a:srgbClr val="5C5D5E"/>
                </a:solidFill>
              </a:rPr>
              <a:t>algoritmului</a:t>
            </a:r>
            <a:r>
              <a:rPr lang="en-US" sz="1600" dirty="0">
                <a:solidFill>
                  <a:srgbClr val="5C5D5E"/>
                </a:solidFill>
              </a:rPr>
              <a:t> </a:t>
            </a:r>
            <a:r>
              <a:rPr lang="en-US" sz="1600" dirty="0" err="1">
                <a:solidFill>
                  <a:srgbClr val="5C5D5E"/>
                </a:solidFill>
              </a:rPr>
              <a:t>paralel</a:t>
            </a:r>
            <a:r>
              <a:rPr lang="en-US" sz="1600" dirty="0">
                <a:solidFill>
                  <a:srgbClr val="5C5D5E"/>
                </a:solidFill>
              </a:rPr>
              <a:t> care </a:t>
            </a:r>
            <a:r>
              <a:rPr lang="en-US" sz="1600" dirty="0" err="1">
                <a:solidFill>
                  <a:srgbClr val="5C5D5E"/>
                </a:solidFill>
              </a:rPr>
              <a:t>folosește</a:t>
            </a:r>
            <a:r>
              <a:rPr lang="en-US" sz="1600" dirty="0">
                <a:solidFill>
                  <a:srgbClr val="5C5D5E"/>
                </a:solidFill>
              </a:rPr>
              <a:t> </a:t>
            </a:r>
            <a:r>
              <a:rPr lang="en-US" sz="1600" dirty="0" err="1">
                <a:solidFill>
                  <a:srgbClr val="5C5D5E"/>
                </a:solidFill>
              </a:rPr>
              <a:t>filtre</a:t>
            </a:r>
            <a:r>
              <a:rPr lang="en-US" sz="1600" dirty="0">
                <a:solidFill>
                  <a:srgbClr val="5C5D5E"/>
                </a:solidFill>
              </a:rPr>
              <a:t> de </a:t>
            </a:r>
            <a:r>
              <a:rPr lang="en-US" sz="1600" dirty="0" err="1">
                <a:solidFill>
                  <a:srgbClr val="5C5D5E"/>
                </a:solidFill>
              </a:rPr>
              <a:t>dimensiune</a:t>
            </a:r>
            <a:r>
              <a:rPr lang="en-US" sz="1600" dirty="0">
                <a:solidFill>
                  <a:srgbClr val="5C5D5E"/>
                </a:solidFill>
              </a:rPr>
              <a:t> 5x5, </a:t>
            </a:r>
            <a:r>
              <a:rPr lang="en-US" sz="1600" dirty="0" err="1">
                <a:solidFill>
                  <a:srgbClr val="5C5D5E"/>
                </a:solidFill>
              </a:rPr>
              <a:t>față</a:t>
            </a:r>
            <a:r>
              <a:rPr lang="en-US" sz="1600" dirty="0">
                <a:solidFill>
                  <a:srgbClr val="5C5D5E"/>
                </a:solidFill>
              </a:rPr>
              <a:t> de </a:t>
            </a:r>
            <a:r>
              <a:rPr lang="en-US" sz="1600" dirty="0" err="1">
                <a:solidFill>
                  <a:srgbClr val="5C5D5E"/>
                </a:solidFill>
              </a:rPr>
              <a:t>implementarea</a:t>
            </a:r>
            <a:r>
              <a:rPr lang="en-US" sz="1600" dirty="0">
                <a:solidFill>
                  <a:srgbClr val="5C5D5E"/>
                </a:solidFill>
              </a:rPr>
              <a:t> </a:t>
            </a:r>
            <a:r>
              <a:rPr lang="en-US" sz="1600" dirty="0" err="1">
                <a:solidFill>
                  <a:srgbClr val="5C5D5E"/>
                </a:solidFill>
              </a:rPr>
              <a:t>ce</a:t>
            </a:r>
            <a:r>
              <a:rPr lang="en-US" sz="1600" dirty="0">
                <a:solidFill>
                  <a:srgbClr val="5C5D5E"/>
                </a:solidFill>
              </a:rPr>
              <a:t> </a:t>
            </a:r>
            <a:r>
              <a:rPr lang="en-US" sz="1600" dirty="0" err="1">
                <a:solidFill>
                  <a:srgbClr val="5C5D5E"/>
                </a:solidFill>
              </a:rPr>
              <a:t>folosea</a:t>
            </a:r>
            <a:r>
              <a:rPr lang="en-US" sz="1600" dirty="0">
                <a:solidFill>
                  <a:srgbClr val="5C5D5E"/>
                </a:solidFill>
              </a:rPr>
              <a:t> </a:t>
            </a:r>
            <a:r>
              <a:rPr lang="en-US" sz="1600" dirty="0" err="1">
                <a:solidFill>
                  <a:srgbClr val="5C5D5E"/>
                </a:solidFill>
              </a:rPr>
              <a:t>filtre</a:t>
            </a:r>
            <a:r>
              <a:rPr lang="en-US" sz="1600" dirty="0">
                <a:solidFill>
                  <a:srgbClr val="5C5D5E"/>
                </a:solidFill>
              </a:rPr>
              <a:t> de </a:t>
            </a:r>
            <a:r>
              <a:rPr lang="en-US" sz="1600" dirty="0" err="1">
                <a:solidFill>
                  <a:srgbClr val="5C5D5E"/>
                </a:solidFill>
              </a:rPr>
              <a:t>dimensiune</a:t>
            </a:r>
            <a:r>
              <a:rPr lang="en-US" sz="1600" dirty="0">
                <a:solidFill>
                  <a:srgbClr val="5C5D5E"/>
                </a:solidFill>
              </a:rPr>
              <a:t> 3x3. </a:t>
            </a:r>
            <a:r>
              <a:rPr lang="en-US" sz="1600" dirty="0" err="1">
                <a:solidFill>
                  <a:srgbClr val="5C5D5E"/>
                </a:solidFill>
              </a:rPr>
              <a:t>Acest</a:t>
            </a:r>
            <a:r>
              <a:rPr lang="en-US" sz="1600" dirty="0">
                <a:solidFill>
                  <a:srgbClr val="5C5D5E"/>
                </a:solidFill>
              </a:rPr>
              <a:t> </a:t>
            </a:r>
            <a:r>
              <a:rPr lang="en-US" sz="1600" dirty="0" err="1">
                <a:solidFill>
                  <a:srgbClr val="5C5D5E"/>
                </a:solidFill>
              </a:rPr>
              <a:t>lucru</a:t>
            </a:r>
            <a:r>
              <a:rPr lang="en-US" sz="1600" dirty="0">
                <a:solidFill>
                  <a:srgbClr val="5C5D5E"/>
                </a:solidFill>
              </a:rPr>
              <a:t> se </a:t>
            </a:r>
            <a:r>
              <a:rPr lang="en-US" sz="1600" dirty="0" err="1">
                <a:solidFill>
                  <a:srgbClr val="5C5D5E"/>
                </a:solidFill>
              </a:rPr>
              <a:t>întâmplă</a:t>
            </a:r>
            <a:r>
              <a:rPr lang="en-US" sz="1600" dirty="0">
                <a:solidFill>
                  <a:srgbClr val="5C5D5E"/>
                </a:solidFill>
              </a:rPr>
              <a:t> </a:t>
            </a:r>
            <a:r>
              <a:rPr lang="en-US" sz="1600" dirty="0" err="1">
                <a:solidFill>
                  <a:srgbClr val="5C5D5E"/>
                </a:solidFill>
              </a:rPr>
              <a:t>deoarece</a:t>
            </a:r>
            <a:r>
              <a:rPr lang="en-US" sz="1600" dirty="0">
                <a:solidFill>
                  <a:srgbClr val="5C5D5E"/>
                </a:solidFill>
              </a:rPr>
              <a:t> </a:t>
            </a:r>
            <a:r>
              <a:rPr lang="en-US" sz="1600" dirty="0" err="1">
                <a:solidFill>
                  <a:srgbClr val="5C5D5E"/>
                </a:solidFill>
              </a:rPr>
              <a:t>partea</a:t>
            </a:r>
            <a:r>
              <a:rPr lang="en-US" sz="1600" dirty="0">
                <a:solidFill>
                  <a:srgbClr val="5C5D5E"/>
                </a:solidFill>
              </a:rPr>
              <a:t> </a:t>
            </a:r>
            <a:r>
              <a:rPr lang="en-US" sz="1600" dirty="0" err="1">
                <a:solidFill>
                  <a:srgbClr val="5C5D5E"/>
                </a:solidFill>
              </a:rPr>
              <a:t>computațională</a:t>
            </a:r>
            <a:r>
              <a:rPr lang="en-US" sz="1600" dirty="0">
                <a:solidFill>
                  <a:srgbClr val="5C5D5E"/>
                </a:solidFill>
              </a:rPr>
              <a:t>, </a:t>
            </a:r>
            <a:r>
              <a:rPr lang="en-US" sz="1600" dirty="0" err="1">
                <a:solidFill>
                  <a:srgbClr val="5C5D5E"/>
                </a:solidFill>
              </a:rPr>
              <a:t>cea</a:t>
            </a:r>
            <a:r>
              <a:rPr lang="en-US" sz="1600" dirty="0">
                <a:solidFill>
                  <a:srgbClr val="5C5D5E"/>
                </a:solidFill>
              </a:rPr>
              <a:t> </a:t>
            </a:r>
            <a:r>
              <a:rPr lang="en-US" sz="1600" dirty="0" err="1">
                <a:solidFill>
                  <a:srgbClr val="5C5D5E"/>
                </a:solidFill>
              </a:rPr>
              <a:t>asupra</a:t>
            </a:r>
            <a:r>
              <a:rPr lang="en-US" sz="1600" dirty="0">
                <a:solidFill>
                  <a:srgbClr val="5C5D5E"/>
                </a:solidFill>
              </a:rPr>
              <a:t> </a:t>
            </a:r>
            <a:r>
              <a:rPr lang="en-US" sz="1600" dirty="0" err="1">
                <a:solidFill>
                  <a:srgbClr val="5C5D5E"/>
                </a:solidFill>
              </a:rPr>
              <a:t>căreia</a:t>
            </a:r>
            <a:r>
              <a:rPr lang="en-US" sz="1600" dirty="0">
                <a:solidFill>
                  <a:srgbClr val="5C5D5E"/>
                </a:solidFill>
              </a:rPr>
              <a:t> </a:t>
            </a:r>
            <a:r>
              <a:rPr lang="en-US" sz="1600" dirty="0" err="1">
                <a:solidFill>
                  <a:srgbClr val="5C5D5E"/>
                </a:solidFill>
              </a:rPr>
              <a:t>încercăm</a:t>
            </a:r>
            <a:r>
              <a:rPr lang="en-US" sz="1600" dirty="0">
                <a:solidFill>
                  <a:srgbClr val="5C5D5E"/>
                </a:solidFill>
              </a:rPr>
              <a:t> </a:t>
            </a:r>
            <a:r>
              <a:rPr lang="en-US" sz="1600" dirty="0" err="1">
                <a:solidFill>
                  <a:srgbClr val="5C5D5E"/>
                </a:solidFill>
              </a:rPr>
              <a:t>să</a:t>
            </a:r>
            <a:r>
              <a:rPr lang="en-US" sz="1600" dirty="0">
                <a:solidFill>
                  <a:srgbClr val="5C5D5E"/>
                </a:solidFill>
              </a:rPr>
              <a:t> </a:t>
            </a:r>
            <a:r>
              <a:rPr lang="en-US" sz="1600" dirty="0" err="1">
                <a:solidFill>
                  <a:srgbClr val="5C5D5E"/>
                </a:solidFill>
              </a:rPr>
              <a:t>aplicăm</a:t>
            </a:r>
            <a:r>
              <a:rPr lang="en-US" sz="1600" dirty="0">
                <a:solidFill>
                  <a:srgbClr val="5C5D5E"/>
                </a:solidFill>
              </a:rPr>
              <a:t> </a:t>
            </a:r>
            <a:r>
              <a:rPr lang="en-US" sz="1600" dirty="0" err="1">
                <a:solidFill>
                  <a:srgbClr val="5C5D5E"/>
                </a:solidFill>
              </a:rPr>
              <a:t>optimizări</a:t>
            </a:r>
            <a:r>
              <a:rPr lang="en-US" sz="1600" dirty="0">
                <a:solidFill>
                  <a:srgbClr val="5C5D5E"/>
                </a:solidFill>
              </a:rPr>
              <a:t> </a:t>
            </a:r>
            <a:r>
              <a:rPr lang="en-US" sz="1600" dirty="0" err="1">
                <a:solidFill>
                  <a:srgbClr val="5C5D5E"/>
                </a:solidFill>
              </a:rPr>
              <a:t>este</a:t>
            </a:r>
            <a:r>
              <a:rPr lang="en-US" sz="1600" dirty="0">
                <a:solidFill>
                  <a:srgbClr val="5C5D5E"/>
                </a:solidFill>
              </a:rPr>
              <a:t> </a:t>
            </a:r>
            <a:r>
              <a:rPr lang="en-US" sz="1600" dirty="0" err="1">
                <a:solidFill>
                  <a:srgbClr val="5C5D5E"/>
                </a:solidFill>
              </a:rPr>
              <a:t>mai</a:t>
            </a:r>
            <a:r>
              <a:rPr lang="en-US" sz="1600" dirty="0">
                <a:solidFill>
                  <a:srgbClr val="5C5D5E"/>
                </a:solidFill>
              </a:rPr>
              <a:t> </a:t>
            </a:r>
            <a:r>
              <a:rPr lang="en-US" sz="1600" dirty="0" err="1">
                <a:solidFill>
                  <a:srgbClr val="5C5D5E"/>
                </a:solidFill>
              </a:rPr>
              <a:t>semnificativă</a:t>
            </a:r>
            <a:r>
              <a:rPr lang="en-US" sz="1600" dirty="0">
                <a:solidFill>
                  <a:srgbClr val="5C5D5E"/>
                </a:solidFill>
              </a:rPr>
              <a:t> </a:t>
            </a:r>
            <a:r>
              <a:rPr lang="en-US" sz="1600" dirty="0" err="1">
                <a:solidFill>
                  <a:srgbClr val="5C5D5E"/>
                </a:solidFill>
              </a:rPr>
              <a:t>în</a:t>
            </a:r>
            <a:r>
              <a:rPr lang="en-US" sz="1600" dirty="0">
                <a:solidFill>
                  <a:srgbClr val="5C5D5E"/>
                </a:solidFill>
              </a:rPr>
              <a:t> </a:t>
            </a:r>
            <a:r>
              <a:rPr lang="en-US" sz="1600" dirty="0" err="1">
                <a:solidFill>
                  <a:srgbClr val="5C5D5E"/>
                </a:solidFill>
              </a:rPr>
              <a:t>cazul</a:t>
            </a:r>
            <a:r>
              <a:rPr lang="en-US" sz="1600" dirty="0">
                <a:solidFill>
                  <a:srgbClr val="5C5D5E"/>
                </a:solidFill>
              </a:rPr>
              <a:t> </a:t>
            </a:r>
            <a:r>
              <a:rPr lang="en-US" sz="1600" dirty="0" err="1">
                <a:solidFill>
                  <a:srgbClr val="5C5D5E"/>
                </a:solidFill>
              </a:rPr>
              <a:t>variantei</a:t>
            </a:r>
            <a:r>
              <a:rPr lang="en-US" sz="1600" dirty="0">
                <a:solidFill>
                  <a:srgbClr val="5C5D5E"/>
                </a:solidFill>
              </a:rPr>
              <a:t> cu </a:t>
            </a:r>
            <a:r>
              <a:rPr lang="en-US" sz="1600" dirty="0" err="1">
                <a:solidFill>
                  <a:srgbClr val="5C5D5E"/>
                </a:solidFill>
              </a:rPr>
              <a:t>filtre</a:t>
            </a:r>
            <a:r>
              <a:rPr lang="en-US" sz="1600" dirty="0">
                <a:solidFill>
                  <a:srgbClr val="5C5D5E"/>
                </a:solidFill>
              </a:rPr>
              <a:t> 5x5, de </a:t>
            </a:r>
            <a:r>
              <a:rPr lang="en-US" sz="1600" dirty="0" err="1">
                <a:solidFill>
                  <a:srgbClr val="5C5D5E"/>
                </a:solidFill>
              </a:rPr>
              <a:t>unde</a:t>
            </a:r>
            <a:r>
              <a:rPr lang="en-US" sz="1600" dirty="0">
                <a:solidFill>
                  <a:srgbClr val="5C5D5E"/>
                </a:solidFill>
              </a:rPr>
              <a:t> </a:t>
            </a:r>
            <a:r>
              <a:rPr lang="en-US" sz="1600" dirty="0" err="1">
                <a:solidFill>
                  <a:srgbClr val="5C5D5E"/>
                </a:solidFill>
              </a:rPr>
              <a:t>reiese</a:t>
            </a:r>
            <a:r>
              <a:rPr lang="en-US" sz="1600" dirty="0">
                <a:solidFill>
                  <a:srgbClr val="5C5D5E"/>
                </a:solidFill>
              </a:rPr>
              <a:t> </a:t>
            </a:r>
            <a:r>
              <a:rPr lang="en-US" sz="1600" dirty="0" err="1">
                <a:solidFill>
                  <a:srgbClr val="5C5D5E"/>
                </a:solidFill>
              </a:rPr>
              <a:t>că</a:t>
            </a:r>
            <a:r>
              <a:rPr lang="en-US" sz="1600" dirty="0">
                <a:solidFill>
                  <a:srgbClr val="5C5D5E"/>
                </a:solidFill>
              </a:rPr>
              <a:t> </a:t>
            </a:r>
            <a:r>
              <a:rPr lang="en-US" sz="1600" dirty="0" err="1">
                <a:solidFill>
                  <a:srgbClr val="5C5D5E"/>
                </a:solidFill>
              </a:rPr>
              <a:t>avem</a:t>
            </a:r>
            <a:r>
              <a:rPr lang="en-US" sz="1600" dirty="0">
                <a:solidFill>
                  <a:srgbClr val="5C5D5E"/>
                </a:solidFill>
              </a:rPr>
              <a:t> </a:t>
            </a:r>
            <a:r>
              <a:rPr lang="en-US" sz="1600" dirty="0" err="1">
                <a:solidFill>
                  <a:srgbClr val="5C5D5E"/>
                </a:solidFill>
              </a:rPr>
              <a:t>mai</a:t>
            </a:r>
            <a:r>
              <a:rPr lang="en-US" sz="1600" dirty="0">
                <a:solidFill>
                  <a:srgbClr val="5C5D5E"/>
                </a:solidFill>
              </a:rPr>
              <a:t> </a:t>
            </a:r>
            <a:r>
              <a:rPr lang="en-US" sz="1600" dirty="0" err="1">
                <a:solidFill>
                  <a:srgbClr val="5C5D5E"/>
                </a:solidFill>
              </a:rPr>
              <a:t>multe</a:t>
            </a:r>
            <a:r>
              <a:rPr lang="en-US" sz="1600" dirty="0">
                <a:solidFill>
                  <a:srgbClr val="5C5D5E"/>
                </a:solidFill>
              </a:rPr>
              <a:t> </a:t>
            </a:r>
            <a:r>
              <a:rPr lang="en-US" sz="1600" dirty="0" err="1">
                <a:solidFill>
                  <a:srgbClr val="5C5D5E"/>
                </a:solidFill>
              </a:rPr>
              <a:t>instrucțiuni</a:t>
            </a:r>
            <a:r>
              <a:rPr lang="en-US" sz="1600" dirty="0">
                <a:solidFill>
                  <a:srgbClr val="5C5D5E"/>
                </a:solidFill>
              </a:rPr>
              <a:t> </a:t>
            </a:r>
            <a:r>
              <a:rPr lang="en-US" sz="1600" dirty="0" err="1">
                <a:solidFill>
                  <a:srgbClr val="5C5D5E"/>
                </a:solidFill>
              </a:rPr>
              <a:t>ce</a:t>
            </a:r>
            <a:r>
              <a:rPr lang="en-US" sz="1600" dirty="0">
                <a:solidFill>
                  <a:srgbClr val="5C5D5E"/>
                </a:solidFill>
              </a:rPr>
              <a:t> pot fi </a:t>
            </a:r>
            <a:r>
              <a:rPr lang="en-US" sz="1600" dirty="0" err="1">
                <a:solidFill>
                  <a:srgbClr val="5C5D5E"/>
                </a:solidFill>
              </a:rPr>
              <a:t>optimizate</a:t>
            </a:r>
            <a:r>
              <a:rPr lang="en-US" sz="1600" dirty="0">
                <a:solidFill>
                  <a:srgbClr val="5C5D5E"/>
                </a:solidFill>
              </a:rPr>
              <a:t>.</a:t>
            </a:r>
            <a:endParaRPr lang="en-US" sz="1600" dirty="0"/>
          </a:p>
        </p:txBody>
      </p:sp>
    </p:spTree>
    <p:extLst>
      <p:ext uri="{BB962C8B-B14F-4D97-AF65-F5344CB8AC3E}">
        <p14:creationId xmlns:p14="http://schemas.microsoft.com/office/powerpoint/2010/main" val="38004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6C1B-73AF-43D1-89FF-37A4A4AA108B}"/>
              </a:ext>
            </a:extLst>
          </p:cNvPr>
          <p:cNvSpPr>
            <a:spLocks noGrp="1"/>
          </p:cNvSpPr>
          <p:nvPr>
            <p:ph type="title"/>
          </p:nvPr>
        </p:nvSpPr>
        <p:spPr/>
        <p:txBody>
          <a:bodyPr/>
          <a:lstStyle/>
          <a:p>
            <a:r>
              <a:rPr lang="ro-RO" sz="2400" dirty="0"/>
              <a:t>Varianta </a:t>
            </a:r>
            <a:r>
              <a:rPr lang="en-US" sz="2400" dirty="0" err="1"/>
              <a:t>openmp</a:t>
            </a:r>
            <a:r>
              <a:rPr lang="ro-RO" sz="2400" dirty="0"/>
              <a:t> –</a:t>
            </a:r>
            <a:r>
              <a:rPr lang="en-US" sz="2400" dirty="0"/>
              <a:t> </a:t>
            </a:r>
            <a:r>
              <a:rPr lang="en-US" sz="2400" dirty="0" err="1"/>
              <a:t>determinarea</a:t>
            </a:r>
            <a:r>
              <a:rPr lang="en-US" sz="2400" dirty="0"/>
              <a:t> CHUNKSIZE </a:t>
            </a:r>
            <a:r>
              <a:rPr lang="en-US" sz="2400" dirty="0" err="1"/>
              <a:t>si</a:t>
            </a:r>
            <a:r>
              <a:rPr lang="en-US" sz="2400" dirty="0"/>
              <a:t> a </a:t>
            </a:r>
            <a:r>
              <a:rPr lang="en-US" sz="2400" dirty="0" err="1"/>
              <a:t>politicii</a:t>
            </a:r>
            <a:r>
              <a:rPr lang="en-US" sz="2400" dirty="0"/>
              <a:t> de scheduling </a:t>
            </a:r>
            <a:r>
              <a:rPr lang="en-US" sz="2400" dirty="0" err="1"/>
              <a:t>optime</a:t>
            </a:r>
            <a:endParaRPr lang="en-US" sz="2400" dirty="0"/>
          </a:p>
        </p:txBody>
      </p:sp>
      <p:pic>
        <p:nvPicPr>
          <p:cNvPr id="4" name="Picture 3">
            <a:extLst>
              <a:ext uri="{FF2B5EF4-FFF2-40B4-BE49-F238E27FC236}">
                <a16:creationId xmlns:a16="http://schemas.microsoft.com/office/drawing/2014/main" id="{0150EB59-84D2-4544-9301-B60AE4C58B5F}"/>
              </a:ext>
            </a:extLst>
          </p:cNvPr>
          <p:cNvPicPr>
            <a:picLocks noChangeAspect="1"/>
          </p:cNvPicPr>
          <p:nvPr/>
        </p:nvPicPr>
        <p:blipFill>
          <a:blip r:embed="rId2"/>
          <a:stretch>
            <a:fillRect/>
          </a:stretch>
        </p:blipFill>
        <p:spPr>
          <a:xfrm>
            <a:off x="4681728" y="2898129"/>
            <a:ext cx="6477000" cy="3273223"/>
          </a:xfrm>
          <a:prstGeom prst="rect">
            <a:avLst/>
          </a:prstGeom>
        </p:spPr>
      </p:pic>
      <p:sp>
        <p:nvSpPr>
          <p:cNvPr id="5" name="Rectangle 4">
            <a:extLst>
              <a:ext uri="{FF2B5EF4-FFF2-40B4-BE49-F238E27FC236}">
                <a16:creationId xmlns:a16="http://schemas.microsoft.com/office/drawing/2014/main" id="{A8FC371B-B81C-462D-986E-1C626698A4CF}"/>
              </a:ext>
            </a:extLst>
          </p:cNvPr>
          <p:cNvSpPr/>
          <p:nvPr/>
        </p:nvSpPr>
        <p:spPr>
          <a:xfrm>
            <a:off x="661416" y="3492330"/>
            <a:ext cx="3956304" cy="1815882"/>
          </a:xfrm>
          <a:prstGeom prst="rect">
            <a:avLst/>
          </a:prstGeom>
        </p:spPr>
        <p:txBody>
          <a:bodyPr wrap="square">
            <a:spAutoFit/>
          </a:bodyPr>
          <a:lstStyle/>
          <a:p>
            <a:r>
              <a:rPr lang="ro-RO" sz="1600" dirty="0">
                <a:solidFill>
                  <a:srgbClr val="5C5D5E"/>
                </a:solidFill>
              </a:rPr>
              <a:t>În urma rulării algoritmului pentru diferite valori ale CHUNKSIZE și ale politicii de scheduling folosite, am observat ca varianta ce foloseste </a:t>
            </a:r>
            <a:r>
              <a:rPr lang="ro-RO" sz="1600" b="1" dirty="0">
                <a:solidFill>
                  <a:schemeClr val="accent6">
                    <a:lumMod val="50000"/>
                  </a:schemeClr>
                </a:solidFill>
              </a:rPr>
              <a:t>GUIDED</a:t>
            </a:r>
            <a:r>
              <a:rPr lang="ro-RO" sz="1600" dirty="0">
                <a:solidFill>
                  <a:srgbClr val="5C5D5E"/>
                </a:solidFill>
              </a:rPr>
              <a:t> ca politică de scheduling și </a:t>
            </a:r>
            <a:r>
              <a:rPr lang="ro-RO" sz="1600" b="1" dirty="0">
                <a:solidFill>
                  <a:schemeClr val="accent6">
                    <a:lumMod val="50000"/>
                  </a:schemeClr>
                </a:solidFill>
              </a:rPr>
              <a:t>CHUNKSIZE=150</a:t>
            </a:r>
            <a:r>
              <a:rPr lang="ro-RO" sz="1600" dirty="0">
                <a:solidFill>
                  <a:srgbClr val="5C5D5E"/>
                </a:solidFill>
              </a:rPr>
              <a:t> are cea mai bună peformanță globală.</a:t>
            </a:r>
          </a:p>
        </p:txBody>
      </p:sp>
    </p:spTree>
    <p:extLst>
      <p:ext uri="{BB962C8B-B14F-4D97-AF65-F5344CB8AC3E}">
        <p14:creationId xmlns:p14="http://schemas.microsoft.com/office/powerpoint/2010/main" val="242533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567393-679F-41A3-980C-97DF31528500}"/>
              </a:ext>
            </a:extLst>
          </p:cNvPr>
          <p:cNvSpPr>
            <a:spLocks noGrp="1"/>
          </p:cNvSpPr>
          <p:nvPr>
            <p:ph type="title"/>
          </p:nvPr>
        </p:nvSpPr>
        <p:spPr>
          <a:xfrm>
            <a:off x="1057300" y="1293264"/>
            <a:ext cx="10386017" cy="706964"/>
          </a:xfrm>
        </p:spPr>
        <p:txBody>
          <a:bodyPr/>
          <a:lstStyle/>
          <a:p>
            <a:r>
              <a:rPr lang="ro-RO" sz="3200" dirty="0"/>
              <a:t>Varianta openmp – c</a:t>
            </a:r>
            <a:r>
              <a:rPr lang="en-US" sz="3200" dirty="0" err="1"/>
              <a:t>ompara</a:t>
            </a:r>
            <a:r>
              <a:rPr lang="ro-RO" sz="3200" dirty="0"/>
              <a:t>ț</a:t>
            </a:r>
            <a:r>
              <a:rPr lang="en-US" sz="3200" dirty="0" err="1"/>
              <a:t>ie</a:t>
            </a:r>
            <a:r>
              <a:rPr lang="en-US" sz="3200" dirty="0"/>
              <a:t> </a:t>
            </a:r>
            <a:r>
              <a:rPr lang="ro-RO" sz="3200" dirty="0"/>
              <a:t>î</a:t>
            </a:r>
            <a:r>
              <a:rPr lang="en-US" sz="3200" dirty="0" err="1"/>
              <a:t>ntre</a:t>
            </a:r>
            <a:r>
              <a:rPr lang="en-US" sz="3200" dirty="0"/>
              <a:t> </a:t>
            </a:r>
            <a:br>
              <a:rPr lang="ro-RO" sz="3200" dirty="0"/>
            </a:br>
            <a:r>
              <a:rPr lang="en-US" sz="3200" dirty="0" err="1"/>
              <a:t>compilatoarele</a:t>
            </a:r>
            <a:r>
              <a:rPr lang="en-US" sz="3200" dirty="0"/>
              <a:t> </a:t>
            </a:r>
            <a:r>
              <a:rPr lang="en-US" sz="3200" b="1" dirty="0"/>
              <a:t>GCC</a:t>
            </a:r>
            <a:r>
              <a:rPr lang="en-US" sz="3200" dirty="0"/>
              <a:t> vs </a:t>
            </a:r>
            <a:r>
              <a:rPr lang="en-US" sz="3200" b="1" dirty="0"/>
              <a:t>INTEL</a:t>
            </a:r>
            <a:br>
              <a:rPr lang="en-US" sz="4400" b="1" dirty="0"/>
            </a:br>
            <a:endParaRPr lang="en-US" sz="4400" dirty="0"/>
          </a:p>
        </p:txBody>
      </p:sp>
      <p:sp>
        <p:nvSpPr>
          <p:cNvPr id="7" name="Rectangle 6">
            <a:extLst>
              <a:ext uri="{FF2B5EF4-FFF2-40B4-BE49-F238E27FC236}">
                <a16:creationId xmlns:a16="http://schemas.microsoft.com/office/drawing/2014/main" id="{346EC672-1B86-443E-8084-7209895D4A61}"/>
              </a:ext>
            </a:extLst>
          </p:cNvPr>
          <p:cNvSpPr/>
          <p:nvPr/>
        </p:nvSpPr>
        <p:spPr>
          <a:xfrm>
            <a:off x="7803866" y="3080097"/>
            <a:ext cx="2574679"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ibm-dp</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sp>
        <p:nvSpPr>
          <p:cNvPr id="9" name="Rectangle 8">
            <a:extLst>
              <a:ext uri="{FF2B5EF4-FFF2-40B4-BE49-F238E27FC236}">
                <a16:creationId xmlns:a16="http://schemas.microsoft.com/office/drawing/2014/main" id="{59459DFC-C4AE-4976-8686-5457B6221ED3}"/>
              </a:ext>
            </a:extLst>
          </p:cNvPr>
          <p:cNvSpPr/>
          <p:nvPr/>
        </p:nvSpPr>
        <p:spPr>
          <a:xfrm>
            <a:off x="1125698" y="4951569"/>
            <a:ext cx="3162982"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ibm-nehalem</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pic>
        <p:nvPicPr>
          <p:cNvPr id="2" name="Picture 1">
            <a:extLst>
              <a:ext uri="{FF2B5EF4-FFF2-40B4-BE49-F238E27FC236}">
                <a16:creationId xmlns:a16="http://schemas.microsoft.com/office/drawing/2014/main" id="{ADF311EA-9C6C-4950-BD76-AACAF197DCC6}"/>
              </a:ext>
            </a:extLst>
          </p:cNvPr>
          <p:cNvPicPr>
            <a:picLocks noChangeAspect="1"/>
          </p:cNvPicPr>
          <p:nvPr/>
        </p:nvPicPr>
        <p:blipFill>
          <a:blip r:embed="rId2"/>
          <a:stretch>
            <a:fillRect/>
          </a:stretch>
        </p:blipFill>
        <p:spPr>
          <a:xfrm>
            <a:off x="539496" y="2355928"/>
            <a:ext cx="7254240" cy="1910109"/>
          </a:xfrm>
          <a:prstGeom prst="rect">
            <a:avLst/>
          </a:prstGeom>
        </p:spPr>
      </p:pic>
      <p:pic>
        <p:nvPicPr>
          <p:cNvPr id="3" name="Picture 2">
            <a:extLst>
              <a:ext uri="{FF2B5EF4-FFF2-40B4-BE49-F238E27FC236}">
                <a16:creationId xmlns:a16="http://schemas.microsoft.com/office/drawing/2014/main" id="{11F486AE-F43E-43B4-A80D-E2607AEADAD8}"/>
              </a:ext>
            </a:extLst>
          </p:cNvPr>
          <p:cNvPicPr>
            <a:picLocks noChangeAspect="1"/>
          </p:cNvPicPr>
          <p:nvPr/>
        </p:nvPicPr>
        <p:blipFill>
          <a:blip r:embed="rId3"/>
          <a:stretch>
            <a:fillRect/>
          </a:stretch>
        </p:blipFill>
        <p:spPr>
          <a:xfrm>
            <a:off x="4517136" y="4521205"/>
            <a:ext cx="6431280" cy="1675919"/>
          </a:xfrm>
          <a:prstGeom prst="rect">
            <a:avLst/>
          </a:prstGeom>
        </p:spPr>
      </p:pic>
    </p:spTree>
    <p:extLst>
      <p:ext uri="{BB962C8B-B14F-4D97-AF65-F5344CB8AC3E}">
        <p14:creationId xmlns:p14="http://schemas.microsoft.com/office/powerpoint/2010/main" val="4212216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F3EF-00E6-491C-B20A-2F3DD694BFD9}"/>
              </a:ext>
            </a:extLst>
          </p:cNvPr>
          <p:cNvSpPr>
            <a:spLocks noGrp="1"/>
          </p:cNvSpPr>
          <p:nvPr>
            <p:ph type="title"/>
          </p:nvPr>
        </p:nvSpPr>
        <p:spPr>
          <a:xfrm>
            <a:off x="1030666" y="1097955"/>
            <a:ext cx="9729069" cy="706964"/>
          </a:xfrm>
        </p:spPr>
        <p:txBody>
          <a:bodyPr/>
          <a:lstStyle/>
          <a:p>
            <a:r>
              <a:rPr lang="ro-RO" dirty="0"/>
              <a:t>Observații în urma comparării Intel vs GCC</a:t>
            </a:r>
            <a:endParaRPr lang="en-US" dirty="0"/>
          </a:p>
        </p:txBody>
      </p:sp>
      <p:sp>
        <p:nvSpPr>
          <p:cNvPr id="3" name="Content Placeholder 2">
            <a:extLst>
              <a:ext uri="{FF2B5EF4-FFF2-40B4-BE49-F238E27FC236}">
                <a16:creationId xmlns:a16="http://schemas.microsoft.com/office/drawing/2014/main" id="{63400D23-C5B1-4243-BB3E-A53D3EF61F6B}"/>
              </a:ext>
            </a:extLst>
          </p:cNvPr>
          <p:cNvSpPr>
            <a:spLocks noGrp="1"/>
          </p:cNvSpPr>
          <p:nvPr>
            <p:ph idx="1"/>
          </p:nvPr>
        </p:nvSpPr>
        <p:spPr>
          <a:xfrm>
            <a:off x="1128321" y="2852075"/>
            <a:ext cx="8825659" cy="3416300"/>
          </a:xfrm>
        </p:spPr>
        <p:txBody>
          <a:bodyPr/>
          <a:lstStyle/>
          <a:p>
            <a:r>
              <a:rPr lang="ro-RO" dirty="0"/>
              <a:t>Compilatorul de la Intel aduce optimizări suplimentare pe care compilatorul gcc nu le aduce în lipsa unor flag-uri de optimizare.</a:t>
            </a:r>
          </a:p>
          <a:p>
            <a:r>
              <a:rPr lang="ro-RO" dirty="0"/>
              <a:t>Se observă că graficele arată mult mai bine față de varianta pthread, acest lucru datorându-se cel mai probabil utilizării filtrelor de dimensiune 5x5.</a:t>
            </a:r>
          </a:p>
        </p:txBody>
      </p:sp>
    </p:spTree>
    <p:extLst>
      <p:ext uri="{BB962C8B-B14F-4D97-AF65-F5344CB8AC3E}">
        <p14:creationId xmlns:p14="http://schemas.microsoft.com/office/powerpoint/2010/main" val="101689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BC1B-BDAE-435E-A9D5-F0977F28AA24}"/>
              </a:ext>
            </a:extLst>
          </p:cNvPr>
          <p:cNvSpPr>
            <a:spLocks noGrp="1"/>
          </p:cNvSpPr>
          <p:nvPr>
            <p:ph type="title"/>
          </p:nvPr>
        </p:nvSpPr>
        <p:spPr>
          <a:xfrm>
            <a:off x="826481" y="849380"/>
            <a:ext cx="7847003" cy="706964"/>
          </a:xfrm>
        </p:spPr>
        <p:txBody>
          <a:bodyPr/>
          <a:lstStyle/>
          <a:p>
            <a:r>
              <a:rPr lang="ro-RO" dirty="0"/>
              <a:t>Varianta openmp – nivele de optimizare diferite (-O1, -O2, -O3)</a:t>
            </a:r>
            <a:endParaRPr lang="en-US" dirty="0"/>
          </a:p>
        </p:txBody>
      </p:sp>
      <p:sp>
        <p:nvSpPr>
          <p:cNvPr id="3" name="Content Placeholder 2">
            <a:extLst>
              <a:ext uri="{FF2B5EF4-FFF2-40B4-BE49-F238E27FC236}">
                <a16:creationId xmlns:a16="http://schemas.microsoft.com/office/drawing/2014/main" id="{CB5CF168-6710-4D10-9D2C-2D2EEA34982E}"/>
              </a:ext>
            </a:extLst>
          </p:cNvPr>
          <p:cNvSpPr>
            <a:spLocks noGrp="1"/>
          </p:cNvSpPr>
          <p:nvPr>
            <p:ph idx="1"/>
          </p:nvPr>
        </p:nvSpPr>
        <p:spPr/>
        <p:txBody>
          <a:bodyPr/>
          <a:lstStyle/>
          <a:p>
            <a:pPr marL="0" indent="0">
              <a:buNone/>
            </a:pPr>
            <a:r>
              <a:rPr lang="ro-RO" dirty="0"/>
              <a:t>Pentru analiza care urmează am considerat o imagine de input semnificativ mai mare (rezoluție de 12800x8600).</a:t>
            </a:r>
            <a:endParaRPr lang="en-US" dirty="0"/>
          </a:p>
        </p:txBody>
      </p:sp>
      <p:sp>
        <p:nvSpPr>
          <p:cNvPr id="4" name="Rectangle 3">
            <a:extLst>
              <a:ext uri="{FF2B5EF4-FFF2-40B4-BE49-F238E27FC236}">
                <a16:creationId xmlns:a16="http://schemas.microsoft.com/office/drawing/2014/main" id="{21770A84-9B81-4795-81A8-D6E9B1050851}"/>
              </a:ext>
            </a:extLst>
          </p:cNvPr>
          <p:cNvSpPr/>
          <p:nvPr/>
        </p:nvSpPr>
        <p:spPr>
          <a:xfrm>
            <a:off x="7411739" y="3885568"/>
            <a:ext cx="2574679"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ibm-dp</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sp>
        <p:nvSpPr>
          <p:cNvPr id="5" name="Rectangle 4">
            <a:extLst>
              <a:ext uri="{FF2B5EF4-FFF2-40B4-BE49-F238E27FC236}">
                <a16:creationId xmlns:a16="http://schemas.microsoft.com/office/drawing/2014/main" id="{3FF8D56A-69DD-40DF-B960-BB9540C0C050}"/>
              </a:ext>
            </a:extLst>
          </p:cNvPr>
          <p:cNvSpPr/>
          <p:nvPr/>
        </p:nvSpPr>
        <p:spPr>
          <a:xfrm>
            <a:off x="1033134" y="5645567"/>
            <a:ext cx="3162982"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a:t>
            </a:r>
            <a:r>
              <a:rPr lang="ro-RO" b="1" dirty="0">
                <a:solidFill>
                  <a:schemeClr val="accent6">
                    <a:lumMod val="50000"/>
                  </a:schemeClr>
                </a:solidFill>
                <a:latin typeface="-apple-system"/>
              </a:rPr>
              <a:t>ibm-nehalem</a:t>
            </a:r>
            <a:r>
              <a:rPr lang="en-US" b="1" dirty="0">
                <a:solidFill>
                  <a:schemeClr val="accent6">
                    <a:lumMod val="50000"/>
                  </a:schemeClr>
                </a:solidFill>
                <a:latin typeface="-apple-system"/>
              </a:rPr>
              <a:t>.q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pic>
        <p:nvPicPr>
          <p:cNvPr id="9" name="Picture 8">
            <a:extLst>
              <a:ext uri="{FF2B5EF4-FFF2-40B4-BE49-F238E27FC236}">
                <a16:creationId xmlns:a16="http://schemas.microsoft.com/office/drawing/2014/main" id="{11AE09F9-A1B2-4C24-A220-48E1A40D2F6E}"/>
              </a:ext>
            </a:extLst>
          </p:cNvPr>
          <p:cNvPicPr>
            <a:picLocks noChangeAspect="1"/>
          </p:cNvPicPr>
          <p:nvPr/>
        </p:nvPicPr>
        <p:blipFill>
          <a:blip r:embed="rId2"/>
          <a:stretch>
            <a:fillRect/>
          </a:stretch>
        </p:blipFill>
        <p:spPr>
          <a:xfrm>
            <a:off x="1179576" y="3452979"/>
            <a:ext cx="5827776" cy="1521357"/>
          </a:xfrm>
          <a:prstGeom prst="rect">
            <a:avLst/>
          </a:prstGeom>
        </p:spPr>
      </p:pic>
      <p:pic>
        <p:nvPicPr>
          <p:cNvPr id="10" name="Picture 9">
            <a:extLst>
              <a:ext uri="{FF2B5EF4-FFF2-40B4-BE49-F238E27FC236}">
                <a16:creationId xmlns:a16="http://schemas.microsoft.com/office/drawing/2014/main" id="{408117BB-D2E7-45F9-A0DD-8A6E5192AD1C}"/>
              </a:ext>
            </a:extLst>
          </p:cNvPr>
          <p:cNvPicPr>
            <a:picLocks noChangeAspect="1"/>
          </p:cNvPicPr>
          <p:nvPr/>
        </p:nvPicPr>
        <p:blipFill>
          <a:blip r:embed="rId3"/>
          <a:stretch>
            <a:fillRect/>
          </a:stretch>
        </p:blipFill>
        <p:spPr>
          <a:xfrm>
            <a:off x="4343400" y="5040019"/>
            <a:ext cx="6019800" cy="1577127"/>
          </a:xfrm>
          <a:prstGeom prst="rect">
            <a:avLst/>
          </a:prstGeom>
        </p:spPr>
      </p:pic>
    </p:spTree>
    <p:extLst>
      <p:ext uri="{BB962C8B-B14F-4D97-AF65-F5344CB8AC3E}">
        <p14:creationId xmlns:p14="http://schemas.microsoft.com/office/powerpoint/2010/main" val="244419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863E-2D69-40CE-9287-D194A57C36E7}"/>
              </a:ext>
            </a:extLst>
          </p:cNvPr>
          <p:cNvSpPr>
            <a:spLocks noGrp="1"/>
          </p:cNvSpPr>
          <p:nvPr>
            <p:ph type="title"/>
          </p:nvPr>
        </p:nvSpPr>
        <p:spPr/>
        <p:txBody>
          <a:bodyPr/>
          <a:lstStyle/>
          <a:p>
            <a:r>
              <a:rPr lang="ro-RO" dirty="0"/>
              <a:t>Descrierea problemei</a:t>
            </a:r>
            <a:endParaRPr lang="en-US" dirty="0"/>
          </a:p>
        </p:txBody>
      </p:sp>
      <p:sp>
        <p:nvSpPr>
          <p:cNvPr id="3" name="Content Placeholder 2">
            <a:extLst>
              <a:ext uri="{FF2B5EF4-FFF2-40B4-BE49-F238E27FC236}">
                <a16:creationId xmlns:a16="http://schemas.microsoft.com/office/drawing/2014/main" id="{92D5A900-6B18-4C2C-8D8C-772FC6D8C705}"/>
              </a:ext>
            </a:extLst>
          </p:cNvPr>
          <p:cNvSpPr>
            <a:spLocks noGrp="1"/>
          </p:cNvSpPr>
          <p:nvPr>
            <p:ph idx="1"/>
          </p:nvPr>
        </p:nvSpPr>
        <p:spPr/>
        <p:txBody>
          <a:bodyPr/>
          <a:lstStyle/>
          <a:p>
            <a:r>
              <a:rPr lang="en-US" dirty="0" err="1"/>
              <a:t>Detectorul</a:t>
            </a:r>
            <a:r>
              <a:rPr lang="en-US" dirty="0"/>
              <a:t> de </a:t>
            </a:r>
            <a:r>
              <a:rPr lang="en-US" dirty="0" err="1"/>
              <a:t>margini</a:t>
            </a:r>
            <a:r>
              <a:rPr lang="en-US" dirty="0"/>
              <a:t> Canny </a:t>
            </a:r>
            <a:r>
              <a:rPr lang="en-US" dirty="0" err="1"/>
              <a:t>este</a:t>
            </a:r>
            <a:r>
              <a:rPr lang="en-US" dirty="0"/>
              <a:t> un operator de </a:t>
            </a:r>
            <a:r>
              <a:rPr lang="en-US" dirty="0" err="1"/>
              <a:t>detectare</a:t>
            </a:r>
            <a:r>
              <a:rPr lang="en-US" dirty="0"/>
              <a:t> a </a:t>
            </a:r>
            <a:r>
              <a:rPr lang="en-US" dirty="0" err="1"/>
              <a:t>marginilor</a:t>
            </a:r>
            <a:r>
              <a:rPr lang="en-US" dirty="0"/>
              <a:t> care </a:t>
            </a:r>
            <a:r>
              <a:rPr lang="en-US" dirty="0" err="1"/>
              <a:t>utilizează</a:t>
            </a:r>
            <a:r>
              <a:rPr lang="en-US" dirty="0"/>
              <a:t> un </a:t>
            </a:r>
            <a:r>
              <a:rPr lang="en-US" dirty="0" err="1"/>
              <a:t>algoritm</a:t>
            </a:r>
            <a:r>
              <a:rPr lang="en-US" dirty="0"/>
              <a:t> </a:t>
            </a:r>
            <a:r>
              <a:rPr lang="en-US" dirty="0" err="1"/>
              <a:t>în</a:t>
            </a:r>
            <a:r>
              <a:rPr lang="en-US" dirty="0"/>
              <a:t> </a:t>
            </a:r>
            <a:r>
              <a:rPr lang="en-US" dirty="0" err="1"/>
              <a:t>mai</a:t>
            </a:r>
            <a:r>
              <a:rPr lang="en-US" dirty="0"/>
              <a:t> </a:t>
            </a:r>
            <a:r>
              <a:rPr lang="en-US" dirty="0" err="1"/>
              <a:t>multe</a:t>
            </a:r>
            <a:r>
              <a:rPr lang="en-US" dirty="0"/>
              <a:t> </a:t>
            </a:r>
            <a:r>
              <a:rPr lang="en-US" dirty="0" err="1"/>
              <a:t>etape</a:t>
            </a:r>
            <a:r>
              <a:rPr lang="en-US" dirty="0"/>
              <a:t> </a:t>
            </a:r>
            <a:r>
              <a:rPr lang="en-US" dirty="0" err="1"/>
              <a:t>pentru</a:t>
            </a:r>
            <a:r>
              <a:rPr lang="en-US" dirty="0"/>
              <a:t> a </a:t>
            </a:r>
            <a:r>
              <a:rPr lang="en-US" dirty="0" err="1"/>
              <a:t>detecta</a:t>
            </a:r>
            <a:r>
              <a:rPr lang="en-US" dirty="0"/>
              <a:t> o </a:t>
            </a:r>
            <a:r>
              <a:rPr lang="en-US" dirty="0" err="1"/>
              <a:t>gamă</a:t>
            </a:r>
            <a:r>
              <a:rPr lang="en-US" dirty="0"/>
              <a:t> </a:t>
            </a:r>
            <a:r>
              <a:rPr lang="en-US" dirty="0" err="1"/>
              <a:t>largă</a:t>
            </a:r>
            <a:r>
              <a:rPr lang="en-US" dirty="0"/>
              <a:t> de </a:t>
            </a:r>
            <a:r>
              <a:rPr lang="en-US" dirty="0" err="1"/>
              <a:t>margini</a:t>
            </a:r>
            <a:r>
              <a:rPr lang="en-US" dirty="0"/>
              <a:t> </a:t>
            </a:r>
            <a:r>
              <a:rPr lang="en-US" dirty="0" err="1"/>
              <a:t>în</a:t>
            </a:r>
            <a:r>
              <a:rPr lang="en-US" dirty="0"/>
              <a:t> </a:t>
            </a:r>
            <a:r>
              <a:rPr lang="en-US" dirty="0" err="1"/>
              <a:t>imagini</a:t>
            </a:r>
            <a:r>
              <a:rPr lang="en-US" dirty="0"/>
              <a:t>.</a:t>
            </a:r>
          </a:p>
        </p:txBody>
      </p:sp>
      <p:pic>
        <p:nvPicPr>
          <p:cNvPr id="5" name="Picture 4">
            <a:extLst>
              <a:ext uri="{FF2B5EF4-FFF2-40B4-BE49-F238E27FC236}">
                <a16:creationId xmlns:a16="http://schemas.microsoft.com/office/drawing/2014/main" id="{8420BF84-52FF-4C6B-BA73-05F34D9D4333}"/>
              </a:ext>
            </a:extLst>
          </p:cNvPr>
          <p:cNvPicPr>
            <a:picLocks noChangeAspect="1"/>
          </p:cNvPicPr>
          <p:nvPr/>
        </p:nvPicPr>
        <p:blipFill>
          <a:blip r:embed="rId2"/>
          <a:stretch>
            <a:fillRect/>
          </a:stretch>
        </p:blipFill>
        <p:spPr>
          <a:xfrm>
            <a:off x="3559918" y="3909687"/>
            <a:ext cx="1663835" cy="2606324"/>
          </a:xfrm>
          <a:prstGeom prst="rect">
            <a:avLst/>
          </a:prstGeom>
        </p:spPr>
      </p:pic>
      <p:pic>
        <p:nvPicPr>
          <p:cNvPr id="6" name="Picture 5">
            <a:extLst>
              <a:ext uri="{FF2B5EF4-FFF2-40B4-BE49-F238E27FC236}">
                <a16:creationId xmlns:a16="http://schemas.microsoft.com/office/drawing/2014/main" id="{36C7BDE1-8A86-4C8B-9937-EA9014986365}"/>
              </a:ext>
            </a:extLst>
          </p:cNvPr>
          <p:cNvPicPr>
            <a:picLocks noChangeAspect="1"/>
          </p:cNvPicPr>
          <p:nvPr/>
        </p:nvPicPr>
        <p:blipFill>
          <a:blip r:embed="rId3"/>
          <a:stretch>
            <a:fillRect/>
          </a:stretch>
        </p:blipFill>
        <p:spPr>
          <a:xfrm>
            <a:off x="7406903" y="3909333"/>
            <a:ext cx="1649548" cy="2587630"/>
          </a:xfrm>
          <a:prstGeom prst="rect">
            <a:avLst/>
          </a:prstGeom>
        </p:spPr>
      </p:pic>
      <p:cxnSp>
        <p:nvCxnSpPr>
          <p:cNvPr id="8" name="Straight Arrow Connector 7">
            <a:extLst>
              <a:ext uri="{FF2B5EF4-FFF2-40B4-BE49-F238E27FC236}">
                <a16:creationId xmlns:a16="http://schemas.microsoft.com/office/drawing/2014/main" id="{03ED02B6-2294-44DC-A754-A0FE7252B178}"/>
              </a:ext>
            </a:extLst>
          </p:cNvPr>
          <p:cNvCxnSpPr/>
          <p:nvPr/>
        </p:nvCxnSpPr>
        <p:spPr>
          <a:xfrm>
            <a:off x="5573949" y="5165387"/>
            <a:ext cx="15369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42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3D63-ECEE-4F22-BFD4-1D4CB3CF83A8}"/>
              </a:ext>
            </a:extLst>
          </p:cNvPr>
          <p:cNvSpPr>
            <a:spLocks noGrp="1"/>
          </p:cNvSpPr>
          <p:nvPr>
            <p:ph type="title"/>
          </p:nvPr>
        </p:nvSpPr>
        <p:spPr/>
        <p:txBody>
          <a:bodyPr/>
          <a:lstStyle/>
          <a:p>
            <a:r>
              <a:rPr lang="ro-RO" dirty="0"/>
              <a:t>Concluzii finale</a:t>
            </a:r>
            <a:endParaRPr lang="en-US" dirty="0"/>
          </a:p>
        </p:txBody>
      </p:sp>
      <p:sp>
        <p:nvSpPr>
          <p:cNvPr id="3" name="Content Placeholder 2">
            <a:extLst>
              <a:ext uri="{FF2B5EF4-FFF2-40B4-BE49-F238E27FC236}">
                <a16:creationId xmlns:a16="http://schemas.microsoft.com/office/drawing/2014/main" id="{8CF96C6D-B80B-49C9-9E8B-781C71527A71}"/>
              </a:ext>
            </a:extLst>
          </p:cNvPr>
          <p:cNvSpPr>
            <a:spLocks noGrp="1"/>
          </p:cNvSpPr>
          <p:nvPr>
            <p:ph idx="1"/>
          </p:nvPr>
        </p:nvSpPr>
        <p:spPr/>
        <p:txBody>
          <a:bodyPr/>
          <a:lstStyle/>
          <a:p>
            <a:r>
              <a:rPr lang="ro-RO" dirty="0"/>
              <a:t>În urma dezvoltării proiectului în echipă am învățat să folosim un profiler pentru a observa performanțele unui algoritm și pentru a identifica zonele în care pot fi aduse optimizări.</a:t>
            </a:r>
          </a:p>
          <a:p>
            <a:r>
              <a:rPr lang="ro-RO" dirty="0"/>
              <a:t>Am învățat că pentru optimizarea unei probleme putem folosi atât o îmbunătățire a logicii algoritmului, cât și un compilator și o arhitectură potrivită pentru problema noastră.</a:t>
            </a:r>
          </a:p>
          <a:p>
            <a:r>
              <a:rPr lang="ro-RO" dirty="0"/>
              <a:t>Ambele variante au avut abordări diferite din care am putut învăța lucruri noi.</a:t>
            </a:r>
          </a:p>
          <a:p>
            <a:endParaRPr lang="ro-RO" dirty="0"/>
          </a:p>
        </p:txBody>
      </p:sp>
    </p:spTree>
    <p:extLst>
      <p:ext uri="{BB962C8B-B14F-4D97-AF65-F5344CB8AC3E}">
        <p14:creationId xmlns:p14="http://schemas.microsoft.com/office/powerpoint/2010/main" val="3341213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3380F8-CAFA-4E0D-954F-5EAC56B7A11B}"/>
              </a:ext>
            </a:extLst>
          </p:cNvPr>
          <p:cNvSpPr/>
          <p:nvPr/>
        </p:nvSpPr>
        <p:spPr>
          <a:xfrm>
            <a:off x="3162004" y="3349074"/>
            <a:ext cx="4838184" cy="923330"/>
          </a:xfrm>
          <a:prstGeom prst="rect">
            <a:avLst/>
          </a:prstGeom>
          <a:noFill/>
        </p:spPr>
        <p:txBody>
          <a:bodyPr wrap="none" lIns="91440" tIns="45720" rIns="91440" bIns="45720">
            <a:spAutoFit/>
          </a:bodyPr>
          <a:lstStyle/>
          <a:p>
            <a:pPr algn="ctr"/>
            <a:r>
              <a:rPr lang="ro-RO" sz="5400" b="0" cap="none" spc="0" dirty="0">
                <a:ln w="0"/>
                <a:solidFill>
                  <a:schemeClr val="accent1"/>
                </a:solidFill>
                <a:effectLst>
                  <a:outerShdw blurRad="38100" dist="25400" dir="5400000" algn="ctr" rotWithShape="0">
                    <a:srgbClr val="6E747A">
                      <a:alpha val="43000"/>
                    </a:srgbClr>
                  </a:outerShdw>
                </a:effectLst>
              </a:rPr>
              <a:t>Vă mulțumim!</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8692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FD53D-6458-47FC-90C3-3FFB933034A8}"/>
              </a:ext>
            </a:extLst>
          </p:cNvPr>
          <p:cNvSpPr>
            <a:spLocks noGrp="1"/>
          </p:cNvSpPr>
          <p:nvPr>
            <p:ph type="title"/>
          </p:nvPr>
        </p:nvSpPr>
        <p:spPr/>
        <p:txBody>
          <a:bodyPr/>
          <a:lstStyle/>
          <a:p>
            <a:r>
              <a:rPr lang="ro-RO" dirty="0"/>
              <a:t>Etapele</a:t>
            </a:r>
            <a:r>
              <a:rPr lang="ro-RO" sz="4000" dirty="0"/>
              <a:t> algoritmului</a:t>
            </a:r>
            <a:endParaRPr lang="en-US" sz="4000" dirty="0"/>
          </a:p>
        </p:txBody>
      </p:sp>
      <p:sp>
        <p:nvSpPr>
          <p:cNvPr id="3" name="Content Placeholder 2">
            <a:extLst>
              <a:ext uri="{FF2B5EF4-FFF2-40B4-BE49-F238E27FC236}">
                <a16:creationId xmlns:a16="http://schemas.microsoft.com/office/drawing/2014/main" id="{0523632A-91D6-4D15-922E-C9E5853C7DCB}"/>
              </a:ext>
            </a:extLst>
          </p:cNvPr>
          <p:cNvSpPr>
            <a:spLocks noGrp="1"/>
          </p:cNvSpPr>
          <p:nvPr>
            <p:ph idx="1"/>
          </p:nvPr>
        </p:nvSpPr>
        <p:spPr>
          <a:xfrm>
            <a:off x="1135498" y="2399219"/>
            <a:ext cx="8825659" cy="3416300"/>
          </a:xfrm>
        </p:spPr>
        <p:txBody>
          <a:bodyPr>
            <a:normAutofit/>
          </a:bodyPr>
          <a:lstStyle/>
          <a:p>
            <a:pPr marL="0" indent="0">
              <a:buNone/>
            </a:pPr>
            <a:r>
              <a:rPr lang="en-US" dirty="0" err="1"/>
              <a:t>Algoritmul</a:t>
            </a:r>
            <a:r>
              <a:rPr lang="en-US" dirty="0"/>
              <a:t> de </a:t>
            </a:r>
            <a:r>
              <a:rPr lang="en-US" dirty="0" err="1"/>
              <a:t>detectare</a:t>
            </a:r>
            <a:r>
              <a:rPr lang="en-US" dirty="0"/>
              <a:t> a </a:t>
            </a:r>
            <a:r>
              <a:rPr lang="en-US" dirty="0" err="1"/>
              <a:t>muchiilor</a:t>
            </a:r>
            <a:r>
              <a:rPr lang="en-US" dirty="0"/>
              <a:t> Canny </a:t>
            </a:r>
            <a:r>
              <a:rPr lang="en-US" dirty="0" err="1"/>
              <a:t>este</a:t>
            </a:r>
            <a:r>
              <a:rPr lang="en-US" dirty="0"/>
              <a:t> </a:t>
            </a:r>
            <a:r>
              <a:rPr lang="en-US" dirty="0" err="1"/>
              <a:t>compus</a:t>
            </a:r>
            <a:r>
              <a:rPr lang="en-US" dirty="0"/>
              <a:t> din 5 </a:t>
            </a:r>
            <a:r>
              <a:rPr lang="en-US" dirty="0" err="1"/>
              <a:t>pași</a:t>
            </a:r>
            <a:r>
              <a:rPr lang="en-US" dirty="0"/>
              <a:t>:</a:t>
            </a:r>
          </a:p>
          <a:p>
            <a:r>
              <a:rPr lang="en-US" dirty="0" err="1"/>
              <a:t>Reducerea</a:t>
            </a:r>
            <a:r>
              <a:rPr lang="en-US" dirty="0"/>
              <a:t> </a:t>
            </a:r>
            <a:r>
              <a:rPr lang="en-US" dirty="0" err="1"/>
              <a:t>zgomotului</a:t>
            </a:r>
            <a:r>
              <a:rPr lang="ro-RO" dirty="0"/>
              <a:t> – aplicarea unui filtru Gaussian</a:t>
            </a:r>
            <a:endParaRPr lang="en-US" dirty="0"/>
          </a:p>
          <a:p>
            <a:r>
              <a:rPr lang="en-US" dirty="0" err="1"/>
              <a:t>Calculul</a:t>
            </a:r>
            <a:r>
              <a:rPr lang="en-US" dirty="0"/>
              <a:t> </a:t>
            </a:r>
            <a:r>
              <a:rPr lang="en-US" dirty="0" err="1"/>
              <a:t>gradientului</a:t>
            </a:r>
            <a:endParaRPr lang="en-US" dirty="0"/>
          </a:p>
          <a:p>
            <a:r>
              <a:rPr lang="en-US" dirty="0" err="1"/>
              <a:t>Suprimarea</a:t>
            </a:r>
            <a:r>
              <a:rPr lang="en-US" dirty="0"/>
              <a:t> non-</a:t>
            </a:r>
            <a:r>
              <a:rPr lang="en-US" dirty="0" err="1"/>
              <a:t>maximă</a:t>
            </a:r>
            <a:endParaRPr lang="en-US" dirty="0"/>
          </a:p>
          <a:p>
            <a:r>
              <a:rPr lang="en-US" dirty="0" err="1"/>
              <a:t>Prag</a:t>
            </a:r>
            <a:r>
              <a:rPr lang="en-US" dirty="0"/>
              <a:t> </a:t>
            </a:r>
            <a:r>
              <a:rPr lang="en-US" dirty="0" err="1"/>
              <a:t>dublu</a:t>
            </a:r>
            <a:endParaRPr lang="en-US" dirty="0"/>
          </a:p>
          <a:p>
            <a:r>
              <a:rPr lang="en-US" dirty="0" err="1"/>
              <a:t>Urmărirea</a:t>
            </a:r>
            <a:r>
              <a:rPr lang="en-US" dirty="0"/>
              <a:t> </a:t>
            </a:r>
            <a:r>
              <a:rPr lang="en-US" dirty="0" err="1"/>
              <a:t>muchiilor</a:t>
            </a:r>
            <a:r>
              <a:rPr lang="en-US" dirty="0"/>
              <a:t> </a:t>
            </a:r>
            <a:r>
              <a:rPr lang="en-US" dirty="0" err="1"/>
              <a:t>prin</a:t>
            </a:r>
            <a:r>
              <a:rPr lang="en-US" dirty="0"/>
              <a:t> </a:t>
            </a:r>
            <a:r>
              <a:rPr lang="en-US" dirty="0" err="1"/>
              <a:t>histerezis</a:t>
            </a:r>
            <a:endParaRPr lang="en-US" dirty="0"/>
          </a:p>
        </p:txBody>
      </p:sp>
    </p:spTree>
    <p:extLst>
      <p:ext uri="{BB962C8B-B14F-4D97-AF65-F5344CB8AC3E}">
        <p14:creationId xmlns:p14="http://schemas.microsoft.com/office/powerpoint/2010/main" val="98096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524D5D-3A5E-492B-9137-ACF3DC4BEAD4}"/>
              </a:ext>
            </a:extLst>
          </p:cNvPr>
          <p:cNvPicPr>
            <a:picLocks noChangeAspect="1"/>
          </p:cNvPicPr>
          <p:nvPr/>
        </p:nvPicPr>
        <p:blipFill>
          <a:blip r:embed="rId2"/>
          <a:stretch>
            <a:fillRect/>
          </a:stretch>
        </p:blipFill>
        <p:spPr>
          <a:xfrm>
            <a:off x="400049" y="2504898"/>
            <a:ext cx="3719791" cy="2718855"/>
          </a:xfrm>
          <a:prstGeom prst="rect">
            <a:avLst/>
          </a:prstGeom>
        </p:spPr>
      </p:pic>
      <p:pic>
        <p:nvPicPr>
          <p:cNvPr id="5" name="Picture 4">
            <a:extLst>
              <a:ext uri="{FF2B5EF4-FFF2-40B4-BE49-F238E27FC236}">
                <a16:creationId xmlns:a16="http://schemas.microsoft.com/office/drawing/2014/main" id="{448D7213-3815-4851-BBBE-ACECE001F3C4}"/>
              </a:ext>
            </a:extLst>
          </p:cNvPr>
          <p:cNvPicPr>
            <a:picLocks noChangeAspect="1"/>
          </p:cNvPicPr>
          <p:nvPr/>
        </p:nvPicPr>
        <p:blipFill>
          <a:blip r:embed="rId3"/>
          <a:stretch>
            <a:fillRect/>
          </a:stretch>
        </p:blipFill>
        <p:spPr>
          <a:xfrm>
            <a:off x="4112469" y="2429005"/>
            <a:ext cx="1807417" cy="2765566"/>
          </a:xfrm>
          <a:prstGeom prst="rect">
            <a:avLst/>
          </a:prstGeom>
        </p:spPr>
      </p:pic>
      <p:pic>
        <p:nvPicPr>
          <p:cNvPr id="6" name="Picture 5">
            <a:extLst>
              <a:ext uri="{FF2B5EF4-FFF2-40B4-BE49-F238E27FC236}">
                <a16:creationId xmlns:a16="http://schemas.microsoft.com/office/drawing/2014/main" id="{E0280C8B-F323-4440-930D-B8ADB86317F9}"/>
              </a:ext>
            </a:extLst>
          </p:cNvPr>
          <p:cNvPicPr>
            <a:picLocks noChangeAspect="1"/>
          </p:cNvPicPr>
          <p:nvPr/>
        </p:nvPicPr>
        <p:blipFill>
          <a:blip r:embed="rId4"/>
          <a:stretch>
            <a:fillRect/>
          </a:stretch>
        </p:blipFill>
        <p:spPr>
          <a:xfrm>
            <a:off x="5943600" y="2417910"/>
            <a:ext cx="1838527" cy="2791017"/>
          </a:xfrm>
          <a:prstGeom prst="rect">
            <a:avLst/>
          </a:prstGeom>
        </p:spPr>
      </p:pic>
      <p:pic>
        <p:nvPicPr>
          <p:cNvPr id="7" name="Picture 6">
            <a:extLst>
              <a:ext uri="{FF2B5EF4-FFF2-40B4-BE49-F238E27FC236}">
                <a16:creationId xmlns:a16="http://schemas.microsoft.com/office/drawing/2014/main" id="{7B3C873A-7026-4404-A631-D92DFDD802EB}"/>
              </a:ext>
            </a:extLst>
          </p:cNvPr>
          <p:cNvPicPr>
            <a:picLocks noChangeAspect="1"/>
          </p:cNvPicPr>
          <p:nvPr/>
        </p:nvPicPr>
        <p:blipFill>
          <a:blip r:embed="rId5"/>
          <a:stretch>
            <a:fillRect/>
          </a:stretch>
        </p:blipFill>
        <p:spPr>
          <a:xfrm>
            <a:off x="7791858" y="2386699"/>
            <a:ext cx="1836258" cy="2768960"/>
          </a:xfrm>
          <a:prstGeom prst="rect">
            <a:avLst/>
          </a:prstGeom>
        </p:spPr>
      </p:pic>
      <p:pic>
        <p:nvPicPr>
          <p:cNvPr id="8" name="Picture 7">
            <a:extLst>
              <a:ext uri="{FF2B5EF4-FFF2-40B4-BE49-F238E27FC236}">
                <a16:creationId xmlns:a16="http://schemas.microsoft.com/office/drawing/2014/main" id="{71A5A33E-341B-4701-92D9-40043175AF4A}"/>
              </a:ext>
            </a:extLst>
          </p:cNvPr>
          <p:cNvPicPr>
            <a:picLocks noChangeAspect="1"/>
          </p:cNvPicPr>
          <p:nvPr/>
        </p:nvPicPr>
        <p:blipFill>
          <a:blip r:embed="rId6"/>
          <a:stretch>
            <a:fillRect/>
          </a:stretch>
        </p:blipFill>
        <p:spPr>
          <a:xfrm>
            <a:off x="9618952" y="2354093"/>
            <a:ext cx="1946221" cy="2912015"/>
          </a:xfrm>
          <a:prstGeom prst="rect">
            <a:avLst/>
          </a:prstGeom>
        </p:spPr>
      </p:pic>
      <p:sp>
        <p:nvSpPr>
          <p:cNvPr id="9" name="Rectangle 8">
            <a:extLst>
              <a:ext uri="{FF2B5EF4-FFF2-40B4-BE49-F238E27FC236}">
                <a16:creationId xmlns:a16="http://schemas.microsoft.com/office/drawing/2014/main" id="{7D4236B1-FAE5-4398-B7F5-76FC28687DD3}"/>
              </a:ext>
            </a:extLst>
          </p:cNvPr>
          <p:cNvSpPr/>
          <p:nvPr/>
        </p:nvSpPr>
        <p:spPr>
          <a:xfrm>
            <a:off x="8512404" y="5078437"/>
            <a:ext cx="612742" cy="923330"/>
          </a:xfrm>
          <a:prstGeom prst="rect">
            <a:avLst/>
          </a:prstGeom>
          <a:noFill/>
        </p:spPr>
        <p:txBody>
          <a:bodyPr wrap="square" lIns="91440" tIns="45720" rIns="91440" bIns="45720">
            <a:spAutoFit/>
          </a:bodyPr>
          <a:lstStyle/>
          <a:p>
            <a:pPr algn="just"/>
            <a:r>
              <a:rPr lang="ro-RO" sz="5400" b="0" cap="none" spc="0" dirty="0">
                <a:ln w="0"/>
                <a:solidFill>
                  <a:schemeClr val="accent1"/>
                </a:solidFill>
                <a:effectLst>
                  <a:outerShdw blurRad="38100" dist="25400" dir="5400000" algn="ctr" rotWithShape="0">
                    <a:srgbClr val="6E747A">
                      <a:alpha val="43000"/>
                    </a:srgbClr>
                  </a:outerShdw>
                </a:effectLst>
              </a:rPr>
              <a:t>4</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6DA5AECA-B919-4C80-BC38-D7E1E44F1187}"/>
              </a:ext>
            </a:extLst>
          </p:cNvPr>
          <p:cNvSpPr/>
          <p:nvPr/>
        </p:nvSpPr>
        <p:spPr>
          <a:xfrm>
            <a:off x="2857893" y="5070581"/>
            <a:ext cx="612742" cy="923330"/>
          </a:xfrm>
          <a:prstGeom prst="rect">
            <a:avLst/>
          </a:prstGeom>
          <a:noFill/>
        </p:spPr>
        <p:txBody>
          <a:bodyPr wrap="square" lIns="91440" tIns="45720" rIns="91440" bIns="45720">
            <a:spAutoFit/>
          </a:bodyPr>
          <a:lstStyle/>
          <a:p>
            <a:pPr algn="just"/>
            <a:r>
              <a:rPr lang="ro-RO" sz="5400" b="0" cap="none" spc="0" dirty="0">
                <a:ln w="0"/>
                <a:solidFill>
                  <a:schemeClr val="accent1"/>
                </a:solidFill>
                <a:effectLst>
                  <a:outerShdw blurRad="38100" dist="25400" dir="5400000" algn="ctr" rotWithShape="0">
                    <a:srgbClr val="6E747A">
                      <a:alpha val="43000"/>
                    </a:srgbClr>
                  </a:outerShdw>
                </a:effectLst>
              </a:rPr>
              <a:t>1</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39A4B45D-99DA-46A3-948B-3675D50F0172}"/>
              </a:ext>
            </a:extLst>
          </p:cNvPr>
          <p:cNvSpPr/>
          <p:nvPr/>
        </p:nvSpPr>
        <p:spPr>
          <a:xfrm>
            <a:off x="4724400" y="5080008"/>
            <a:ext cx="612742" cy="923330"/>
          </a:xfrm>
          <a:prstGeom prst="rect">
            <a:avLst/>
          </a:prstGeom>
          <a:noFill/>
        </p:spPr>
        <p:txBody>
          <a:bodyPr wrap="square" lIns="91440" tIns="45720" rIns="91440" bIns="45720">
            <a:spAutoFit/>
          </a:bodyPr>
          <a:lstStyle/>
          <a:p>
            <a:pPr algn="just"/>
            <a:r>
              <a:rPr lang="ro-RO" sz="5400" b="0" cap="none" spc="0" dirty="0">
                <a:ln w="0"/>
                <a:solidFill>
                  <a:schemeClr val="accent1"/>
                </a:solidFill>
                <a:effectLst>
                  <a:outerShdw blurRad="38100" dist="25400" dir="5400000" algn="ctr" rotWithShape="0">
                    <a:srgbClr val="6E747A">
                      <a:alpha val="43000"/>
                    </a:srgbClr>
                  </a:outerShdw>
                </a:effectLst>
              </a:rPr>
              <a:t>2</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2" name="Rectangle 11">
            <a:extLst>
              <a:ext uri="{FF2B5EF4-FFF2-40B4-BE49-F238E27FC236}">
                <a16:creationId xmlns:a16="http://schemas.microsoft.com/office/drawing/2014/main" id="{F82AE212-D96F-44DE-BE9D-A2EFD08E9BF2}"/>
              </a:ext>
            </a:extLst>
          </p:cNvPr>
          <p:cNvSpPr/>
          <p:nvPr/>
        </p:nvSpPr>
        <p:spPr>
          <a:xfrm>
            <a:off x="6685175" y="5098862"/>
            <a:ext cx="612742" cy="923330"/>
          </a:xfrm>
          <a:prstGeom prst="rect">
            <a:avLst/>
          </a:prstGeom>
          <a:noFill/>
        </p:spPr>
        <p:txBody>
          <a:bodyPr wrap="square" lIns="91440" tIns="45720" rIns="91440" bIns="45720">
            <a:spAutoFit/>
          </a:bodyPr>
          <a:lstStyle/>
          <a:p>
            <a:pPr algn="just"/>
            <a:r>
              <a:rPr lang="ro-RO" sz="5400" b="0" cap="none" spc="0" dirty="0">
                <a:ln w="0"/>
                <a:solidFill>
                  <a:schemeClr val="accent1"/>
                </a:solidFill>
                <a:effectLst>
                  <a:outerShdw blurRad="38100" dist="25400" dir="5400000" algn="ctr" rotWithShape="0">
                    <a:srgbClr val="6E747A">
                      <a:alpha val="43000"/>
                    </a:srgbClr>
                  </a:outerShdw>
                </a:effectLst>
              </a:rPr>
              <a:t>3</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a:extLst>
              <a:ext uri="{FF2B5EF4-FFF2-40B4-BE49-F238E27FC236}">
                <a16:creationId xmlns:a16="http://schemas.microsoft.com/office/drawing/2014/main" id="{57341C3B-F832-4839-8408-5EE668582EDD}"/>
              </a:ext>
            </a:extLst>
          </p:cNvPr>
          <p:cNvSpPr/>
          <p:nvPr/>
        </p:nvSpPr>
        <p:spPr>
          <a:xfrm>
            <a:off x="991385" y="5061155"/>
            <a:ext cx="612742" cy="923330"/>
          </a:xfrm>
          <a:prstGeom prst="rect">
            <a:avLst/>
          </a:prstGeom>
          <a:noFill/>
        </p:spPr>
        <p:txBody>
          <a:bodyPr wrap="square" lIns="91440" tIns="45720" rIns="91440" bIns="45720">
            <a:spAutoFit/>
          </a:bodyPr>
          <a:lstStyle/>
          <a:p>
            <a:pPr algn="just"/>
            <a:r>
              <a:rPr lang="ro-RO" sz="5400" b="0" cap="none" spc="0" dirty="0">
                <a:ln w="0"/>
                <a:solidFill>
                  <a:schemeClr val="accent1"/>
                </a:solidFill>
                <a:effectLst>
                  <a:outerShdw blurRad="38100" dist="25400" dir="5400000" algn="ctr" rotWithShape="0">
                    <a:srgbClr val="6E747A">
                      <a:alpha val="43000"/>
                    </a:srgbClr>
                  </a:outerShdw>
                </a:effectLst>
              </a:rPr>
              <a:t>0</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4" name="Rectangle 13">
            <a:extLst>
              <a:ext uri="{FF2B5EF4-FFF2-40B4-BE49-F238E27FC236}">
                <a16:creationId xmlns:a16="http://schemas.microsoft.com/office/drawing/2014/main" id="{93C285D4-E225-4CF0-9A46-DE0754647C32}"/>
              </a:ext>
            </a:extLst>
          </p:cNvPr>
          <p:cNvSpPr/>
          <p:nvPr/>
        </p:nvSpPr>
        <p:spPr>
          <a:xfrm>
            <a:off x="10454326" y="5087864"/>
            <a:ext cx="612742" cy="923330"/>
          </a:xfrm>
          <a:prstGeom prst="rect">
            <a:avLst/>
          </a:prstGeom>
          <a:noFill/>
        </p:spPr>
        <p:txBody>
          <a:bodyPr wrap="square" lIns="91440" tIns="45720" rIns="91440" bIns="45720">
            <a:spAutoFit/>
          </a:bodyPr>
          <a:lstStyle/>
          <a:p>
            <a:pPr algn="just"/>
            <a:r>
              <a:rPr lang="ro-RO" sz="5400" b="0" cap="none" spc="0" dirty="0">
                <a:ln w="0"/>
                <a:solidFill>
                  <a:schemeClr val="accent1"/>
                </a:solidFill>
                <a:effectLst>
                  <a:outerShdw blurRad="38100" dist="25400" dir="5400000" algn="ctr" rotWithShape="0">
                    <a:srgbClr val="6E747A">
                      <a:alpha val="43000"/>
                    </a:srgbClr>
                  </a:outerShdw>
                </a:effectLst>
              </a:rPr>
              <a:t>5</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5" name="Title 1">
            <a:extLst>
              <a:ext uri="{FF2B5EF4-FFF2-40B4-BE49-F238E27FC236}">
                <a16:creationId xmlns:a16="http://schemas.microsoft.com/office/drawing/2014/main" id="{FD76EA8A-DE72-481A-AE98-5B4F97A9564F}"/>
              </a:ext>
            </a:extLst>
          </p:cNvPr>
          <p:cNvSpPr>
            <a:spLocks noGrp="1"/>
          </p:cNvSpPr>
          <p:nvPr>
            <p:ph type="title"/>
          </p:nvPr>
        </p:nvSpPr>
        <p:spPr>
          <a:xfrm>
            <a:off x="1154954" y="973668"/>
            <a:ext cx="8761413" cy="706964"/>
          </a:xfrm>
        </p:spPr>
        <p:txBody>
          <a:bodyPr/>
          <a:lstStyle/>
          <a:p>
            <a:r>
              <a:rPr lang="ro-RO" dirty="0"/>
              <a:t>Etapele algoritmului</a:t>
            </a:r>
            <a:endParaRPr lang="en-US" dirty="0"/>
          </a:p>
        </p:txBody>
      </p:sp>
    </p:spTree>
    <p:extLst>
      <p:ext uri="{BB962C8B-B14F-4D97-AF65-F5344CB8AC3E}">
        <p14:creationId xmlns:p14="http://schemas.microsoft.com/office/powerpoint/2010/main" val="412303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C5D9-7F3C-4EA0-9FF6-66DD52551F8E}"/>
              </a:ext>
            </a:extLst>
          </p:cNvPr>
          <p:cNvSpPr>
            <a:spLocks noGrp="1"/>
          </p:cNvSpPr>
          <p:nvPr>
            <p:ph type="title"/>
          </p:nvPr>
        </p:nvSpPr>
        <p:spPr/>
        <p:txBody>
          <a:bodyPr/>
          <a:lstStyle/>
          <a:p>
            <a:r>
              <a:rPr lang="ro-RO" dirty="0"/>
              <a:t>Profiling varianta serială</a:t>
            </a:r>
            <a:endParaRPr lang="en-US" dirty="0"/>
          </a:p>
        </p:txBody>
      </p:sp>
      <p:pic>
        <p:nvPicPr>
          <p:cNvPr id="4" name="Picture 3">
            <a:extLst>
              <a:ext uri="{FF2B5EF4-FFF2-40B4-BE49-F238E27FC236}">
                <a16:creationId xmlns:a16="http://schemas.microsoft.com/office/drawing/2014/main" id="{E827C2F0-AE79-4C4E-BB3A-828E8274E052}"/>
              </a:ext>
            </a:extLst>
          </p:cNvPr>
          <p:cNvPicPr>
            <a:picLocks noChangeAspect="1"/>
          </p:cNvPicPr>
          <p:nvPr/>
        </p:nvPicPr>
        <p:blipFill>
          <a:blip r:embed="rId2"/>
          <a:stretch>
            <a:fillRect/>
          </a:stretch>
        </p:blipFill>
        <p:spPr>
          <a:xfrm>
            <a:off x="810088" y="2578023"/>
            <a:ext cx="4720701" cy="1734583"/>
          </a:xfrm>
          <a:prstGeom prst="rect">
            <a:avLst/>
          </a:prstGeom>
          <a:ln>
            <a:solidFill>
              <a:schemeClr val="accent1"/>
            </a:solidFill>
          </a:ln>
        </p:spPr>
      </p:pic>
      <p:sp>
        <p:nvSpPr>
          <p:cNvPr id="5" name="Rectangle 4">
            <a:extLst>
              <a:ext uri="{FF2B5EF4-FFF2-40B4-BE49-F238E27FC236}">
                <a16:creationId xmlns:a16="http://schemas.microsoft.com/office/drawing/2014/main" id="{C748E295-40DE-45AD-96F7-11914F4C61D0}"/>
              </a:ext>
            </a:extLst>
          </p:cNvPr>
          <p:cNvSpPr/>
          <p:nvPr/>
        </p:nvSpPr>
        <p:spPr>
          <a:xfrm>
            <a:off x="6297226" y="2734724"/>
            <a:ext cx="5359153" cy="1200329"/>
          </a:xfrm>
          <a:prstGeom prst="rect">
            <a:avLst/>
          </a:prstGeom>
        </p:spPr>
        <p:txBody>
          <a:bodyPr wrap="square">
            <a:spAutoFit/>
          </a:bodyPr>
          <a:lstStyle/>
          <a:p>
            <a:r>
              <a:rPr lang="ro-RO" dirty="0">
                <a:solidFill>
                  <a:srgbClr val="5C5D5E"/>
                </a:solidFill>
                <a:latin typeface="-apple-system"/>
              </a:rPr>
              <a:t>3 ETAPE:</a:t>
            </a:r>
            <a:endParaRPr lang="en-US" dirty="0">
              <a:solidFill>
                <a:srgbClr val="5C5D5E"/>
              </a:solidFill>
              <a:latin typeface="-apple-system"/>
            </a:endParaRPr>
          </a:p>
          <a:p>
            <a:pPr lvl="1">
              <a:buFont typeface="Arial" panose="020B0604020202020204" pitchFamily="34" charset="0"/>
              <a:buChar char="•"/>
            </a:pPr>
            <a:r>
              <a:rPr lang="ro-RO" dirty="0">
                <a:solidFill>
                  <a:srgbClr val="5C5D5E"/>
                </a:solidFill>
                <a:latin typeface="-apple-system"/>
              </a:rPr>
              <a:t>  Citire (5%)</a:t>
            </a:r>
            <a:endParaRPr lang="en-US" dirty="0">
              <a:solidFill>
                <a:srgbClr val="5C5D5E"/>
              </a:solidFill>
              <a:latin typeface="-apple-system"/>
            </a:endParaRPr>
          </a:p>
          <a:p>
            <a:pPr lvl="1">
              <a:buFont typeface="Arial" panose="020B0604020202020204" pitchFamily="34" charset="0"/>
              <a:buChar char="•"/>
            </a:pPr>
            <a:r>
              <a:rPr lang="ro-RO" dirty="0">
                <a:solidFill>
                  <a:srgbClr val="5C5D5E"/>
                </a:solidFill>
                <a:latin typeface="-apple-system"/>
              </a:rPr>
              <a:t>  Parte computațională (90%)</a:t>
            </a:r>
            <a:endParaRPr lang="en-US" dirty="0">
              <a:solidFill>
                <a:srgbClr val="5C5D5E"/>
              </a:solidFill>
              <a:latin typeface="-apple-system"/>
            </a:endParaRPr>
          </a:p>
          <a:p>
            <a:pPr lvl="1">
              <a:buFont typeface="Arial" panose="020B0604020202020204" pitchFamily="34" charset="0"/>
              <a:buChar char="•"/>
            </a:pPr>
            <a:r>
              <a:rPr lang="ro-RO" dirty="0">
                <a:solidFill>
                  <a:srgbClr val="5C5D5E"/>
                </a:solidFill>
                <a:latin typeface="-apple-system"/>
              </a:rPr>
              <a:t>  Scriere (5%)</a:t>
            </a:r>
            <a:endParaRPr lang="en-US" b="0" i="0" dirty="0">
              <a:solidFill>
                <a:srgbClr val="5C5D5E"/>
              </a:solidFill>
              <a:effectLst/>
              <a:latin typeface="-apple-system"/>
            </a:endParaRPr>
          </a:p>
        </p:txBody>
      </p:sp>
      <p:pic>
        <p:nvPicPr>
          <p:cNvPr id="6" name="Picture 5">
            <a:extLst>
              <a:ext uri="{FF2B5EF4-FFF2-40B4-BE49-F238E27FC236}">
                <a16:creationId xmlns:a16="http://schemas.microsoft.com/office/drawing/2014/main" id="{CC97413F-5755-48CA-9601-8A98FB386662}"/>
              </a:ext>
            </a:extLst>
          </p:cNvPr>
          <p:cNvPicPr>
            <a:picLocks noChangeAspect="1"/>
          </p:cNvPicPr>
          <p:nvPr/>
        </p:nvPicPr>
        <p:blipFill>
          <a:blip r:embed="rId3"/>
          <a:stretch>
            <a:fillRect/>
          </a:stretch>
        </p:blipFill>
        <p:spPr>
          <a:xfrm>
            <a:off x="1100832" y="3683822"/>
            <a:ext cx="4740674" cy="934914"/>
          </a:xfrm>
          <a:prstGeom prst="rect">
            <a:avLst/>
          </a:prstGeom>
          <a:ln>
            <a:solidFill>
              <a:schemeClr val="accent1"/>
            </a:solidFill>
          </a:ln>
        </p:spPr>
      </p:pic>
      <p:sp>
        <p:nvSpPr>
          <p:cNvPr id="9" name="Rectangle 8">
            <a:extLst>
              <a:ext uri="{FF2B5EF4-FFF2-40B4-BE49-F238E27FC236}">
                <a16:creationId xmlns:a16="http://schemas.microsoft.com/office/drawing/2014/main" id="{D0936E8D-716E-4550-81B5-1FB17D555700}"/>
              </a:ext>
            </a:extLst>
          </p:cNvPr>
          <p:cNvSpPr/>
          <p:nvPr/>
        </p:nvSpPr>
        <p:spPr>
          <a:xfrm>
            <a:off x="989859" y="5053276"/>
            <a:ext cx="10906219" cy="1200329"/>
          </a:xfrm>
          <a:prstGeom prst="rect">
            <a:avLst/>
          </a:prstGeom>
        </p:spPr>
        <p:txBody>
          <a:bodyPr wrap="square">
            <a:spAutoFit/>
          </a:bodyPr>
          <a:lstStyle/>
          <a:p>
            <a:r>
              <a:rPr lang="ro-RO" dirty="0">
                <a:solidFill>
                  <a:srgbClr val="5C5D5E"/>
                </a:solidFill>
                <a:latin typeface="-apple-system"/>
              </a:rPr>
              <a:t>Observații în urma profilingului:</a:t>
            </a:r>
          </a:p>
          <a:p>
            <a:r>
              <a:rPr lang="ro-RO" b="0" i="0" dirty="0">
                <a:solidFill>
                  <a:srgbClr val="5C5D5E"/>
                </a:solidFill>
                <a:effectLst/>
                <a:latin typeface="-apple-system"/>
              </a:rPr>
              <a:t>	-</a:t>
            </a:r>
            <a:r>
              <a:rPr lang="ro-RO" dirty="0">
                <a:solidFill>
                  <a:srgbClr val="5C5D5E"/>
                </a:solidFill>
                <a:latin typeface="-apple-system"/>
              </a:rPr>
              <a:t>   Implementarea unei variante pipeline ale celor trei etape ar putea reduce semnificativ timpul de execuție.</a:t>
            </a:r>
          </a:p>
          <a:p>
            <a:r>
              <a:rPr lang="ro-RO" b="0" i="0" dirty="0">
                <a:solidFill>
                  <a:srgbClr val="5C5D5E"/>
                </a:solidFill>
                <a:effectLst/>
                <a:latin typeface="-apple-system"/>
              </a:rPr>
              <a:t>	-   </a:t>
            </a:r>
            <a:r>
              <a:rPr lang="ro-RO" dirty="0">
                <a:solidFill>
                  <a:srgbClr val="5C5D5E"/>
                </a:solidFill>
                <a:latin typeface="-apple-system"/>
              </a:rPr>
              <a:t>În funcția sobelFilters funcțiile sqrt și atan2 folosite în calcul pot fi înlocuite cu variante implementate de noi, care ar favoriza mai mult timpul de execuție scăzut în defavoarea preciziei de calcul.</a:t>
            </a:r>
            <a:endParaRPr lang="en-US" b="0" i="0" dirty="0">
              <a:solidFill>
                <a:srgbClr val="5C5D5E"/>
              </a:solidFill>
              <a:effectLst/>
              <a:latin typeface="-apple-system"/>
            </a:endParaRPr>
          </a:p>
        </p:txBody>
      </p:sp>
    </p:spTree>
    <p:extLst>
      <p:ext uri="{BB962C8B-B14F-4D97-AF65-F5344CB8AC3E}">
        <p14:creationId xmlns:p14="http://schemas.microsoft.com/office/powerpoint/2010/main" val="327721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5CA7-3238-4981-BF25-7AA2FC91EDAE}"/>
              </a:ext>
            </a:extLst>
          </p:cNvPr>
          <p:cNvSpPr>
            <a:spLocks noGrp="1"/>
          </p:cNvSpPr>
          <p:nvPr>
            <p:ph type="title"/>
          </p:nvPr>
        </p:nvSpPr>
        <p:spPr/>
        <p:txBody>
          <a:bodyPr/>
          <a:lstStyle/>
          <a:p>
            <a:r>
              <a:rPr lang="ro-RO" dirty="0"/>
              <a:t>Varianta pthread – versiune inițială</a:t>
            </a:r>
            <a:endParaRPr lang="en-US" dirty="0"/>
          </a:p>
        </p:txBody>
      </p:sp>
      <p:pic>
        <p:nvPicPr>
          <p:cNvPr id="4" name="Picture 3">
            <a:extLst>
              <a:ext uri="{FF2B5EF4-FFF2-40B4-BE49-F238E27FC236}">
                <a16:creationId xmlns:a16="http://schemas.microsoft.com/office/drawing/2014/main" id="{6DD2FF36-EFA2-4930-8053-5449A816A4D6}"/>
              </a:ext>
            </a:extLst>
          </p:cNvPr>
          <p:cNvPicPr>
            <a:picLocks noChangeAspect="1"/>
          </p:cNvPicPr>
          <p:nvPr/>
        </p:nvPicPr>
        <p:blipFill>
          <a:blip r:embed="rId2"/>
          <a:stretch>
            <a:fillRect/>
          </a:stretch>
        </p:blipFill>
        <p:spPr>
          <a:xfrm>
            <a:off x="5495578" y="2756955"/>
            <a:ext cx="5654271" cy="1638646"/>
          </a:xfrm>
          <a:prstGeom prst="rect">
            <a:avLst/>
          </a:prstGeom>
          <a:ln>
            <a:solidFill>
              <a:schemeClr val="accent1"/>
            </a:solidFill>
          </a:ln>
        </p:spPr>
      </p:pic>
      <p:pic>
        <p:nvPicPr>
          <p:cNvPr id="5" name="Picture 4">
            <a:extLst>
              <a:ext uri="{FF2B5EF4-FFF2-40B4-BE49-F238E27FC236}">
                <a16:creationId xmlns:a16="http://schemas.microsoft.com/office/drawing/2014/main" id="{55A8876C-2974-48ED-9ACD-58981C484CB1}"/>
              </a:ext>
            </a:extLst>
          </p:cNvPr>
          <p:cNvPicPr>
            <a:picLocks noChangeAspect="1"/>
          </p:cNvPicPr>
          <p:nvPr/>
        </p:nvPicPr>
        <p:blipFill>
          <a:blip r:embed="rId3"/>
          <a:stretch>
            <a:fillRect/>
          </a:stretch>
        </p:blipFill>
        <p:spPr>
          <a:xfrm>
            <a:off x="6351707" y="3800171"/>
            <a:ext cx="5452872" cy="1107954"/>
          </a:xfrm>
          <a:prstGeom prst="rect">
            <a:avLst/>
          </a:prstGeom>
          <a:ln>
            <a:solidFill>
              <a:schemeClr val="accent1"/>
            </a:solidFill>
          </a:ln>
        </p:spPr>
      </p:pic>
      <p:sp>
        <p:nvSpPr>
          <p:cNvPr id="6" name="Rectangle 5">
            <a:extLst>
              <a:ext uri="{FF2B5EF4-FFF2-40B4-BE49-F238E27FC236}">
                <a16:creationId xmlns:a16="http://schemas.microsoft.com/office/drawing/2014/main" id="{AA4119CE-6C5B-4CB1-84C8-A915A69ADE7A}"/>
              </a:ext>
            </a:extLst>
          </p:cNvPr>
          <p:cNvSpPr/>
          <p:nvPr/>
        </p:nvSpPr>
        <p:spPr>
          <a:xfrm>
            <a:off x="473475" y="2917534"/>
            <a:ext cx="4773228" cy="2246769"/>
          </a:xfrm>
          <a:prstGeom prst="rect">
            <a:avLst/>
          </a:prstGeom>
        </p:spPr>
        <p:txBody>
          <a:bodyPr wrap="square">
            <a:spAutoFit/>
          </a:bodyPr>
          <a:lstStyle/>
          <a:p>
            <a:r>
              <a:rPr lang="en-US" sz="1400" dirty="0">
                <a:solidFill>
                  <a:srgbClr val="5C5D5E"/>
                </a:solidFill>
                <a:latin typeface="-apple-system"/>
              </a:rPr>
              <a:t>Din </a:t>
            </a:r>
            <a:r>
              <a:rPr lang="en-US" sz="1400" dirty="0" err="1">
                <a:solidFill>
                  <a:srgbClr val="5C5D5E"/>
                </a:solidFill>
                <a:latin typeface="-apple-system"/>
              </a:rPr>
              <a:t>fereastra</a:t>
            </a:r>
            <a:r>
              <a:rPr lang="en-US" sz="1400" dirty="0">
                <a:solidFill>
                  <a:srgbClr val="5C5D5E"/>
                </a:solidFill>
                <a:latin typeface="-apple-system"/>
              </a:rPr>
              <a:t> de Timeline </a:t>
            </a:r>
            <a:r>
              <a:rPr lang="ro-RO" sz="1400" dirty="0">
                <a:solidFill>
                  <a:srgbClr val="5C5D5E"/>
                </a:solidFill>
                <a:latin typeface="-apple-system"/>
              </a:rPr>
              <a:t>am observat </a:t>
            </a:r>
            <a:r>
              <a:rPr lang="en-US" sz="1400" dirty="0" err="1">
                <a:solidFill>
                  <a:srgbClr val="5C5D5E"/>
                </a:solidFill>
                <a:latin typeface="-apple-system"/>
              </a:rPr>
              <a:t>dou</a:t>
            </a:r>
            <a:r>
              <a:rPr lang="ro-RO" sz="1400" dirty="0">
                <a:solidFill>
                  <a:srgbClr val="5C5D5E"/>
                </a:solidFill>
                <a:latin typeface="-apple-system"/>
              </a:rPr>
              <a:t>ă</a:t>
            </a:r>
            <a:r>
              <a:rPr lang="en-US" sz="1400" dirty="0">
                <a:solidFill>
                  <a:srgbClr val="5C5D5E"/>
                </a:solidFill>
                <a:latin typeface="-apple-system"/>
              </a:rPr>
              <a:t> </a:t>
            </a:r>
            <a:r>
              <a:rPr lang="en-US" sz="1400" dirty="0" err="1">
                <a:solidFill>
                  <a:srgbClr val="5C5D5E"/>
                </a:solidFill>
                <a:latin typeface="-apple-system"/>
              </a:rPr>
              <a:t>porțiuni</a:t>
            </a:r>
            <a:r>
              <a:rPr lang="en-US" sz="1400" dirty="0">
                <a:solidFill>
                  <a:srgbClr val="5C5D5E"/>
                </a:solidFill>
                <a:latin typeface="-apple-system"/>
              </a:rPr>
              <a:t> de cod </a:t>
            </a:r>
            <a:r>
              <a:rPr lang="en-US" sz="1400" dirty="0" err="1">
                <a:solidFill>
                  <a:srgbClr val="5C5D5E"/>
                </a:solidFill>
                <a:latin typeface="-apple-system"/>
              </a:rPr>
              <a:t>ce</a:t>
            </a:r>
            <a:r>
              <a:rPr lang="en-US" sz="1400" dirty="0">
                <a:solidFill>
                  <a:srgbClr val="5C5D5E"/>
                </a:solidFill>
                <a:latin typeface="-apple-system"/>
              </a:rPr>
              <a:t> pot fi </a:t>
            </a:r>
            <a:r>
              <a:rPr lang="en-US" sz="1400" dirty="0" err="1">
                <a:solidFill>
                  <a:srgbClr val="5C5D5E"/>
                </a:solidFill>
                <a:latin typeface="-apple-system"/>
              </a:rPr>
              <a:t>îmbunătățite</a:t>
            </a:r>
            <a:r>
              <a:rPr lang="en-US" sz="1400" dirty="0">
                <a:solidFill>
                  <a:srgbClr val="5C5D5E"/>
                </a:solidFill>
                <a:latin typeface="-apple-system"/>
              </a:rPr>
              <a:t> </a:t>
            </a:r>
            <a:r>
              <a:rPr lang="en-US" sz="1400" dirty="0" err="1">
                <a:solidFill>
                  <a:srgbClr val="5C5D5E"/>
                </a:solidFill>
                <a:latin typeface="-apple-system"/>
              </a:rPr>
              <a:t>într</a:t>
            </a:r>
            <a:r>
              <a:rPr lang="en-US" sz="1400" dirty="0">
                <a:solidFill>
                  <a:srgbClr val="5C5D5E"/>
                </a:solidFill>
                <a:latin typeface="-apple-system"/>
              </a:rPr>
              <a:t>-o </a:t>
            </a:r>
            <a:r>
              <a:rPr lang="en-US" sz="1400" dirty="0" err="1">
                <a:solidFill>
                  <a:srgbClr val="5C5D5E"/>
                </a:solidFill>
                <a:latin typeface="-apple-system"/>
              </a:rPr>
              <a:t>versiune</a:t>
            </a:r>
            <a:r>
              <a:rPr lang="en-US" sz="1400" dirty="0">
                <a:solidFill>
                  <a:srgbClr val="5C5D5E"/>
                </a:solidFill>
                <a:latin typeface="-apple-system"/>
              </a:rPr>
              <a:t> </a:t>
            </a:r>
            <a:r>
              <a:rPr lang="en-US" sz="1400" dirty="0" err="1">
                <a:solidFill>
                  <a:srgbClr val="5C5D5E"/>
                </a:solidFill>
                <a:latin typeface="-apple-system"/>
              </a:rPr>
              <a:t>ulterioară</a:t>
            </a:r>
            <a:r>
              <a:rPr lang="ro-RO" sz="1400" dirty="0">
                <a:solidFill>
                  <a:srgbClr val="5C5D5E"/>
                </a:solidFill>
                <a:latin typeface="-apple-system"/>
              </a:rPr>
              <a:t>:</a:t>
            </a:r>
          </a:p>
          <a:p>
            <a:endParaRPr lang="en-US" sz="1400" dirty="0">
              <a:solidFill>
                <a:srgbClr val="5C5D5E"/>
              </a:solidFill>
              <a:latin typeface="-apple-system"/>
            </a:endParaRPr>
          </a:p>
          <a:p>
            <a:pPr lvl="1">
              <a:buFont typeface="Arial" panose="020B0604020202020204" pitchFamily="34" charset="0"/>
              <a:buChar char="•"/>
            </a:pPr>
            <a:r>
              <a:rPr lang="ro-RO" sz="1400" dirty="0">
                <a:solidFill>
                  <a:srgbClr val="5C5D5E"/>
                </a:solidFill>
                <a:latin typeface="-apple-system"/>
              </a:rPr>
              <a:t>   </a:t>
            </a:r>
            <a:r>
              <a:rPr lang="en-US" sz="1400" dirty="0" err="1">
                <a:solidFill>
                  <a:srgbClr val="5C5D5E"/>
                </a:solidFill>
                <a:latin typeface="-apple-system"/>
              </a:rPr>
              <a:t>Abordarea</a:t>
            </a:r>
            <a:r>
              <a:rPr lang="en-US" sz="1400" dirty="0">
                <a:solidFill>
                  <a:srgbClr val="5C5D5E"/>
                </a:solidFill>
                <a:latin typeface="-apple-system"/>
              </a:rPr>
              <a:t> </a:t>
            </a:r>
            <a:r>
              <a:rPr lang="en-US" sz="1400" dirty="0" err="1">
                <a:solidFill>
                  <a:srgbClr val="5C5D5E"/>
                </a:solidFill>
                <a:latin typeface="-apple-system"/>
              </a:rPr>
              <a:t>unei</a:t>
            </a:r>
            <a:r>
              <a:rPr lang="en-US" sz="1400" dirty="0">
                <a:solidFill>
                  <a:srgbClr val="5C5D5E"/>
                </a:solidFill>
                <a:latin typeface="-apple-system"/>
              </a:rPr>
              <a:t> </a:t>
            </a:r>
            <a:r>
              <a:rPr lang="en-US" sz="1400" b="1" dirty="0" err="1">
                <a:solidFill>
                  <a:srgbClr val="FF0000"/>
                </a:solidFill>
                <a:latin typeface="-apple-system"/>
              </a:rPr>
              <a:t>metode</a:t>
            </a:r>
            <a:r>
              <a:rPr lang="en-US" sz="1400" b="1" dirty="0">
                <a:solidFill>
                  <a:srgbClr val="FF0000"/>
                </a:solidFill>
                <a:latin typeface="-apple-system"/>
              </a:rPr>
              <a:t> de a </a:t>
            </a:r>
            <a:r>
              <a:rPr lang="en-US" sz="1400" b="1" dirty="0" err="1">
                <a:solidFill>
                  <a:srgbClr val="FF0000"/>
                </a:solidFill>
                <a:latin typeface="-apple-system"/>
              </a:rPr>
              <a:t>îmbunătăți</a:t>
            </a:r>
            <a:r>
              <a:rPr lang="en-US" sz="1400" b="1" dirty="0">
                <a:solidFill>
                  <a:srgbClr val="FF0000"/>
                </a:solidFill>
                <a:latin typeface="-apple-system"/>
              </a:rPr>
              <a:t> </a:t>
            </a:r>
            <a:r>
              <a:rPr lang="en-US" sz="1400" b="1" dirty="0" err="1">
                <a:solidFill>
                  <a:srgbClr val="FF0000"/>
                </a:solidFill>
                <a:latin typeface="-apple-system"/>
              </a:rPr>
              <a:t>partea</a:t>
            </a:r>
            <a:r>
              <a:rPr lang="en-US" sz="1400" b="1" dirty="0">
                <a:solidFill>
                  <a:srgbClr val="FF0000"/>
                </a:solidFill>
                <a:latin typeface="-apple-system"/>
              </a:rPr>
              <a:t> de I\O </a:t>
            </a:r>
            <a:r>
              <a:rPr lang="en-US" sz="1400" dirty="0" err="1">
                <a:solidFill>
                  <a:srgbClr val="5C5D5E"/>
                </a:solidFill>
                <a:latin typeface="-apple-system"/>
              </a:rPr>
              <a:t>pentru</a:t>
            </a:r>
            <a:r>
              <a:rPr lang="en-US" sz="1400" dirty="0">
                <a:solidFill>
                  <a:srgbClr val="5C5D5E"/>
                </a:solidFill>
                <a:latin typeface="-apple-system"/>
              </a:rPr>
              <a:t> a nu </a:t>
            </a:r>
            <a:r>
              <a:rPr lang="en-US" sz="1400" dirty="0" err="1">
                <a:solidFill>
                  <a:srgbClr val="5C5D5E"/>
                </a:solidFill>
                <a:latin typeface="-apple-system"/>
              </a:rPr>
              <a:t>avea</a:t>
            </a:r>
            <a:r>
              <a:rPr lang="en-US" sz="1400" dirty="0">
                <a:solidFill>
                  <a:srgbClr val="5C5D5E"/>
                </a:solidFill>
                <a:latin typeface="-apple-system"/>
              </a:rPr>
              <a:t> o </a:t>
            </a:r>
            <a:r>
              <a:rPr lang="en-US" sz="1400" dirty="0" err="1">
                <a:solidFill>
                  <a:srgbClr val="5C5D5E"/>
                </a:solidFill>
                <a:latin typeface="-apple-system"/>
              </a:rPr>
              <a:t>delimitare</a:t>
            </a:r>
            <a:r>
              <a:rPr lang="en-US" sz="1400" dirty="0">
                <a:solidFill>
                  <a:srgbClr val="5C5D5E"/>
                </a:solidFill>
                <a:latin typeface="-apple-system"/>
              </a:rPr>
              <a:t> </a:t>
            </a:r>
            <a:r>
              <a:rPr lang="en-US" sz="1400" dirty="0" err="1">
                <a:solidFill>
                  <a:srgbClr val="5C5D5E"/>
                </a:solidFill>
                <a:latin typeface="-apple-system"/>
              </a:rPr>
              <a:t>exclusivă</a:t>
            </a:r>
            <a:r>
              <a:rPr lang="en-US" sz="1400" dirty="0">
                <a:solidFill>
                  <a:srgbClr val="5C5D5E"/>
                </a:solidFill>
                <a:latin typeface="-apple-system"/>
              </a:rPr>
              <a:t> </a:t>
            </a:r>
            <a:r>
              <a:rPr lang="en-US" sz="1400" dirty="0" err="1">
                <a:solidFill>
                  <a:srgbClr val="5C5D5E"/>
                </a:solidFill>
                <a:latin typeface="-apple-system"/>
              </a:rPr>
              <a:t>între</a:t>
            </a:r>
            <a:r>
              <a:rPr lang="en-US" sz="1400" dirty="0">
                <a:solidFill>
                  <a:srgbClr val="5C5D5E"/>
                </a:solidFill>
                <a:latin typeface="-apple-system"/>
              </a:rPr>
              <a:t> </a:t>
            </a:r>
            <a:r>
              <a:rPr lang="en-US" sz="1400" dirty="0" err="1">
                <a:solidFill>
                  <a:srgbClr val="5C5D5E"/>
                </a:solidFill>
                <a:latin typeface="-apple-system"/>
              </a:rPr>
              <a:t>cele</a:t>
            </a:r>
            <a:r>
              <a:rPr lang="en-US" sz="1400" dirty="0">
                <a:solidFill>
                  <a:srgbClr val="5C5D5E"/>
                </a:solidFill>
                <a:latin typeface="-apple-system"/>
              </a:rPr>
              <a:t> </a:t>
            </a:r>
            <a:r>
              <a:rPr lang="en-US" sz="1400" dirty="0" err="1">
                <a:solidFill>
                  <a:srgbClr val="5C5D5E"/>
                </a:solidFill>
                <a:latin typeface="-apple-system"/>
              </a:rPr>
              <a:t>trei</a:t>
            </a:r>
            <a:r>
              <a:rPr lang="ro-RO" sz="1400" dirty="0">
                <a:solidFill>
                  <a:srgbClr val="5C5D5E"/>
                </a:solidFill>
                <a:latin typeface="-apple-system"/>
              </a:rPr>
              <a:t> etape</a:t>
            </a:r>
            <a:r>
              <a:rPr lang="en-US" sz="1400" dirty="0">
                <a:solidFill>
                  <a:srgbClr val="5C5D5E"/>
                </a:solidFill>
                <a:latin typeface="-apple-system"/>
              </a:rPr>
              <a:t>. </a:t>
            </a:r>
            <a:endParaRPr lang="ro-RO" sz="1400" dirty="0">
              <a:solidFill>
                <a:srgbClr val="5C5D5E"/>
              </a:solidFill>
              <a:latin typeface="-apple-system"/>
            </a:endParaRPr>
          </a:p>
          <a:p>
            <a:pPr lvl="1">
              <a:buFont typeface="Arial" panose="020B0604020202020204" pitchFamily="34" charset="0"/>
              <a:buChar char="•"/>
            </a:pPr>
            <a:endParaRPr lang="ro-RO" sz="1400" dirty="0">
              <a:solidFill>
                <a:srgbClr val="5C5D5E"/>
              </a:solidFill>
              <a:latin typeface="-apple-system"/>
            </a:endParaRPr>
          </a:p>
          <a:p>
            <a:pPr lvl="1">
              <a:buFont typeface="Arial" panose="020B0604020202020204" pitchFamily="34" charset="0"/>
              <a:buChar char="•"/>
            </a:pPr>
            <a:r>
              <a:rPr lang="ro-RO" sz="1400" dirty="0">
                <a:solidFill>
                  <a:srgbClr val="5C5D5E"/>
                </a:solidFill>
                <a:latin typeface="-apple-system"/>
              </a:rPr>
              <a:t>   </a:t>
            </a:r>
            <a:r>
              <a:rPr lang="en-US" sz="1400" dirty="0">
                <a:solidFill>
                  <a:srgbClr val="5C5D5E"/>
                </a:solidFill>
                <a:latin typeface="-apple-system"/>
              </a:rPr>
              <a:t>Se </a:t>
            </a:r>
            <a:r>
              <a:rPr lang="en-US" sz="1400" dirty="0" err="1">
                <a:solidFill>
                  <a:srgbClr val="5C5D5E"/>
                </a:solidFill>
                <a:latin typeface="-apple-system"/>
              </a:rPr>
              <a:t>observă</a:t>
            </a:r>
            <a:r>
              <a:rPr lang="en-US" sz="1400" dirty="0">
                <a:solidFill>
                  <a:srgbClr val="5C5D5E"/>
                </a:solidFill>
                <a:latin typeface="-apple-system"/>
              </a:rPr>
              <a:t> o </a:t>
            </a:r>
            <a:r>
              <a:rPr lang="en-US" sz="1400" b="1" dirty="0" err="1">
                <a:solidFill>
                  <a:srgbClr val="FF0000"/>
                </a:solidFill>
                <a:latin typeface="-apple-system"/>
              </a:rPr>
              <a:t>secțiune</a:t>
            </a:r>
            <a:r>
              <a:rPr lang="en-US" sz="1400" b="1" dirty="0">
                <a:solidFill>
                  <a:srgbClr val="FF0000"/>
                </a:solidFill>
                <a:latin typeface="-apple-system"/>
              </a:rPr>
              <a:t> de cod care </a:t>
            </a:r>
            <a:r>
              <a:rPr lang="ro-RO" sz="1400" b="1" dirty="0">
                <a:solidFill>
                  <a:srgbClr val="FF0000"/>
                </a:solidFill>
                <a:latin typeface="-apple-system"/>
              </a:rPr>
              <a:t>mărește semnificativ timpul de execuție</a:t>
            </a:r>
            <a:r>
              <a:rPr lang="ro-RO" sz="1400" dirty="0">
                <a:solidFill>
                  <a:srgbClr val="5C5D5E"/>
                </a:solidFill>
                <a:latin typeface="-apple-system"/>
              </a:rPr>
              <a:t>, nefăcând parte din partea computațională efectivă</a:t>
            </a:r>
            <a:r>
              <a:rPr lang="en-US" sz="1400" dirty="0">
                <a:solidFill>
                  <a:srgbClr val="5C5D5E"/>
                </a:solidFill>
                <a:latin typeface="-apple-system"/>
              </a:rPr>
              <a:t>. </a:t>
            </a:r>
            <a:endParaRPr lang="en-US" sz="1400" b="0" i="0" dirty="0">
              <a:solidFill>
                <a:srgbClr val="5C5D5E"/>
              </a:solidFill>
              <a:effectLst/>
              <a:latin typeface="-apple-system"/>
            </a:endParaRPr>
          </a:p>
        </p:txBody>
      </p:sp>
    </p:spTree>
    <p:extLst>
      <p:ext uri="{BB962C8B-B14F-4D97-AF65-F5344CB8AC3E}">
        <p14:creationId xmlns:p14="http://schemas.microsoft.com/office/powerpoint/2010/main" val="8923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DE00-32E4-4C46-98D9-17C3E9F3E080}"/>
              </a:ext>
            </a:extLst>
          </p:cNvPr>
          <p:cNvSpPr>
            <a:spLocks noGrp="1"/>
          </p:cNvSpPr>
          <p:nvPr>
            <p:ph type="title"/>
          </p:nvPr>
        </p:nvSpPr>
        <p:spPr>
          <a:xfrm>
            <a:off x="1154954" y="973668"/>
            <a:ext cx="9897745" cy="706964"/>
          </a:xfrm>
        </p:spPr>
        <p:txBody>
          <a:bodyPr/>
          <a:lstStyle/>
          <a:p>
            <a:r>
              <a:rPr lang="ro-RO" dirty="0"/>
              <a:t>Varianta pthread – versiunea I/O optimized</a:t>
            </a:r>
            <a:endParaRPr lang="en-US" dirty="0"/>
          </a:p>
        </p:txBody>
      </p:sp>
      <p:sp>
        <p:nvSpPr>
          <p:cNvPr id="4" name="Rectangle 3">
            <a:extLst>
              <a:ext uri="{FF2B5EF4-FFF2-40B4-BE49-F238E27FC236}">
                <a16:creationId xmlns:a16="http://schemas.microsoft.com/office/drawing/2014/main" id="{EB4E168E-7979-4983-A248-491C8CBA2375}"/>
              </a:ext>
            </a:extLst>
          </p:cNvPr>
          <p:cNvSpPr/>
          <p:nvPr/>
        </p:nvSpPr>
        <p:spPr>
          <a:xfrm>
            <a:off x="997257" y="2695632"/>
            <a:ext cx="10490447" cy="923330"/>
          </a:xfrm>
          <a:prstGeom prst="rect">
            <a:avLst/>
          </a:prstGeom>
        </p:spPr>
        <p:txBody>
          <a:bodyPr wrap="square">
            <a:spAutoFit/>
          </a:bodyPr>
          <a:lstStyle/>
          <a:p>
            <a:r>
              <a:rPr lang="en-US" dirty="0" err="1">
                <a:solidFill>
                  <a:srgbClr val="5C5D5E"/>
                </a:solidFill>
                <a:latin typeface="-apple-system"/>
              </a:rPr>
              <a:t>În</a:t>
            </a:r>
            <a:r>
              <a:rPr lang="en-US" dirty="0">
                <a:solidFill>
                  <a:srgbClr val="5C5D5E"/>
                </a:solidFill>
                <a:latin typeface="-apple-system"/>
              </a:rPr>
              <a:t> </a:t>
            </a:r>
            <a:r>
              <a:rPr lang="en-US" dirty="0" err="1">
                <a:solidFill>
                  <a:srgbClr val="5C5D5E"/>
                </a:solidFill>
                <a:latin typeface="-apple-system"/>
              </a:rPr>
              <a:t>scop</a:t>
            </a:r>
            <a:r>
              <a:rPr lang="en-US" dirty="0">
                <a:solidFill>
                  <a:srgbClr val="5C5D5E"/>
                </a:solidFill>
                <a:latin typeface="-apple-system"/>
              </a:rPr>
              <a:t> didactic, am </a:t>
            </a:r>
            <a:r>
              <a:rPr lang="en-US" dirty="0" err="1">
                <a:solidFill>
                  <a:srgbClr val="5C5D5E"/>
                </a:solidFill>
                <a:latin typeface="-apple-system"/>
              </a:rPr>
              <a:t>renunțat</a:t>
            </a:r>
            <a:r>
              <a:rPr lang="en-US" dirty="0">
                <a:solidFill>
                  <a:srgbClr val="5C5D5E"/>
                </a:solidFill>
                <a:latin typeface="-apple-system"/>
              </a:rPr>
              <a:t> la ultima </a:t>
            </a:r>
            <a:r>
              <a:rPr lang="en-US" dirty="0" err="1">
                <a:solidFill>
                  <a:srgbClr val="5C5D5E"/>
                </a:solidFill>
                <a:latin typeface="-apple-system"/>
              </a:rPr>
              <a:t>etapă</a:t>
            </a:r>
            <a:r>
              <a:rPr lang="en-US" dirty="0">
                <a:solidFill>
                  <a:srgbClr val="5C5D5E"/>
                </a:solidFill>
                <a:latin typeface="-apple-system"/>
              </a:rPr>
              <a:t> </a:t>
            </a:r>
            <a:r>
              <a:rPr lang="en-US" dirty="0" err="1">
                <a:solidFill>
                  <a:srgbClr val="5C5D5E"/>
                </a:solidFill>
                <a:latin typeface="-apple-system"/>
              </a:rPr>
              <a:t>computațională</a:t>
            </a:r>
            <a:r>
              <a:rPr lang="en-US" dirty="0">
                <a:solidFill>
                  <a:srgbClr val="5C5D5E"/>
                </a:solidFill>
                <a:latin typeface="-apple-system"/>
              </a:rPr>
              <a:t> </a:t>
            </a:r>
            <a:r>
              <a:rPr lang="en-US" dirty="0" err="1">
                <a:solidFill>
                  <a:srgbClr val="5C5D5E"/>
                </a:solidFill>
                <a:latin typeface="-apple-system"/>
              </a:rPr>
              <a:t>reprezentată</a:t>
            </a:r>
            <a:r>
              <a:rPr lang="en-US" dirty="0">
                <a:solidFill>
                  <a:srgbClr val="5C5D5E"/>
                </a:solidFill>
                <a:latin typeface="-apple-system"/>
              </a:rPr>
              <a:t> de </a:t>
            </a:r>
            <a:r>
              <a:rPr lang="en-US" dirty="0" err="1">
                <a:solidFill>
                  <a:srgbClr val="5C5D5E"/>
                </a:solidFill>
                <a:latin typeface="-apple-system"/>
              </a:rPr>
              <a:t>apelul</a:t>
            </a:r>
            <a:r>
              <a:rPr lang="en-US" dirty="0">
                <a:solidFill>
                  <a:srgbClr val="5C5D5E"/>
                </a:solidFill>
                <a:latin typeface="-apple-system"/>
              </a:rPr>
              <a:t> </a:t>
            </a:r>
            <a:r>
              <a:rPr lang="en-US" dirty="0" err="1">
                <a:solidFill>
                  <a:srgbClr val="5C5D5E"/>
                </a:solidFill>
                <a:latin typeface="-apple-system"/>
              </a:rPr>
              <a:t>functiei</a:t>
            </a:r>
            <a:r>
              <a:rPr lang="en-US" dirty="0">
                <a:solidFill>
                  <a:srgbClr val="5C5D5E"/>
                </a:solidFill>
                <a:latin typeface="-apple-system"/>
              </a:rPr>
              <a:t> 'hysteresis' </a:t>
            </a:r>
            <a:r>
              <a:rPr lang="en-US" dirty="0" err="1">
                <a:solidFill>
                  <a:srgbClr val="5C5D5E"/>
                </a:solidFill>
                <a:latin typeface="-apple-system"/>
              </a:rPr>
              <a:t>pentru</a:t>
            </a:r>
            <a:r>
              <a:rPr lang="en-US" dirty="0">
                <a:solidFill>
                  <a:srgbClr val="5C5D5E"/>
                </a:solidFill>
                <a:latin typeface="-apple-system"/>
              </a:rPr>
              <a:t> a ne </a:t>
            </a:r>
            <a:r>
              <a:rPr lang="en-US" dirty="0" err="1">
                <a:solidFill>
                  <a:srgbClr val="5C5D5E"/>
                </a:solidFill>
                <a:latin typeface="-apple-system"/>
              </a:rPr>
              <a:t>permite</a:t>
            </a:r>
            <a:r>
              <a:rPr lang="en-US" dirty="0">
                <a:solidFill>
                  <a:srgbClr val="5C5D5E"/>
                </a:solidFill>
                <a:latin typeface="-apple-system"/>
              </a:rPr>
              <a:t> </a:t>
            </a:r>
            <a:r>
              <a:rPr lang="en-US" dirty="0" err="1">
                <a:solidFill>
                  <a:srgbClr val="5C5D5E"/>
                </a:solidFill>
                <a:latin typeface="-apple-system"/>
              </a:rPr>
              <a:t>scrierea</a:t>
            </a:r>
            <a:r>
              <a:rPr lang="en-US" dirty="0">
                <a:solidFill>
                  <a:srgbClr val="5C5D5E"/>
                </a:solidFill>
                <a:latin typeface="-apple-system"/>
              </a:rPr>
              <a:t> </a:t>
            </a:r>
            <a:r>
              <a:rPr lang="en-US" dirty="0" err="1">
                <a:solidFill>
                  <a:srgbClr val="5C5D5E"/>
                </a:solidFill>
                <a:latin typeface="-apple-system"/>
              </a:rPr>
              <a:t>imaginii</a:t>
            </a:r>
            <a:r>
              <a:rPr lang="en-US" dirty="0">
                <a:solidFill>
                  <a:srgbClr val="5C5D5E"/>
                </a:solidFill>
                <a:latin typeface="-apple-system"/>
              </a:rPr>
              <a:t> </a:t>
            </a:r>
            <a:r>
              <a:rPr lang="en-US" dirty="0" err="1">
                <a:solidFill>
                  <a:srgbClr val="5C5D5E"/>
                </a:solidFill>
                <a:latin typeface="-apple-system"/>
              </a:rPr>
              <a:t>în</a:t>
            </a:r>
            <a:r>
              <a:rPr lang="en-US" dirty="0">
                <a:solidFill>
                  <a:srgbClr val="5C5D5E"/>
                </a:solidFill>
                <a:latin typeface="-apple-system"/>
              </a:rPr>
              <a:t> </a:t>
            </a:r>
            <a:r>
              <a:rPr lang="en-US" dirty="0" err="1">
                <a:solidFill>
                  <a:srgbClr val="5C5D5E"/>
                </a:solidFill>
                <a:latin typeface="-apple-system"/>
              </a:rPr>
              <a:t>fișierul</a:t>
            </a:r>
            <a:r>
              <a:rPr lang="en-US" dirty="0">
                <a:solidFill>
                  <a:srgbClr val="5C5D5E"/>
                </a:solidFill>
                <a:latin typeface="-apple-system"/>
              </a:rPr>
              <a:t> de output </a:t>
            </a:r>
            <a:r>
              <a:rPr lang="en-US" dirty="0" err="1">
                <a:solidFill>
                  <a:srgbClr val="5C5D5E"/>
                </a:solidFill>
                <a:latin typeface="-apple-system"/>
              </a:rPr>
              <a:t>imediat</a:t>
            </a:r>
            <a:r>
              <a:rPr lang="en-US" dirty="0">
                <a:solidFill>
                  <a:srgbClr val="5C5D5E"/>
                </a:solidFill>
                <a:latin typeface="-apple-system"/>
              </a:rPr>
              <a:t> </a:t>
            </a:r>
            <a:r>
              <a:rPr lang="en-US" dirty="0" err="1">
                <a:solidFill>
                  <a:srgbClr val="5C5D5E"/>
                </a:solidFill>
                <a:latin typeface="-apple-system"/>
              </a:rPr>
              <a:t>ce</a:t>
            </a:r>
            <a:r>
              <a:rPr lang="en-US" dirty="0">
                <a:solidFill>
                  <a:srgbClr val="5C5D5E"/>
                </a:solidFill>
                <a:latin typeface="-apple-system"/>
              </a:rPr>
              <a:t> </a:t>
            </a:r>
            <a:r>
              <a:rPr lang="en-US" dirty="0" err="1">
                <a:solidFill>
                  <a:srgbClr val="5C5D5E"/>
                </a:solidFill>
                <a:latin typeface="-apple-system"/>
              </a:rPr>
              <a:t>primul</a:t>
            </a:r>
            <a:r>
              <a:rPr lang="en-US" dirty="0">
                <a:solidFill>
                  <a:srgbClr val="5C5D5E"/>
                </a:solidFill>
                <a:latin typeface="-apple-system"/>
              </a:rPr>
              <a:t> thread </a:t>
            </a:r>
            <a:r>
              <a:rPr lang="en-US" dirty="0" err="1">
                <a:solidFill>
                  <a:srgbClr val="5C5D5E"/>
                </a:solidFill>
                <a:latin typeface="-apple-system"/>
              </a:rPr>
              <a:t>reușește</a:t>
            </a:r>
            <a:r>
              <a:rPr lang="en-US" dirty="0">
                <a:solidFill>
                  <a:srgbClr val="5C5D5E"/>
                </a:solidFill>
                <a:latin typeface="-apple-system"/>
              </a:rPr>
              <a:t> </a:t>
            </a:r>
            <a:r>
              <a:rPr lang="en-US" dirty="0" err="1">
                <a:solidFill>
                  <a:srgbClr val="5C5D5E"/>
                </a:solidFill>
                <a:latin typeface="-apple-system"/>
              </a:rPr>
              <a:t>să-și</a:t>
            </a:r>
            <a:r>
              <a:rPr lang="en-US" dirty="0">
                <a:solidFill>
                  <a:srgbClr val="5C5D5E"/>
                </a:solidFill>
                <a:latin typeface="-apple-system"/>
              </a:rPr>
              <a:t> </a:t>
            </a:r>
            <a:r>
              <a:rPr lang="en-US" dirty="0" err="1">
                <a:solidFill>
                  <a:srgbClr val="5C5D5E"/>
                </a:solidFill>
                <a:latin typeface="-apple-system"/>
              </a:rPr>
              <a:t>finalizeze</a:t>
            </a:r>
            <a:r>
              <a:rPr lang="en-US" dirty="0">
                <a:solidFill>
                  <a:srgbClr val="5C5D5E"/>
                </a:solidFill>
                <a:latin typeface="-apple-system"/>
              </a:rPr>
              <a:t> </a:t>
            </a:r>
            <a:r>
              <a:rPr lang="en-US" dirty="0" err="1">
                <a:solidFill>
                  <a:srgbClr val="5C5D5E"/>
                </a:solidFill>
                <a:latin typeface="-apple-system"/>
              </a:rPr>
              <a:t>bucata</a:t>
            </a:r>
            <a:r>
              <a:rPr lang="en-US" dirty="0">
                <a:solidFill>
                  <a:srgbClr val="5C5D5E"/>
                </a:solidFill>
                <a:latin typeface="-apple-system"/>
              </a:rPr>
              <a:t> </a:t>
            </a:r>
            <a:r>
              <a:rPr lang="en-US" dirty="0" err="1">
                <a:solidFill>
                  <a:srgbClr val="5C5D5E"/>
                </a:solidFill>
                <a:latin typeface="-apple-system"/>
              </a:rPr>
              <a:t>computațională</a:t>
            </a:r>
            <a:r>
              <a:rPr lang="en-US" dirty="0">
                <a:solidFill>
                  <a:srgbClr val="5C5D5E"/>
                </a:solidFill>
                <a:latin typeface="-apple-system"/>
              </a:rPr>
              <a:t>. </a:t>
            </a:r>
            <a:r>
              <a:rPr lang="ro-RO" b="1" dirty="0">
                <a:solidFill>
                  <a:srgbClr val="FF0000"/>
                </a:solidFill>
                <a:latin typeface="-apple-system"/>
              </a:rPr>
              <a:t>TRADE-OFF</a:t>
            </a:r>
            <a:endParaRPr lang="en-US" b="1" dirty="0">
              <a:solidFill>
                <a:srgbClr val="FF0000"/>
              </a:solidFill>
            </a:endParaRPr>
          </a:p>
        </p:txBody>
      </p:sp>
      <p:pic>
        <p:nvPicPr>
          <p:cNvPr id="5" name="Picture 4">
            <a:extLst>
              <a:ext uri="{FF2B5EF4-FFF2-40B4-BE49-F238E27FC236}">
                <a16:creationId xmlns:a16="http://schemas.microsoft.com/office/drawing/2014/main" id="{A7F205FF-15B1-47BA-83D6-F7509ED9A531}"/>
              </a:ext>
            </a:extLst>
          </p:cNvPr>
          <p:cNvPicPr>
            <a:picLocks noChangeAspect="1"/>
          </p:cNvPicPr>
          <p:nvPr/>
        </p:nvPicPr>
        <p:blipFill>
          <a:blip r:embed="rId2"/>
          <a:stretch>
            <a:fillRect/>
          </a:stretch>
        </p:blipFill>
        <p:spPr>
          <a:xfrm>
            <a:off x="3694557" y="3858768"/>
            <a:ext cx="4256532" cy="2816352"/>
          </a:xfrm>
          <a:prstGeom prst="rect">
            <a:avLst/>
          </a:prstGeom>
        </p:spPr>
      </p:pic>
    </p:spTree>
    <p:extLst>
      <p:ext uri="{BB962C8B-B14F-4D97-AF65-F5344CB8AC3E}">
        <p14:creationId xmlns:p14="http://schemas.microsoft.com/office/powerpoint/2010/main" val="319903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64B9-6B5D-419E-8DD1-E471797D6E9A}"/>
              </a:ext>
            </a:extLst>
          </p:cNvPr>
          <p:cNvSpPr>
            <a:spLocks noGrp="1"/>
          </p:cNvSpPr>
          <p:nvPr>
            <p:ph type="title"/>
          </p:nvPr>
        </p:nvSpPr>
        <p:spPr>
          <a:xfrm>
            <a:off x="1154954" y="973668"/>
            <a:ext cx="9879990" cy="706964"/>
          </a:xfrm>
        </p:spPr>
        <p:txBody>
          <a:bodyPr/>
          <a:lstStyle/>
          <a:p>
            <a:r>
              <a:rPr lang="ro-RO" dirty="0"/>
              <a:t>Varianta pthread – versiunea I/O optimized</a:t>
            </a:r>
            <a:endParaRPr lang="en-US" dirty="0"/>
          </a:p>
        </p:txBody>
      </p:sp>
      <p:pic>
        <p:nvPicPr>
          <p:cNvPr id="4" name="Picture 3">
            <a:extLst>
              <a:ext uri="{FF2B5EF4-FFF2-40B4-BE49-F238E27FC236}">
                <a16:creationId xmlns:a16="http://schemas.microsoft.com/office/drawing/2014/main" id="{837EC1C2-741F-4FD2-A8C6-CFA223A6EEF3}"/>
              </a:ext>
            </a:extLst>
          </p:cNvPr>
          <p:cNvPicPr>
            <a:picLocks noChangeAspect="1"/>
          </p:cNvPicPr>
          <p:nvPr/>
        </p:nvPicPr>
        <p:blipFill>
          <a:blip r:embed="rId2"/>
          <a:stretch>
            <a:fillRect/>
          </a:stretch>
        </p:blipFill>
        <p:spPr>
          <a:xfrm>
            <a:off x="807780" y="2517694"/>
            <a:ext cx="6769608" cy="1813931"/>
          </a:xfrm>
          <a:prstGeom prst="rect">
            <a:avLst/>
          </a:prstGeom>
          <a:ln>
            <a:solidFill>
              <a:schemeClr val="accent1"/>
            </a:solidFill>
          </a:ln>
        </p:spPr>
      </p:pic>
      <p:sp>
        <p:nvSpPr>
          <p:cNvPr id="5" name="Rectangle 4">
            <a:extLst>
              <a:ext uri="{FF2B5EF4-FFF2-40B4-BE49-F238E27FC236}">
                <a16:creationId xmlns:a16="http://schemas.microsoft.com/office/drawing/2014/main" id="{E907C31F-333B-4E61-A1DA-BBAFD696973C}"/>
              </a:ext>
            </a:extLst>
          </p:cNvPr>
          <p:cNvSpPr/>
          <p:nvPr/>
        </p:nvSpPr>
        <p:spPr>
          <a:xfrm>
            <a:off x="7945513" y="2974421"/>
            <a:ext cx="3755256" cy="646331"/>
          </a:xfrm>
          <a:prstGeom prst="rect">
            <a:avLst/>
          </a:prstGeom>
        </p:spPr>
        <p:txBody>
          <a:bodyPr wrap="square">
            <a:spAutoFit/>
          </a:bodyPr>
          <a:lstStyle/>
          <a:p>
            <a:r>
              <a:rPr lang="ro-RO" dirty="0">
                <a:solidFill>
                  <a:srgbClr val="5C5D5E"/>
                </a:solidFill>
                <a:latin typeface="-apple-system"/>
              </a:rPr>
              <a:t>Fereastra de timeline pentru varianta pipeline.</a:t>
            </a:r>
            <a:endParaRPr lang="en-US" b="0" i="0" dirty="0">
              <a:solidFill>
                <a:srgbClr val="5C5D5E"/>
              </a:solidFill>
              <a:effectLst/>
              <a:latin typeface="-apple-system"/>
            </a:endParaRPr>
          </a:p>
        </p:txBody>
      </p:sp>
      <p:sp>
        <p:nvSpPr>
          <p:cNvPr id="7" name="Rectangle 6">
            <a:extLst>
              <a:ext uri="{FF2B5EF4-FFF2-40B4-BE49-F238E27FC236}">
                <a16:creationId xmlns:a16="http://schemas.microsoft.com/office/drawing/2014/main" id="{B493CD85-E5EB-4B1F-9E9F-ED292C5CAF84}"/>
              </a:ext>
            </a:extLst>
          </p:cNvPr>
          <p:cNvSpPr/>
          <p:nvPr/>
        </p:nvSpPr>
        <p:spPr>
          <a:xfrm>
            <a:off x="1002168" y="4562429"/>
            <a:ext cx="9641447" cy="2215991"/>
          </a:xfrm>
          <a:prstGeom prst="rect">
            <a:avLst/>
          </a:prstGeom>
        </p:spPr>
        <p:txBody>
          <a:bodyPr wrap="square">
            <a:spAutoFit/>
          </a:bodyPr>
          <a:lstStyle/>
          <a:p>
            <a:r>
              <a:rPr lang="ro-RO" sz="2400" dirty="0">
                <a:solidFill>
                  <a:srgbClr val="5C5D5E"/>
                </a:solidFill>
                <a:latin typeface="-apple-system"/>
              </a:rPr>
              <a:t>CONCLUZII</a:t>
            </a:r>
          </a:p>
          <a:p>
            <a:pPr marL="800100" lvl="1" indent="-342900">
              <a:buFont typeface="Arial" panose="020B0604020202020204" pitchFamily="34" charset="0"/>
              <a:buChar char="•"/>
            </a:pPr>
            <a:r>
              <a:rPr lang="ro-RO" sz="2400" dirty="0">
                <a:solidFill>
                  <a:srgbClr val="5C5D5E"/>
                </a:solidFill>
                <a:latin typeface="-apple-system"/>
              </a:rPr>
              <a:t>	</a:t>
            </a:r>
            <a:r>
              <a:rPr lang="ro-RO" dirty="0">
                <a:solidFill>
                  <a:srgbClr val="5C5D5E"/>
                </a:solidFill>
                <a:latin typeface="-apple-system"/>
              </a:rPr>
              <a:t>Threadul master va înainta spre computație date, imediat ce o parte necesară din imagine va fi citită . Totodată, el va începe scrierea în fișierul de ieșire imediat ce primul thread worker își termină execuția. </a:t>
            </a:r>
          </a:p>
          <a:p>
            <a:pPr marL="742950" lvl="1" indent="-285750">
              <a:buFont typeface="Arial" panose="020B0604020202020204" pitchFamily="34" charset="0"/>
              <a:buChar char="•"/>
            </a:pPr>
            <a:r>
              <a:rPr lang="ro-RO" dirty="0">
                <a:solidFill>
                  <a:srgbClr val="5C5D5E"/>
                </a:solidFill>
                <a:latin typeface="-apple-system"/>
              </a:rPr>
              <a:t>	Folosirea metodei pipeline pentru citire și scriere a redus timpul de execuție cu aproximativ 20% față de varianta neoptimizată. </a:t>
            </a:r>
          </a:p>
          <a:p>
            <a:r>
              <a:rPr lang="ro-RO" dirty="0">
                <a:solidFill>
                  <a:srgbClr val="5C5D5E"/>
                </a:solidFill>
                <a:latin typeface="-apple-system"/>
              </a:rPr>
              <a:t>	</a:t>
            </a:r>
          </a:p>
        </p:txBody>
      </p:sp>
    </p:spTree>
    <p:extLst>
      <p:ext uri="{BB962C8B-B14F-4D97-AF65-F5344CB8AC3E}">
        <p14:creationId xmlns:p14="http://schemas.microsoft.com/office/powerpoint/2010/main" val="201434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1B2F-2309-4D0D-A346-D797368FFB6E}"/>
              </a:ext>
            </a:extLst>
          </p:cNvPr>
          <p:cNvSpPr>
            <a:spLocks noGrp="1"/>
          </p:cNvSpPr>
          <p:nvPr>
            <p:ph type="title"/>
          </p:nvPr>
        </p:nvSpPr>
        <p:spPr>
          <a:xfrm>
            <a:off x="1137199" y="1026934"/>
            <a:ext cx="9968766" cy="706964"/>
          </a:xfrm>
        </p:spPr>
        <p:txBody>
          <a:bodyPr/>
          <a:lstStyle/>
          <a:p>
            <a:r>
              <a:rPr lang="ro-RO" dirty="0"/>
              <a:t>Varianta pthread – versiunea I/O optimized</a:t>
            </a:r>
            <a:endParaRPr lang="en-US" dirty="0"/>
          </a:p>
        </p:txBody>
      </p:sp>
      <p:pic>
        <p:nvPicPr>
          <p:cNvPr id="4" name="Content Placeholder 3">
            <a:extLst>
              <a:ext uri="{FF2B5EF4-FFF2-40B4-BE49-F238E27FC236}">
                <a16:creationId xmlns:a16="http://schemas.microsoft.com/office/drawing/2014/main" id="{3D70C564-B4C5-479B-8719-794F4C704AA4}"/>
              </a:ext>
            </a:extLst>
          </p:cNvPr>
          <p:cNvPicPr>
            <a:picLocks noGrp="1" noChangeAspect="1"/>
          </p:cNvPicPr>
          <p:nvPr>
            <p:ph idx="1"/>
          </p:nvPr>
        </p:nvPicPr>
        <p:blipFill>
          <a:blip r:embed="rId2"/>
          <a:stretch>
            <a:fillRect/>
          </a:stretch>
        </p:blipFill>
        <p:spPr>
          <a:xfrm>
            <a:off x="1484174" y="3469129"/>
            <a:ext cx="8824913" cy="2501785"/>
          </a:xfrm>
          <a:prstGeom prst="rect">
            <a:avLst/>
          </a:prstGeom>
        </p:spPr>
      </p:pic>
      <p:sp>
        <p:nvSpPr>
          <p:cNvPr id="5" name="Rectangle 4">
            <a:extLst>
              <a:ext uri="{FF2B5EF4-FFF2-40B4-BE49-F238E27FC236}">
                <a16:creationId xmlns:a16="http://schemas.microsoft.com/office/drawing/2014/main" id="{3AFDD6DC-5EDE-4868-8D90-2998CC26EB89}"/>
              </a:ext>
            </a:extLst>
          </p:cNvPr>
          <p:cNvSpPr/>
          <p:nvPr/>
        </p:nvSpPr>
        <p:spPr>
          <a:xfrm>
            <a:off x="1302482" y="2622897"/>
            <a:ext cx="2427203" cy="369332"/>
          </a:xfrm>
          <a:prstGeom prst="rect">
            <a:avLst/>
          </a:prstGeom>
        </p:spPr>
        <p:txBody>
          <a:bodyPr wrap="none">
            <a:spAutoFit/>
          </a:bodyPr>
          <a:lstStyle/>
          <a:p>
            <a:r>
              <a:rPr lang="ro-RO" b="1" dirty="0">
                <a:solidFill>
                  <a:schemeClr val="accent6">
                    <a:lumMod val="50000"/>
                  </a:schemeClr>
                </a:solidFill>
                <a:latin typeface="-apple-system"/>
              </a:rPr>
              <a:t>R</a:t>
            </a:r>
            <a:r>
              <a:rPr lang="en-US" b="1" dirty="0" err="1">
                <a:solidFill>
                  <a:schemeClr val="accent6">
                    <a:lumMod val="50000"/>
                  </a:schemeClr>
                </a:solidFill>
                <a:latin typeface="-apple-system"/>
              </a:rPr>
              <a:t>ulat</a:t>
            </a:r>
            <a:r>
              <a:rPr lang="en-US" b="1" dirty="0">
                <a:solidFill>
                  <a:schemeClr val="accent6">
                    <a:lumMod val="50000"/>
                  </a:schemeClr>
                </a:solidFill>
                <a:latin typeface="-apple-system"/>
              </a:rPr>
              <a:t> pe </a:t>
            </a:r>
            <a:r>
              <a:rPr lang="en-US" b="1" dirty="0" err="1">
                <a:solidFill>
                  <a:schemeClr val="accent6">
                    <a:lumMod val="50000"/>
                  </a:schemeClr>
                </a:solidFill>
                <a:latin typeface="-apple-system"/>
              </a:rPr>
              <a:t>coada</a:t>
            </a:r>
            <a:r>
              <a:rPr lang="en-US" b="1" dirty="0">
                <a:solidFill>
                  <a:schemeClr val="accent6">
                    <a:lumMod val="50000"/>
                  </a:schemeClr>
                </a:solidFill>
                <a:latin typeface="-apple-system"/>
              </a:rPr>
              <a:t> hp-</a:t>
            </a:r>
            <a:r>
              <a:rPr lang="en-US" b="1" dirty="0" err="1">
                <a:solidFill>
                  <a:schemeClr val="accent6">
                    <a:lumMod val="50000"/>
                  </a:schemeClr>
                </a:solidFill>
                <a:latin typeface="-apple-system"/>
              </a:rPr>
              <a:t>sl.q</a:t>
            </a:r>
            <a:r>
              <a:rPr lang="ro-RO" b="1" dirty="0">
                <a:solidFill>
                  <a:schemeClr val="accent6">
                    <a:lumMod val="50000"/>
                  </a:schemeClr>
                </a:solidFill>
                <a:latin typeface="-apple-system"/>
              </a:rPr>
              <a:t> </a:t>
            </a:r>
            <a:endParaRPr lang="en-US" b="1" i="0" dirty="0">
              <a:solidFill>
                <a:schemeClr val="accent6">
                  <a:lumMod val="50000"/>
                </a:schemeClr>
              </a:solidFill>
              <a:effectLst/>
              <a:latin typeface="-apple-system"/>
            </a:endParaRPr>
          </a:p>
        </p:txBody>
      </p:sp>
    </p:spTree>
    <p:extLst>
      <p:ext uri="{BB962C8B-B14F-4D97-AF65-F5344CB8AC3E}">
        <p14:creationId xmlns:p14="http://schemas.microsoft.com/office/powerpoint/2010/main" val="847114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236</TotalTime>
  <Words>1016</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Century Gothic</vt:lpstr>
      <vt:lpstr>Century Gothic (Body)</vt:lpstr>
      <vt:lpstr>Wingdings 3</vt:lpstr>
      <vt:lpstr>Ion Boardroom</vt:lpstr>
      <vt:lpstr>Detecție de contur pe imagini - detectorul de margini Canny  </vt:lpstr>
      <vt:lpstr>Descrierea problemei</vt:lpstr>
      <vt:lpstr>Etapele algoritmului</vt:lpstr>
      <vt:lpstr>Etapele algoritmului</vt:lpstr>
      <vt:lpstr>Profiling varianta serială</vt:lpstr>
      <vt:lpstr>Varianta pthread – versiune inițială</vt:lpstr>
      <vt:lpstr>Varianta pthread – versiunea I/O optimized</vt:lpstr>
      <vt:lpstr>Varianta pthread – versiunea I/O optimized</vt:lpstr>
      <vt:lpstr>Varianta pthread – versiunea I/O optimized</vt:lpstr>
      <vt:lpstr>Varianta pthread – comparație între  compilatoarele GCC vs INTEL </vt:lpstr>
      <vt:lpstr>Observații în urma comparării Intel vs GCC</vt:lpstr>
      <vt:lpstr>Varianta pthread – nivele de optimizare diferite (-O1, -O2, -O3)</vt:lpstr>
      <vt:lpstr>Varianta openmp – versiune inițială</vt:lpstr>
      <vt:lpstr>Varianta openmp – filtre 5x5</vt:lpstr>
      <vt:lpstr>Varianta openmp – versiunea I/O optimized</vt:lpstr>
      <vt:lpstr>Varianta openmp – determinarea CHUNKSIZE si a politicii de scheduling optime</vt:lpstr>
      <vt:lpstr>Varianta openmp – comparație între  compilatoarele GCC vs INTEL </vt:lpstr>
      <vt:lpstr>Observații în urma comparării Intel vs GCC</vt:lpstr>
      <vt:lpstr>Varianta openmp – nivele de optimizare diferite (-O1, -O2, -O3)</vt:lpstr>
      <vt:lpstr>Concluzii finale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Canny Edge Detection on Images </dc:title>
  <dc:creator>Răzvan-Alexandru NICU (94400)</dc:creator>
  <cp:lastModifiedBy>Răzvan-Alexandru NICU (94400)</cp:lastModifiedBy>
  <cp:revision>21</cp:revision>
  <dcterms:created xsi:type="dcterms:W3CDTF">2021-01-08T16:01:03Z</dcterms:created>
  <dcterms:modified xsi:type="dcterms:W3CDTF">2021-01-17T10:20:09Z</dcterms:modified>
</cp:coreProperties>
</file>