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59711-5889-445D-8C44-0C0FA12F1FC7}" type="datetimeFigureOut">
              <a:rPr lang="mk-MK" smtClean="0"/>
              <a:pPr/>
              <a:t>03.11.2018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EBFE4-4C8C-4B95-81B0-F741648122E1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9DBD-A245-4115-A9FB-1CEB013CA2CF}" type="slidenum">
              <a:rPr lang="mk-MK" smtClean="0">
                <a:solidFill>
                  <a:prstClr val="black"/>
                </a:solidFill>
              </a:rPr>
              <a:pPr/>
              <a:t>1</a:t>
            </a:fld>
            <a:endParaRPr lang="mk-MK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9DBD-A245-4115-A9FB-1CEB013CA2CF}" type="slidenum">
              <a:rPr lang="mk-MK" smtClean="0">
                <a:solidFill>
                  <a:prstClr val="black"/>
                </a:solidFill>
              </a:rPr>
              <a:pPr/>
              <a:t>2</a:t>
            </a:fld>
            <a:endParaRPr lang="mk-MK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experiences were limited to a single person interacting with the</a:t>
            </a:r>
            <a:r>
              <a:rPr lang="en-US" baseline="0" dirty="0"/>
              <a:t> PC. This changes dramatically with the </a:t>
            </a:r>
            <a:r>
              <a:rPr lang="en-US" baseline="0"/>
              <a:t>advances in</a:t>
            </a:r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9DBD-A245-4115-A9FB-1CEB013CA2CF}" type="slidenum">
              <a:rPr lang="mk-MK" smtClean="0">
                <a:solidFill>
                  <a:prstClr val="black"/>
                </a:solidFill>
              </a:rPr>
              <a:pPr/>
              <a:t>3</a:t>
            </a:fld>
            <a:endParaRPr lang="mk-MK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89DBD-A245-4115-A9FB-1CEB013CA2CF}" type="slidenum">
              <a:rPr lang="mk-MK" smtClean="0">
                <a:solidFill>
                  <a:prstClr val="black"/>
                </a:solidFill>
              </a:rPr>
              <a:pPr/>
              <a:t>6</a:t>
            </a:fld>
            <a:endParaRPr lang="mk-MK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0" y="2073275"/>
            <a:ext cx="9144000" cy="1743075"/>
            <a:chOff x="0" y="2073729"/>
            <a:chExt cx="9144000" cy="1743129"/>
          </a:xfrm>
        </p:grpSpPr>
        <p:sp>
          <p:nvSpPr>
            <p:cNvPr id="5" name="Rectangle 4"/>
            <p:cNvSpPr/>
            <p:nvPr userDrawn="1"/>
          </p:nvSpPr>
          <p:spPr>
            <a:xfrm>
              <a:off x="1944688" y="2073729"/>
              <a:ext cx="7199312" cy="1743129"/>
            </a:xfrm>
            <a:prstGeom prst="rect">
              <a:avLst/>
            </a:prstGeom>
            <a:solidFill>
              <a:srgbClr val="009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FFFFFF"/>
                </a:solidFill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0" y="2203908"/>
              <a:ext cx="357188" cy="1484359"/>
            </a:xfrm>
            <a:prstGeom prst="rect">
              <a:avLst/>
            </a:prstGeom>
            <a:solidFill>
              <a:srgbClr val="3227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FFFFFF"/>
                </a:solidFill>
              </a:endParaRPr>
            </a:p>
          </p:txBody>
        </p:sp>
        <p:sp>
          <p:nvSpPr>
            <p:cNvPr id="7" name="Donut 6"/>
            <p:cNvSpPr/>
            <p:nvPr userDrawn="1"/>
          </p:nvSpPr>
          <p:spPr>
            <a:xfrm>
              <a:off x="417513" y="2073729"/>
              <a:ext cx="1711325" cy="1743129"/>
            </a:xfrm>
            <a:prstGeom prst="donut">
              <a:avLst/>
            </a:prstGeom>
            <a:solidFill>
              <a:srgbClr val="009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000000"/>
                </a:solidFill>
              </a:endParaRPr>
            </a:p>
          </p:txBody>
        </p:sp>
        <p:sp>
          <p:nvSpPr>
            <p:cNvPr id="8" name="Right Triangle 7"/>
            <p:cNvSpPr/>
            <p:nvPr userDrawn="1"/>
          </p:nvSpPr>
          <p:spPr>
            <a:xfrm rot="10800000">
              <a:off x="1311275" y="2073729"/>
              <a:ext cx="671513" cy="447689"/>
            </a:xfrm>
            <a:prstGeom prst="rtTriangle">
              <a:avLst/>
            </a:prstGeom>
            <a:solidFill>
              <a:srgbClr val="009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FFFFFF"/>
                </a:solidFill>
              </a:endParaRPr>
            </a:p>
          </p:txBody>
        </p:sp>
        <p:sp>
          <p:nvSpPr>
            <p:cNvPr id="9" name="Right Triangle 8"/>
            <p:cNvSpPr/>
            <p:nvPr userDrawn="1"/>
          </p:nvSpPr>
          <p:spPr>
            <a:xfrm rot="10800000" flipV="1">
              <a:off x="1316038" y="3364407"/>
              <a:ext cx="671512" cy="452451"/>
            </a:xfrm>
            <a:prstGeom prst="rtTriangle">
              <a:avLst/>
            </a:prstGeom>
            <a:solidFill>
              <a:srgbClr val="0094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0147" tIns="40074" rIns="80147" bIns="40074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mk-MK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2801938" y="2101850"/>
            <a:ext cx="5969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mk-MK" sz="800" b="1" dirty="0">
                <a:solidFill>
                  <a:srgbClr val="FFFFFF"/>
                </a:solidFill>
              </a:rPr>
              <a:t>ФАКУЛТЕТ ЗА ИНФОРМАТИЧКИ НАУКИ И КОМПЈУТЕРСКО ИНЖЕНЕРСТВО</a:t>
            </a:r>
            <a:endParaRPr lang="en-US" sz="800" b="1" dirty="0">
              <a:solidFill>
                <a:srgbClr val="FFFFFF"/>
              </a:solidFill>
            </a:endParaRPr>
          </a:p>
        </p:txBody>
      </p:sp>
      <p:sp>
        <p:nvSpPr>
          <p:cNvPr id="11" name="Text Box 28"/>
          <p:cNvSpPr txBox="1">
            <a:spLocks noChangeArrowheads="1"/>
          </p:cNvSpPr>
          <p:nvPr userDrawn="1"/>
        </p:nvSpPr>
        <p:spPr bwMode="auto">
          <a:xfrm>
            <a:off x="2981325" y="1743075"/>
            <a:ext cx="59690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mk-MK" sz="800">
                <a:solidFill>
                  <a:srgbClr val="FFFFFF"/>
                </a:solidFill>
              </a:rPr>
              <a:t>ФАКУЛТЕТ ЗА ЕЛЕКТРОТЕХНИКА И ИНФОРМАЦИСКИ ТЕХНОЛОГИИ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860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090057" y="1828800"/>
            <a:ext cx="6874556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60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106386" y="4267200"/>
            <a:ext cx="6885214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924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924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00213"/>
            <a:ext cx="4038600" cy="468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00213"/>
            <a:ext cx="40386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8"/>
            <a:ext cx="4038600" cy="22653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67625" y="6597650"/>
            <a:ext cx="1296988" cy="2413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1541159-0DA0-48FF-A5BE-2E3DB6687419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1"/>
          </p:nvPr>
        </p:nvSpPr>
        <p:spPr>
          <a:xfrm>
            <a:off x="179388" y="6553200"/>
            <a:ext cx="1728787" cy="260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8441081-5442-4D4E-BAA5-A5E4642ABFE1}" type="datetime1">
              <a:rPr lang="mk-MK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03.11.2018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28" y="1771650"/>
            <a:ext cx="8229600" cy="4681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213"/>
            <a:ext cx="40386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213"/>
            <a:ext cx="40386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 noChangeAspect="1"/>
          </p:cNvSpPr>
          <p:nvPr/>
        </p:nvSpPr>
        <p:spPr>
          <a:xfrm>
            <a:off x="487363" y="30163"/>
            <a:ext cx="8656637" cy="366712"/>
          </a:xfrm>
          <a:prstGeom prst="rect">
            <a:avLst/>
          </a:pr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33338" y="30163"/>
            <a:ext cx="87312" cy="366712"/>
          </a:xfrm>
          <a:prstGeom prst="rect">
            <a:avLst/>
          </a:prstGeom>
          <a:solidFill>
            <a:srgbClr val="322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27" name="Donut 26"/>
          <p:cNvSpPr>
            <a:spLocks noChangeAspect="1"/>
          </p:cNvSpPr>
          <p:nvPr/>
        </p:nvSpPr>
        <p:spPr>
          <a:xfrm>
            <a:off x="169863" y="30163"/>
            <a:ext cx="358775" cy="366712"/>
          </a:xfrm>
          <a:prstGeom prst="donut">
            <a:avLst/>
          </a:pr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000000"/>
              </a:solidFill>
            </a:endParaRPr>
          </a:p>
        </p:txBody>
      </p:sp>
      <p:sp>
        <p:nvSpPr>
          <p:cNvPr id="28" name="Right Triangle 27"/>
          <p:cNvSpPr/>
          <p:nvPr/>
        </p:nvSpPr>
        <p:spPr>
          <a:xfrm rot="10800000">
            <a:off x="363538" y="30163"/>
            <a:ext cx="393700" cy="227012"/>
          </a:xfrm>
          <a:prstGeom prst="rtTriangle">
            <a:avLst/>
          </a:pr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29" name="Right Triangle 28"/>
          <p:cNvSpPr/>
          <p:nvPr/>
        </p:nvSpPr>
        <p:spPr>
          <a:xfrm rot="10800000" flipV="1">
            <a:off x="325438" y="136525"/>
            <a:ext cx="365125" cy="260350"/>
          </a:xfrm>
          <a:prstGeom prst="rtTriangle">
            <a:avLst/>
          </a:prstGeom>
          <a:solidFill>
            <a:srgbClr val="0094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mk-MK" dirty="0">
              <a:solidFill>
                <a:srgbClr val="FFFFFF"/>
              </a:solidFill>
            </a:endParaRPr>
          </a:p>
        </p:txBody>
      </p:sp>
      <p:sp>
        <p:nvSpPr>
          <p:cNvPr id="307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771650"/>
            <a:ext cx="82296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5012" name="Text Box 20"/>
          <p:cNvSpPr txBox="1">
            <a:spLocks noChangeArrowheads="1"/>
          </p:cNvSpPr>
          <p:nvPr/>
        </p:nvSpPr>
        <p:spPr bwMode="auto">
          <a:xfrm>
            <a:off x="506413" y="117475"/>
            <a:ext cx="1498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mk-MK" sz="600" b="1" dirty="0">
                <a:solidFill>
                  <a:srgbClr val="FFFFFF"/>
                </a:solidFill>
              </a:rPr>
              <a:t>ФАКУЛТЕТ ЗА ИНФОРМАТИЧКИ НАУКИ И КОМПЈУТЕРСКО ИНЖЕНЕРСТВО</a:t>
            </a:r>
            <a:endParaRPr lang="en-US" sz="6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22783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22783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227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Multimedia</a:t>
            </a:r>
            <a:endParaRPr lang="mk-M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Past, Present, and Future</a:t>
            </a:r>
            <a:endParaRPr lang="mk-M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multimedia?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ppt</a:t>
            </a:r>
            <a:r>
              <a:rPr lang="en-US" dirty="0"/>
              <a:t> presentation</a:t>
            </a:r>
          </a:p>
          <a:p>
            <a:r>
              <a:rPr lang="en-US" dirty="0"/>
              <a:t>Playing a video game</a:t>
            </a:r>
          </a:p>
          <a:p>
            <a:r>
              <a:rPr lang="en-US" dirty="0"/>
              <a:t>Describing a picture to your friend</a:t>
            </a:r>
          </a:p>
          <a:p>
            <a:r>
              <a:rPr lang="en-US" dirty="0"/>
              <a:t>Reading the newspaper in the morning</a:t>
            </a:r>
          </a:p>
          <a:p>
            <a:r>
              <a:rPr lang="en-US" dirty="0"/>
              <a:t>Videoconferencing</a:t>
            </a:r>
          </a:p>
          <a:p>
            <a:r>
              <a:rPr lang="en-US" dirty="0"/>
              <a:t>Watching TV and listening to radio</a:t>
            </a:r>
          </a:p>
          <a:p>
            <a:r>
              <a:rPr lang="en-US" dirty="0"/>
              <a:t>Browsing on internet</a:t>
            </a:r>
          </a:p>
          <a:p>
            <a:r>
              <a:rPr lang="en-US" dirty="0"/>
              <a:t>Having a telephone conversation</a:t>
            </a:r>
            <a:endParaRPr lang="mk-M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multimedia revolution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Digitalization of every device</a:t>
            </a:r>
          </a:p>
          <a:p>
            <a:r>
              <a:rPr lang="en-US" dirty="0"/>
              <a:t>Digitalization of libraries</a:t>
            </a:r>
          </a:p>
          <a:p>
            <a:r>
              <a:rPr lang="en-US" dirty="0"/>
              <a:t>Evolution of communication and data networks</a:t>
            </a:r>
          </a:p>
          <a:p>
            <a:r>
              <a:rPr lang="en-US" dirty="0"/>
              <a:t>New algorithms for compression</a:t>
            </a:r>
          </a:p>
          <a:p>
            <a:r>
              <a:rPr lang="en-US" dirty="0"/>
              <a:t>Better hardware performances</a:t>
            </a:r>
          </a:p>
          <a:p>
            <a:r>
              <a:rPr lang="en-US" dirty="0"/>
              <a:t>Smarted user interfaces for interaction</a:t>
            </a:r>
          </a:p>
          <a:p>
            <a:endParaRPr lang="mk-M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for standardization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ISO (international organization for standardization)</a:t>
            </a:r>
          </a:p>
          <a:p>
            <a:r>
              <a:rPr lang="en-US" dirty="0">
                <a:solidFill>
                  <a:srgbClr val="FF0000"/>
                </a:solidFill>
              </a:rPr>
              <a:t>ITU (International Telecommunication Union)</a:t>
            </a:r>
          </a:p>
          <a:p>
            <a:r>
              <a:rPr lang="en-US" dirty="0">
                <a:solidFill>
                  <a:srgbClr val="0070C0"/>
                </a:solidFill>
              </a:rPr>
              <a:t>JPEG (Joint pictures expert group)</a:t>
            </a:r>
          </a:p>
          <a:p>
            <a:r>
              <a:rPr lang="en-US" dirty="0">
                <a:solidFill>
                  <a:srgbClr val="0070C0"/>
                </a:solidFill>
              </a:rPr>
              <a:t>MPEG (Motion pictures expert group)</a:t>
            </a:r>
          </a:p>
          <a:p>
            <a:r>
              <a:rPr lang="en-US" dirty="0">
                <a:solidFill>
                  <a:srgbClr val="0070C0"/>
                </a:solidFill>
              </a:rPr>
              <a:t>OSI (Open Systems for Interconnection)</a:t>
            </a:r>
          </a:p>
          <a:p>
            <a:r>
              <a:rPr lang="en-US" dirty="0">
                <a:solidFill>
                  <a:srgbClr val="0070C0"/>
                </a:solidFill>
              </a:rPr>
              <a:t>VRML (Virtual </a:t>
            </a:r>
            <a:r>
              <a:rPr lang="en-US" dirty="0" err="1">
                <a:solidFill>
                  <a:srgbClr val="0070C0"/>
                </a:solidFill>
              </a:rPr>
              <a:t>relality</a:t>
            </a:r>
            <a:r>
              <a:rPr lang="en-US" dirty="0">
                <a:solidFill>
                  <a:srgbClr val="0070C0"/>
                </a:solidFill>
              </a:rPr>
              <a:t> modeling language)</a:t>
            </a:r>
          </a:p>
          <a:p>
            <a:endParaRPr lang="mk-M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future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Smartphones</a:t>
            </a:r>
            <a:r>
              <a:rPr lang="en-US" dirty="0"/>
              <a:t>, GPS, …</a:t>
            </a:r>
          </a:p>
          <a:p>
            <a:r>
              <a:rPr lang="en-US" dirty="0"/>
              <a:t>Needs for application that can search through multimedia information</a:t>
            </a:r>
          </a:p>
          <a:p>
            <a:r>
              <a:rPr lang="en-US" dirty="0"/>
              <a:t>Google</a:t>
            </a:r>
          </a:p>
          <a:p>
            <a:r>
              <a:rPr lang="en-US" dirty="0"/>
              <a:t>Agents and software robots</a:t>
            </a:r>
          </a:p>
          <a:p>
            <a:r>
              <a:rPr lang="en-US" dirty="0"/>
              <a:t>DRM (Digital right management), protecting the ownership/copyright of digital content</a:t>
            </a:r>
            <a:endParaRPr lang="mk-M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multimedia?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ppt</a:t>
            </a:r>
            <a:r>
              <a:rPr lang="en-US" dirty="0"/>
              <a:t> presentation</a:t>
            </a:r>
          </a:p>
          <a:p>
            <a:r>
              <a:rPr lang="en-US" dirty="0"/>
              <a:t>Playing a video game</a:t>
            </a:r>
          </a:p>
          <a:p>
            <a:r>
              <a:rPr lang="en-US" dirty="0"/>
              <a:t>Describing a picture to your friend</a:t>
            </a:r>
          </a:p>
          <a:p>
            <a:r>
              <a:rPr lang="en-US" dirty="0"/>
              <a:t>Reading the newspaper in the morning</a:t>
            </a:r>
          </a:p>
          <a:p>
            <a:r>
              <a:rPr lang="en-US" dirty="0"/>
              <a:t>Videoconferencing</a:t>
            </a:r>
          </a:p>
          <a:p>
            <a:r>
              <a:rPr lang="en-US" dirty="0"/>
              <a:t>Watching TV and listening to radio</a:t>
            </a:r>
          </a:p>
          <a:p>
            <a:r>
              <a:rPr lang="en-US" dirty="0"/>
              <a:t>Browsing on internet</a:t>
            </a:r>
          </a:p>
          <a:p>
            <a:r>
              <a:rPr lang="en-US" dirty="0"/>
              <a:t>Having a telephone conversation</a:t>
            </a:r>
            <a:endParaRPr lang="mk-MK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884238"/>
          </a:xfrm>
        </p:spPr>
        <p:txBody>
          <a:bodyPr/>
          <a:lstStyle/>
          <a:p>
            <a:r>
              <a:rPr lang="en-US" dirty="0"/>
              <a:t>Multimedia – historical perspective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6815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word </a:t>
            </a:r>
            <a:r>
              <a:rPr lang="en-US" i="1" dirty="0"/>
              <a:t>multimedia</a:t>
            </a:r>
            <a:r>
              <a:rPr lang="en-US" dirty="0"/>
              <a:t> appeared in the beginning of the 1990s</a:t>
            </a:r>
          </a:p>
          <a:p>
            <a:r>
              <a:rPr lang="en-US" dirty="0"/>
              <a:t>Mainly after the success of digital audio recording on  CDs </a:t>
            </a:r>
          </a:p>
          <a:p>
            <a:r>
              <a:rPr lang="en-US" dirty="0"/>
              <a:t>The next anticipated step was to create digital content  involving image, text, video, along with the audio </a:t>
            </a:r>
          </a:p>
          <a:p>
            <a:r>
              <a:rPr lang="en-US" dirty="0"/>
              <a:t>First multimedia CD-ROMs which included informational content and games (Encyclopedia Britannica, games with simple graphics, animations and audio)</a:t>
            </a:r>
          </a:p>
          <a:p>
            <a:pPr algn="just"/>
            <a:r>
              <a:rPr lang="en-US" dirty="0"/>
              <a:t>Experience only limited to a single user interacting with a PC </a:t>
            </a:r>
          </a:p>
          <a:p>
            <a:r>
              <a:rPr lang="en-US" dirty="0"/>
              <a:t>Things have changed dramatically since then, mainly due to</a:t>
            </a:r>
          </a:p>
          <a:p>
            <a:pPr lvl="1"/>
            <a:r>
              <a:rPr lang="en-US" dirty="0"/>
              <a:t>Low-cost capture devices</a:t>
            </a:r>
          </a:p>
          <a:p>
            <a:pPr lvl="1"/>
            <a:r>
              <a:rPr lang="en-US" dirty="0"/>
              <a:t>Larger storage devices</a:t>
            </a:r>
          </a:p>
          <a:p>
            <a:pPr lvl="1"/>
            <a:r>
              <a:rPr lang="en-US" dirty="0"/>
              <a:t>Advances in digital networks and distribution technologies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884238"/>
          </a:xfrm>
        </p:spPr>
        <p:txBody>
          <a:bodyPr>
            <a:noAutofit/>
          </a:bodyPr>
          <a:lstStyle/>
          <a:p>
            <a:r>
              <a:rPr lang="en-US" dirty="0"/>
              <a:t>Main processes in multimedia systems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681538"/>
          </a:xfrm>
        </p:spPr>
        <p:txBody>
          <a:bodyPr/>
          <a:lstStyle/>
          <a:p>
            <a:pPr>
              <a:buNone/>
            </a:pPr>
            <a:r>
              <a:rPr lang="en-US" dirty="0"/>
              <a:t>State-of-the-art multimedia: </a:t>
            </a:r>
          </a:p>
          <a:p>
            <a:r>
              <a:rPr lang="en-US" dirty="0"/>
              <a:t>Multimedia content creation and multimedia authoring (HW/SW)</a:t>
            </a:r>
          </a:p>
          <a:p>
            <a:r>
              <a:rPr lang="en-US" dirty="0"/>
              <a:t>Storage &amp; Compression</a:t>
            </a:r>
          </a:p>
          <a:p>
            <a:r>
              <a:rPr lang="en-US" dirty="0"/>
              <a:t>Distribution (wired cables, optical networks, wireless networks, satellite, TV, PDAs, ..)</a:t>
            </a:r>
          </a:p>
          <a:p>
            <a:endParaRPr lang="mk-M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information</a:t>
            </a:r>
            <a:endParaRPr lang="mk-M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398765" y="1771650"/>
            <a:ext cx="447347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multimedia data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Mainstream multimedia:</a:t>
            </a:r>
          </a:p>
          <a:p>
            <a:pPr lvl="1"/>
            <a:r>
              <a:rPr lang="en-US" dirty="0"/>
              <a:t>Text (formatted, hypertext  (non-linear), )</a:t>
            </a:r>
          </a:p>
          <a:p>
            <a:pPr lvl="1"/>
            <a:r>
              <a:rPr lang="en-US" dirty="0"/>
              <a:t>Audio (dimensionality, frequency range, voice, music)</a:t>
            </a:r>
          </a:p>
          <a:p>
            <a:pPr lvl="1"/>
            <a:r>
              <a:rPr lang="en-US" dirty="0"/>
              <a:t>Image (2d array of pixels, bit-depth, formats )</a:t>
            </a:r>
          </a:p>
          <a:p>
            <a:pPr lvl="1"/>
            <a:r>
              <a:rPr lang="en-US" dirty="0"/>
              <a:t>Video (aspect ration, width to height, 1d scanning)</a:t>
            </a:r>
          </a:p>
          <a:p>
            <a:pPr lvl="1"/>
            <a:r>
              <a:rPr lang="en-US" dirty="0"/>
              <a:t>Graphics (2d/3d vector coordinates, color, thickness)</a:t>
            </a:r>
          </a:p>
          <a:p>
            <a:pPr lvl="1"/>
            <a:r>
              <a:rPr lang="en-US" dirty="0"/>
              <a:t>Animation?</a:t>
            </a:r>
          </a:p>
          <a:p>
            <a:r>
              <a:rPr lang="en-US" dirty="0"/>
              <a:t>Still not mainstream multimedia:</a:t>
            </a:r>
          </a:p>
          <a:p>
            <a:pPr lvl="1"/>
            <a:r>
              <a:rPr lang="en-US" dirty="0"/>
              <a:t>Holograph</a:t>
            </a:r>
          </a:p>
          <a:p>
            <a:pPr lvl="1"/>
            <a:r>
              <a:rPr lang="en-US" dirty="0" err="1"/>
              <a:t>Haptic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Qualities of multimedia data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Digital (always bits and bytes), which enables creation of rich content</a:t>
            </a:r>
          </a:p>
          <a:p>
            <a:r>
              <a:rPr lang="en-US" dirty="0"/>
              <a:t>Voluminous (challenges in storing, searching, transmitting over bandwidth) -&gt; compression</a:t>
            </a:r>
          </a:p>
          <a:p>
            <a:r>
              <a:rPr lang="en-US" dirty="0"/>
              <a:t>Interactive, </a:t>
            </a:r>
            <a:r>
              <a:rPr lang="en-US" b="1" dirty="0">
                <a:solidFill>
                  <a:srgbClr val="FF0000"/>
                </a:solidFill>
              </a:rPr>
              <a:t>Jumping</a:t>
            </a:r>
            <a:r>
              <a:rPr lang="en-US" dirty="0"/>
              <a:t>  (jump chapters in </a:t>
            </a:r>
            <a:r>
              <a:rPr lang="en-US" dirty="0" err="1"/>
              <a:t>pdf</a:t>
            </a:r>
            <a:r>
              <a:rPr lang="en-US" dirty="0"/>
              <a:t> book, hyperlinked text in WWW, jump audio and video tracks)</a:t>
            </a:r>
          </a:p>
          <a:p>
            <a:r>
              <a:rPr lang="en-US" dirty="0"/>
              <a:t>Real-time &amp; synchronization (very small delay)</a:t>
            </a:r>
          </a:p>
          <a:p>
            <a:pPr>
              <a:buNone/>
            </a:pPr>
            <a:r>
              <a:rPr lang="en-US" dirty="0"/>
              <a:t>Example: watching football match on your PC</a:t>
            </a:r>
          </a:p>
          <a:p>
            <a:endParaRPr lang="mk-M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884238"/>
          </a:xfrm>
        </p:spPr>
        <p:txBody>
          <a:bodyPr>
            <a:noAutofit/>
          </a:bodyPr>
          <a:lstStyle/>
          <a:p>
            <a:r>
              <a:rPr lang="en-US" dirty="0"/>
              <a:t>Classification of multimedia systems</a:t>
            </a:r>
            <a:endParaRPr lang="mk-M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 (watching .</a:t>
            </a:r>
            <a:r>
              <a:rPr lang="en-US" dirty="0" err="1"/>
              <a:t>ppt</a:t>
            </a:r>
            <a:r>
              <a:rPr lang="en-US" dirty="0"/>
              <a:t>  or video)</a:t>
            </a:r>
          </a:p>
          <a:p>
            <a:r>
              <a:rPr lang="en-US" dirty="0"/>
              <a:t>Real-time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orchestered</a:t>
            </a:r>
            <a:r>
              <a:rPr lang="en-US" dirty="0"/>
              <a:t> (live broadcast, DVD)</a:t>
            </a:r>
          </a:p>
          <a:p>
            <a:r>
              <a:rPr lang="en-US" dirty="0"/>
              <a:t>Linear </a:t>
            </a:r>
            <a:r>
              <a:rPr lang="en-US" dirty="0" err="1"/>
              <a:t>vs</a:t>
            </a:r>
            <a:r>
              <a:rPr lang="en-US" dirty="0"/>
              <a:t> non-linear (eBook </a:t>
            </a:r>
            <a:r>
              <a:rPr lang="en-US" dirty="0" err="1"/>
              <a:t>vs</a:t>
            </a:r>
            <a:r>
              <a:rPr lang="en-US" dirty="0"/>
              <a:t> hypertext in case of text, hypermedia for other types)</a:t>
            </a:r>
          </a:p>
          <a:p>
            <a:r>
              <a:rPr lang="en-US" dirty="0"/>
              <a:t>Person-to-machine </a:t>
            </a:r>
            <a:r>
              <a:rPr lang="en-US" dirty="0" err="1"/>
              <a:t>vs</a:t>
            </a:r>
            <a:r>
              <a:rPr lang="en-US" dirty="0"/>
              <a:t> Person-to-Person (CD-ROM game </a:t>
            </a:r>
            <a:r>
              <a:rPr lang="en-US" dirty="0" err="1"/>
              <a:t>vs</a:t>
            </a:r>
            <a:r>
              <a:rPr lang="en-US" dirty="0"/>
              <a:t> videoconferencing)</a:t>
            </a:r>
          </a:p>
          <a:p>
            <a:r>
              <a:rPr lang="en-US" dirty="0"/>
              <a:t>Single user, peer-to-peer, peer-to-</a:t>
            </a:r>
            <a:r>
              <a:rPr lang="en-US" dirty="0" err="1"/>
              <a:t>multipeer</a:t>
            </a:r>
            <a:r>
              <a:rPr lang="en-US" dirty="0"/>
              <a:t>, broadcast (web browsing, chatting, chat room, radio or TV broadcast)</a:t>
            </a:r>
          </a:p>
          <a:p>
            <a:endParaRPr lang="mk-M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today</a:t>
            </a:r>
            <a:endParaRPr lang="mk-MK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51437" y="1484784"/>
            <a:ext cx="7808995" cy="515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NKI_templat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570</Words>
  <Application>Microsoft Office PowerPoint</Application>
  <PresentationFormat>On-screen Show (4:3)</PresentationFormat>
  <Paragraphs>86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FINKI_template</vt:lpstr>
      <vt:lpstr>Introduction to Multimedia</vt:lpstr>
      <vt:lpstr>What is multimedia?</vt:lpstr>
      <vt:lpstr>Multimedia – historical perspective</vt:lpstr>
      <vt:lpstr>Main processes in multimedia systems</vt:lpstr>
      <vt:lpstr>Evolution of information</vt:lpstr>
      <vt:lpstr>Types of multimedia data</vt:lpstr>
      <vt:lpstr>Qualities of multimedia data</vt:lpstr>
      <vt:lpstr>Classification of multimedia systems</vt:lpstr>
      <vt:lpstr>Multimedia today</vt:lpstr>
      <vt:lpstr>What is multimedia?</vt:lpstr>
      <vt:lpstr>The multimedia revolution</vt:lpstr>
      <vt:lpstr>Groups for standardization</vt:lpstr>
      <vt:lpstr>A possible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Multimedia</dc:title>
  <dc:creator>Biljana</dc:creator>
  <cp:lastModifiedBy>Biljana Stojkoska</cp:lastModifiedBy>
  <cp:revision>11</cp:revision>
  <dcterms:created xsi:type="dcterms:W3CDTF">2014-10-21T09:01:15Z</dcterms:created>
  <dcterms:modified xsi:type="dcterms:W3CDTF">2018-11-03T18:18:34Z</dcterms:modified>
</cp:coreProperties>
</file>