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dvent Pro SemiBold"/>
      <p:regular r:id="rId26"/>
      <p:bold r:id="rId27"/>
      <p:italic r:id="rId28"/>
      <p:boldItalic r:id="rId29"/>
    </p:embeddedFont>
    <p:embeddedFont>
      <p:font typeface="Fira Sans Extra Condensed Medium"/>
      <p:regular r:id="rId30"/>
      <p:bold r:id="rId31"/>
      <p:italic r:id="rId32"/>
      <p:boldItalic r:id="rId33"/>
    </p:embeddedFont>
    <p:embeddedFont>
      <p:font typeface="Fira Sans Condensed Medium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  <p:embeddedFont>
      <p:font typeface="Share Tech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hareTech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dventProSemiBold-regular.fntdata"/><Relationship Id="rId25" Type="http://schemas.openxmlformats.org/officeDocument/2006/relationships/slide" Target="slides/slide21.xml"/><Relationship Id="rId28" Type="http://schemas.openxmlformats.org/officeDocument/2006/relationships/font" Target="fonts/AdventProSemiBold-italic.fntdata"/><Relationship Id="rId27" Type="http://schemas.openxmlformats.org/officeDocument/2006/relationships/font" Target="fonts/AdventPro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dventPro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9.xml"/><Relationship Id="rId35" Type="http://schemas.openxmlformats.org/officeDocument/2006/relationships/font" Target="fonts/FiraSansCondensedMedium-bold.fntdata"/><Relationship Id="rId12" Type="http://schemas.openxmlformats.org/officeDocument/2006/relationships/slide" Target="slides/slide8.xml"/><Relationship Id="rId34" Type="http://schemas.openxmlformats.org/officeDocument/2006/relationships/font" Target="fonts/FiraSansCondensedMedium-regular.fntdata"/><Relationship Id="rId15" Type="http://schemas.openxmlformats.org/officeDocument/2006/relationships/slide" Target="slides/slide11.xml"/><Relationship Id="rId37" Type="http://schemas.openxmlformats.org/officeDocument/2006/relationships/font" Target="fonts/FiraSansCondensed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FiraSansCondensedMedium-italic.fntdata"/><Relationship Id="rId17" Type="http://schemas.openxmlformats.org/officeDocument/2006/relationships/slide" Target="slides/slide13.xml"/><Relationship Id="rId39" Type="http://schemas.openxmlformats.org/officeDocument/2006/relationships/font" Target="fonts/MavenPro-bold.fntdata"/><Relationship Id="rId16" Type="http://schemas.openxmlformats.org/officeDocument/2006/relationships/slide" Target="slides/slide12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08a351113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08a351113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08a351113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08a351113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08a351113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08a351113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08a351113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08a351113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08a351113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08a351113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08a351113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308a351113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08a351113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08a351113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c60e245bf_1_31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c60e245bf_1_31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08a351113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08a351113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08a351113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08a351113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08a351113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08a351113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0e1a7781e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0e1a7781e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08a351113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08a351113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08a351113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08a351113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08a35111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08a35111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08a351113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08a351113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1957800" y="3468225"/>
            <a:ext cx="52284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7DFE5"/>
                </a:solidFill>
              </a:rPr>
              <a:t>Soluções Computacionais e Segurança</a:t>
            </a:r>
            <a:endParaRPr>
              <a:solidFill>
                <a:srgbClr val="D7DFE5"/>
              </a:solidFill>
            </a:endParaRPr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295925" y="751900"/>
            <a:ext cx="8584200" cy="22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Políticas de Segurança para uma Pequena Empresa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" name="Google Shape;440;p23"/>
          <p:cNvGrpSpPr/>
          <p:nvPr/>
        </p:nvGrpSpPr>
        <p:grpSpPr>
          <a:xfrm>
            <a:off x="8027146" y="2496860"/>
            <a:ext cx="199001" cy="2139769"/>
            <a:chOff x="8008096" y="2108910"/>
            <a:chExt cx="199001" cy="2139769"/>
          </a:xfrm>
        </p:grpSpPr>
        <p:sp>
          <p:nvSpPr>
            <p:cNvPr id="441" name="Google Shape;44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2"/>
          <p:cNvSpPr txBox="1"/>
          <p:nvPr>
            <p:ph idx="1" type="body"/>
          </p:nvPr>
        </p:nvSpPr>
        <p:spPr>
          <a:xfrm>
            <a:off x="597375" y="1156325"/>
            <a:ext cx="73197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Dispositivos Móveis Pessoais - BYOD  Bring Your Own Device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 escola permite que funcionários e professores usem seus próprios dispositivos móveis para fins de trabalho, desde que sigam regras rigorosas de segurança. Sendo elas: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Dispositivos devem ser criptografados para proteger dados sensíveis armazenados localmente.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   Devem ter antivírus e software de segurança atualizado instalado.</a:t>
            </a:r>
            <a:endParaRPr sz="11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   O uso de VPN para acessos à sistemas da escola.</a:t>
            </a:r>
            <a:b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br>
              <a:rPr i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 i="1"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2413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586" name="Google Shape;586;p32"/>
          <p:cNvSpPr txBox="1"/>
          <p:nvPr>
            <p:ph type="ctrTitle"/>
          </p:nvPr>
        </p:nvSpPr>
        <p:spPr>
          <a:xfrm>
            <a:off x="618825" y="411675"/>
            <a:ext cx="799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Políticas de Uso de Dispositivos Móveis e Redes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3"/>
          <p:cNvSpPr txBox="1"/>
          <p:nvPr>
            <p:ph idx="1" type="body"/>
          </p:nvPr>
        </p:nvSpPr>
        <p:spPr>
          <a:xfrm>
            <a:off x="597375" y="1156325"/>
            <a:ext cx="73197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Uso Seguro da Rede WI-FI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 r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ede WI-FI da escola será segregada em grupos:</a:t>
            </a:r>
            <a:endParaRPr sz="11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</a:t>
            </a: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Rede Administrativa: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De uso exclusivo da administração, com criptografia WPA3 e monitoramento constante do tráfego. Apenas dispositivos autorizados podem se conectar a essa rede.</a:t>
            </a:r>
            <a:endParaRPr sz="11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</a:t>
            </a: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Rede Educacional: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Usada por professores e alunos para atividades acadêmicas, com controle de banda e filtros de conteúdo para evitar o uso inadequado.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</a:t>
            </a: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Rede de Visitantes: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Disponível para convidados e prestadores de serviços, com um tempo limitado de acesso e sem conexão direta a sistemas críticos da escola.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</a:t>
            </a: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Rede Estudantil: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De uso exclusivo dos alunos para acesso aos sistemas de notas, com controle de banda e filtros de conteúdo para evitar o uso inadequado.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2413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592" name="Google Shape;592;p33"/>
          <p:cNvSpPr txBox="1"/>
          <p:nvPr>
            <p:ph type="ctrTitle"/>
          </p:nvPr>
        </p:nvSpPr>
        <p:spPr>
          <a:xfrm>
            <a:off x="618825" y="411675"/>
            <a:ext cx="799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Políticas de Uso de Dispositivos Móveis e Redes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4"/>
          <p:cNvSpPr txBox="1"/>
          <p:nvPr>
            <p:ph idx="1" type="body"/>
          </p:nvPr>
        </p:nvSpPr>
        <p:spPr>
          <a:xfrm>
            <a:off x="597375" y="1156325"/>
            <a:ext cx="73197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Monitoramento de Rede e Uso de Internet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 equipe de TI deve utilizar ferramentas de monitoramento de rede para identificar tráfego anormal, tentativas de acesso não autorizado e violações das políticas de uso da Internet </a:t>
            </a:r>
            <a:b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b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Exemplo:</a:t>
            </a:r>
            <a:r>
              <a:rPr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Download de </a:t>
            </a:r>
            <a:r>
              <a:rPr i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software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não autorizado.</a:t>
            </a:r>
            <a:endParaRPr sz="11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i="1" lang="en" sz="1400"/>
            </a:br>
            <a:endParaRPr sz="1400"/>
          </a:p>
          <a:p>
            <a:pPr indent="0" lvl="0" marL="2413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598" name="Google Shape;598;p34"/>
          <p:cNvSpPr txBox="1"/>
          <p:nvPr>
            <p:ph type="ctrTitle"/>
          </p:nvPr>
        </p:nvSpPr>
        <p:spPr>
          <a:xfrm>
            <a:off x="618825" y="411675"/>
            <a:ext cx="799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Políticas de Uso de Dispositivos Móveis e Redes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"/>
          <p:cNvSpPr txBox="1"/>
          <p:nvPr>
            <p:ph type="ctrTitle"/>
          </p:nvPr>
        </p:nvSpPr>
        <p:spPr>
          <a:xfrm>
            <a:off x="1369950" y="1868575"/>
            <a:ext cx="4110600" cy="16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3E7EA"/>
                </a:solidFill>
              </a:rPr>
              <a:t>Diretrizes para Respostas a Incidentes de Segurança</a:t>
            </a:r>
            <a:endParaRPr sz="6000">
              <a:solidFill>
                <a:srgbClr val="E3E7EA"/>
              </a:solidFill>
            </a:endParaRPr>
          </a:p>
        </p:txBody>
      </p:sp>
      <p:sp>
        <p:nvSpPr>
          <p:cNvPr id="604" name="Google Shape;604;p3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5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6" name="Google Shape;606;p3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8" name="Google Shape;608;p35"/>
          <p:cNvCxnSpPr>
            <a:stCxn id="604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6"/>
          <p:cNvSpPr txBox="1"/>
          <p:nvPr>
            <p:ph idx="1" type="body"/>
          </p:nvPr>
        </p:nvSpPr>
        <p:spPr>
          <a:xfrm>
            <a:off x="597375" y="1156325"/>
            <a:ext cx="7319700" cy="3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Plano de Respostas a Incidentes PRI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 escola deverá criar e manter um </a:t>
            </a: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Plano de Resposta a Incidentes (PRI)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detalhado. O PRI irá conter:</a:t>
            </a:r>
            <a:endParaRPr sz="11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Identificação de possíveis incidentes, como ataques de </a:t>
            </a:r>
            <a:r>
              <a:rPr i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ransomware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, violações de dados, falhas sistêmicas. 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Procedimentos para contenção rápida do incidente, como desconectar sistemas afetados da rede.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Notificação das partes interessadas, como a direção da escola, alunos e pais.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Análise pós-incidente para identificar vulnerabilidades exploradas e planejar melhorias.</a:t>
            </a:r>
            <a:endParaRPr sz="11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7DF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400"/>
            </a:br>
            <a:br>
              <a:rPr lang="en" sz="1400"/>
            </a:br>
            <a:br>
              <a:rPr i="1" lang="en" sz="1400"/>
            </a:br>
            <a:endParaRPr i="1" sz="1400"/>
          </a:p>
          <a:p>
            <a:pPr indent="-215900" lvl="0" marL="241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b="1" lang="en" sz="1400"/>
              <a:t>Autenticação Multifator (MFA)</a:t>
            </a:r>
            <a:endParaRPr b="1"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Para acesso a informações confidenciais como dados médicos de alunos ou registros financeiros, será obrigatória a autenticação multifator, utilizando métodos como tokens de autenticação, códigos enviados por SMS ou apps de autenticação.</a:t>
            </a:r>
            <a:endParaRPr sz="1400"/>
          </a:p>
          <a:p>
            <a:pPr indent="0" lvl="0" marL="2413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614" name="Google Shape;614;p36"/>
          <p:cNvSpPr txBox="1"/>
          <p:nvPr>
            <p:ph type="ctrTitle"/>
          </p:nvPr>
        </p:nvSpPr>
        <p:spPr>
          <a:xfrm>
            <a:off x="618825" y="411675"/>
            <a:ext cx="8289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Diretrizes para Respostas a Incidentes de Segurança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7"/>
          <p:cNvSpPr txBox="1"/>
          <p:nvPr>
            <p:ph idx="1" type="body"/>
          </p:nvPr>
        </p:nvSpPr>
        <p:spPr>
          <a:xfrm>
            <a:off x="597375" y="1156325"/>
            <a:ext cx="73197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Equipe de Resposta a Incidentes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Será designada uma equipe de resposta composta por membros da TI, administradores e, se necessário, consultores externos de segurança. Cada incidente deverá ser escalado conforme sua gravidade, e a equipe deverá agir conforme as diretrizes do PRI.</a:t>
            </a:r>
            <a:br>
              <a:rPr i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15900" lvl="0" marL="2413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Notificações e Relatórios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Todos os incidentes devem ser registrados em relatórios detalhados, incluindo as ações tomadas e o tempo de resposta. A escola deve informar os alunos e pais em caso de vazamento de dados pessoais.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2413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0" name="Google Shape;620;p37"/>
          <p:cNvSpPr txBox="1"/>
          <p:nvPr>
            <p:ph type="ctrTitle"/>
          </p:nvPr>
        </p:nvSpPr>
        <p:spPr>
          <a:xfrm>
            <a:off x="618825" y="411675"/>
            <a:ext cx="8289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Diretrizes para Respostas a Incidentes de Segurança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8"/>
          <p:cNvSpPr txBox="1"/>
          <p:nvPr>
            <p:ph type="ctrTitle"/>
          </p:nvPr>
        </p:nvSpPr>
        <p:spPr>
          <a:xfrm>
            <a:off x="1369950" y="1868575"/>
            <a:ext cx="4110600" cy="16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3E7EA"/>
                </a:solidFill>
              </a:rPr>
              <a:t>Política de Backup e Recuperação de Desastres</a:t>
            </a:r>
            <a:endParaRPr sz="6000">
              <a:solidFill>
                <a:srgbClr val="E3E7EA"/>
              </a:solidFill>
            </a:endParaRPr>
          </a:p>
        </p:txBody>
      </p:sp>
      <p:sp>
        <p:nvSpPr>
          <p:cNvPr id="626" name="Google Shape;626;p38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8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8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0" name="Google Shape;630;p38"/>
          <p:cNvCxnSpPr>
            <a:stCxn id="62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9"/>
          <p:cNvSpPr txBox="1"/>
          <p:nvPr>
            <p:ph idx="1" type="body"/>
          </p:nvPr>
        </p:nvSpPr>
        <p:spPr>
          <a:xfrm>
            <a:off x="597375" y="1156325"/>
            <a:ext cx="73197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Backup Diário e Incremental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 escola deve realizar backups completos de todos os dados sensíveis, incluindo registros acadêmicos, financeiros e de saúde, diariamente, tanto localmente quanto em servidores na nuvem. 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7DFE5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Backups incrementais, apenas dos dados alterados, serão realizados a cada hora para reduzir a janela de perda de dados.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2413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636" name="Google Shape;636;p39"/>
          <p:cNvSpPr txBox="1"/>
          <p:nvPr>
            <p:ph type="ctrTitle"/>
          </p:nvPr>
        </p:nvSpPr>
        <p:spPr>
          <a:xfrm>
            <a:off x="618825" y="411675"/>
            <a:ext cx="8289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 de Backup e Recuperação de Desastres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0"/>
          <p:cNvSpPr txBox="1"/>
          <p:nvPr>
            <p:ph idx="1" type="body"/>
          </p:nvPr>
        </p:nvSpPr>
        <p:spPr>
          <a:xfrm>
            <a:off x="597375" y="1156325"/>
            <a:ext cx="73197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Armazenamento de Backups em Locais Seguros</a:t>
            </a:r>
            <a:endParaRPr b="1"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Os backups serão armazenados em dois locais distintos: um backup local criptografado e um backup em nuvem, para garantir redundância e recuperação em caso de desastre físico (como incêndios ou inundações).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Exemplo: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Se os servidores locais da escola forem comprometidos por um ataque de </a:t>
            </a:r>
            <a:r>
              <a:rPr i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ransomware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, os dados poderão ser restaurados rapidamente a partir da cópia armazenada na nuvem</a:t>
            </a:r>
            <a:r>
              <a:rPr lang="en" sz="11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.</a:t>
            </a:r>
            <a:endParaRPr sz="11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2413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42" name="Google Shape;642;p40"/>
          <p:cNvSpPr txBox="1"/>
          <p:nvPr>
            <p:ph type="ctrTitle"/>
          </p:nvPr>
        </p:nvSpPr>
        <p:spPr>
          <a:xfrm>
            <a:off x="618825" y="411675"/>
            <a:ext cx="8289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 de Backup e Recuperação de Desastres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"/>
          <p:cNvSpPr txBox="1"/>
          <p:nvPr>
            <p:ph idx="1" type="body"/>
          </p:nvPr>
        </p:nvSpPr>
        <p:spPr>
          <a:xfrm>
            <a:off x="597375" y="1156325"/>
            <a:ext cx="73197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Teste de Recuperação Regulares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 escola deverá testar sua capacidade de restaurar dados a partir dos backups pelo menos uma vez por trimestre. Os testes ajudarão a identificar problemas no processo de recuperação antes que um incidente ocorra.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15900" lvl="0" marL="2413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Plano de Recuperação de Desastres 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O PRD irá detalhar os procedimentos para restaurar as operações da escola em caso de catástrofe, como um incêndio que destrua a infraestrutura local. O plano incluirá o tempo máximo aceitável para recuperação </a:t>
            </a: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(RTO - Recovery Time Objective)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e o volume máximo de dados que pode ser perdido sem grandes impactos</a:t>
            </a:r>
            <a:r>
              <a:rPr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(RPO - Recovery Point Objective).</a:t>
            </a:r>
            <a:endParaRPr b="1" sz="11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2413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48" name="Google Shape;648;p41"/>
          <p:cNvSpPr txBox="1"/>
          <p:nvPr>
            <p:ph type="ctrTitle"/>
          </p:nvPr>
        </p:nvSpPr>
        <p:spPr>
          <a:xfrm>
            <a:off x="618825" y="411675"/>
            <a:ext cx="8289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 de Backup e Recuperação de Desastres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4"/>
          <p:cNvSpPr txBox="1"/>
          <p:nvPr>
            <p:ph idx="4294967295" type="ctrTitle"/>
          </p:nvPr>
        </p:nvSpPr>
        <p:spPr>
          <a:xfrm>
            <a:off x="689300" y="411675"/>
            <a:ext cx="268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Integrantes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48" name="Google Shape;448;p24"/>
          <p:cNvSpPr txBox="1"/>
          <p:nvPr>
            <p:ph idx="4294967295" type="body"/>
          </p:nvPr>
        </p:nvSpPr>
        <p:spPr>
          <a:xfrm>
            <a:off x="689300" y="1196913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7DFE5"/>
                </a:solidFill>
              </a:rPr>
              <a:t>Ana Carolina dos Reis Ramos</a:t>
            </a:r>
            <a:endParaRPr>
              <a:solidFill>
                <a:srgbClr val="D7DFE5"/>
              </a:solidFill>
            </a:endParaRPr>
          </a:p>
        </p:txBody>
      </p:sp>
      <p:sp>
        <p:nvSpPr>
          <p:cNvPr id="449" name="Google Shape;449;p24"/>
          <p:cNvSpPr txBox="1"/>
          <p:nvPr>
            <p:ph idx="4294967295" type="body"/>
          </p:nvPr>
        </p:nvSpPr>
        <p:spPr>
          <a:xfrm>
            <a:off x="689300" y="1704863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7DFE5"/>
                </a:solidFill>
              </a:rPr>
              <a:t>Ana Luisa Martins Da Silva</a:t>
            </a:r>
            <a:endParaRPr>
              <a:solidFill>
                <a:srgbClr val="D7DFE5"/>
              </a:solidFill>
            </a:endParaRPr>
          </a:p>
        </p:txBody>
      </p:sp>
      <p:sp>
        <p:nvSpPr>
          <p:cNvPr id="450" name="Google Shape;450;p24"/>
          <p:cNvSpPr txBox="1"/>
          <p:nvPr>
            <p:ph idx="4294967295" type="body"/>
          </p:nvPr>
        </p:nvSpPr>
        <p:spPr>
          <a:xfrm>
            <a:off x="689300" y="2212800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7DFE5"/>
                </a:solidFill>
              </a:rPr>
              <a:t>Gustavo Leal de Almeida </a:t>
            </a:r>
            <a:endParaRPr>
              <a:solidFill>
                <a:srgbClr val="D7DFE5"/>
              </a:solidFill>
            </a:endParaRPr>
          </a:p>
        </p:txBody>
      </p:sp>
      <p:sp>
        <p:nvSpPr>
          <p:cNvPr id="451" name="Google Shape;451;p24"/>
          <p:cNvSpPr txBox="1"/>
          <p:nvPr>
            <p:ph idx="4294967295" type="body"/>
          </p:nvPr>
        </p:nvSpPr>
        <p:spPr>
          <a:xfrm>
            <a:off x="689300" y="3209650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7DFE5"/>
                </a:solidFill>
              </a:rPr>
              <a:t>Milena</a:t>
            </a:r>
            <a:endParaRPr>
              <a:solidFill>
                <a:srgbClr val="D7DFE5"/>
              </a:solidFill>
            </a:endParaRPr>
          </a:p>
        </p:txBody>
      </p:sp>
      <p:sp>
        <p:nvSpPr>
          <p:cNvPr id="452" name="Google Shape;452;p24"/>
          <p:cNvSpPr txBox="1"/>
          <p:nvPr>
            <p:ph idx="4294967295" type="body"/>
          </p:nvPr>
        </p:nvSpPr>
        <p:spPr>
          <a:xfrm>
            <a:off x="689300" y="3708075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7DFE5"/>
                </a:solidFill>
              </a:rPr>
              <a:t>M</a:t>
            </a:r>
            <a:r>
              <a:rPr lang="en">
                <a:solidFill>
                  <a:srgbClr val="D7DFE5"/>
                </a:solidFill>
              </a:rPr>
              <a:t>urilo Passos</a:t>
            </a:r>
            <a:endParaRPr>
              <a:solidFill>
                <a:srgbClr val="D7DFE5"/>
              </a:solidFill>
            </a:endParaRPr>
          </a:p>
        </p:txBody>
      </p:sp>
      <p:sp>
        <p:nvSpPr>
          <p:cNvPr id="453" name="Google Shape;453;p24"/>
          <p:cNvSpPr txBox="1"/>
          <p:nvPr>
            <p:ph idx="4294967295" type="body"/>
          </p:nvPr>
        </p:nvSpPr>
        <p:spPr>
          <a:xfrm>
            <a:off x="689300" y="4206500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7DFE5"/>
                </a:solidFill>
              </a:rPr>
              <a:t>Paulo Passiano</a:t>
            </a:r>
            <a:endParaRPr>
              <a:solidFill>
                <a:srgbClr val="D7DFE5"/>
              </a:solidFill>
            </a:endParaRPr>
          </a:p>
        </p:txBody>
      </p:sp>
      <p:sp>
        <p:nvSpPr>
          <p:cNvPr id="454" name="Google Shape;454;p24"/>
          <p:cNvSpPr txBox="1"/>
          <p:nvPr>
            <p:ph idx="4294967295" type="body"/>
          </p:nvPr>
        </p:nvSpPr>
        <p:spPr>
          <a:xfrm>
            <a:off x="4352375" y="1196925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E3E7EA"/>
                </a:solidFill>
              </a:rPr>
              <a:t>82413448</a:t>
            </a:r>
            <a:endParaRPr sz="1700">
              <a:solidFill>
                <a:srgbClr val="E3E7EA"/>
              </a:solidFill>
            </a:endParaRPr>
          </a:p>
        </p:txBody>
      </p:sp>
      <p:sp>
        <p:nvSpPr>
          <p:cNvPr id="455" name="Google Shape;455;p24"/>
          <p:cNvSpPr txBox="1"/>
          <p:nvPr>
            <p:ph idx="4294967295" type="body"/>
          </p:nvPr>
        </p:nvSpPr>
        <p:spPr>
          <a:xfrm>
            <a:off x="4352375" y="1704875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E3E7EA"/>
                </a:solidFill>
              </a:rPr>
              <a:t>824219533</a:t>
            </a:r>
            <a:endParaRPr sz="1700">
              <a:solidFill>
                <a:srgbClr val="E3E7EA"/>
              </a:solidFill>
            </a:endParaRPr>
          </a:p>
        </p:txBody>
      </p:sp>
      <p:sp>
        <p:nvSpPr>
          <p:cNvPr id="456" name="Google Shape;456;p24"/>
          <p:cNvSpPr txBox="1"/>
          <p:nvPr>
            <p:ph idx="4294967295" type="body"/>
          </p:nvPr>
        </p:nvSpPr>
        <p:spPr>
          <a:xfrm>
            <a:off x="4352375" y="2283850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E3E7EA"/>
                </a:solidFill>
              </a:rPr>
              <a:t>824138271</a:t>
            </a:r>
            <a:endParaRPr sz="1700">
              <a:solidFill>
                <a:srgbClr val="E3E7EA"/>
              </a:solidFill>
            </a:endParaRPr>
          </a:p>
        </p:txBody>
      </p:sp>
      <p:sp>
        <p:nvSpPr>
          <p:cNvPr id="457" name="Google Shape;457;p24"/>
          <p:cNvSpPr txBox="1"/>
          <p:nvPr>
            <p:ph idx="4294967295" type="body"/>
          </p:nvPr>
        </p:nvSpPr>
        <p:spPr>
          <a:xfrm>
            <a:off x="4352400" y="3245175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D9D9D9"/>
                </a:solidFill>
              </a:rPr>
              <a:t>824213909</a:t>
            </a:r>
            <a:endParaRPr sz="1700">
              <a:solidFill>
                <a:srgbClr val="D9D9D9"/>
              </a:solidFill>
            </a:endParaRPr>
          </a:p>
        </p:txBody>
      </p:sp>
      <p:sp>
        <p:nvSpPr>
          <p:cNvPr id="458" name="Google Shape;458;p24"/>
          <p:cNvSpPr txBox="1"/>
          <p:nvPr>
            <p:ph idx="4294967295" type="body"/>
          </p:nvPr>
        </p:nvSpPr>
        <p:spPr>
          <a:xfrm>
            <a:off x="4352375" y="3779100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E3E7EA"/>
                </a:solidFill>
              </a:rPr>
              <a:t>824217071</a:t>
            </a:r>
            <a:endParaRPr sz="1700">
              <a:solidFill>
                <a:srgbClr val="E3E7EA"/>
              </a:solidFill>
            </a:endParaRPr>
          </a:p>
        </p:txBody>
      </p:sp>
      <p:sp>
        <p:nvSpPr>
          <p:cNvPr id="459" name="Google Shape;459;p24"/>
          <p:cNvSpPr txBox="1"/>
          <p:nvPr>
            <p:ph idx="4294967295" type="body"/>
          </p:nvPr>
        </p:nvSpPr>
        <p:spPr>
          <a:xfrm>
            <a:off x="4352375" y="4206500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E3E7EA"/>
                </a:solidFill>
              </a:rPr>
              <a:t>824219946</a:t>
            </a:r>
            <a:endParaRPr sz="1700">
              <a:solidFill>
                <a:srgbClr val="E3E7EA"/>
              </a:solidFill>
            </a:endParaRPr>
          </a:p>
        </p:txBody>
      </p:sp>
      <p:sp>
        <p:nvSpPr>
          <p:cNvPr id="460" name="Google Shape;460;p24"/>
          <p:cNvSpPr txBox="1"/>
          <p:nvPr>
            <p:ph idx="4294967295" type="body"/>
          </p:nvPr>
        </p:nvSpPr>
        <p:spPr>
          <a:xfrm>
            <a:off x="689300" y="2750625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7DFE5"/>
                </a:solidFill>
              </a:rPr>
              <a:t>Matheus Moniakas </a:t>
            </a:r>
            <a:endParaRPr>
              <a:solidFill>
                <a:srgbClr val="D7DFE5"/>
              </a:solidFill>
            </a:endParaRPr>
          </a:p>
        </p:txBody>
      </p:sp>
      <p:sp>
        <p:nvSpPr>
          <p:cNvPr id="461" name="Google Shape;461;p24"/>
          <p:cNvSpPr txBox="1"/>
          <p:nvPr>
            <p:ph idx="4294967295" type="body"/>
          </p:nvPr>
        </p:nvSpPr>
        <p:spPr>
          <a:xfrm>
            <a:off x="4352375" y="2821675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E3E7EA"/>
                </a:solidFill>
              </a:rPr>
              <a:t>82422355</a:t>
            </a:r>
            <a:endParaRPr sz="1700">
              <a:solidFill>
                <a:srgbClr val="E3E7EA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42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654" name="Google Shape;654;p42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42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Conclusão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74" name="Google Shape;674;p42"/>
          <p:cNvSpPr txBox="1"/>
          <p:nvPr>
            <p:ph idx="1" type="body"/>
          </p:nvPr>
        </p:nvSpPr>
        <p:spPr>
          <a:xfrm>
            <a:off x="618825" y="1384550"/>
            <a:ext cx="3622800" cy="1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 implementação adequada dessas políticas garantirá que a instituição esteja preparada para enfrentar ameaças internas e externas, proteger seus dados e manter a continuidade das operações.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675" name="Google Shape;675;p42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676" name="Google Shape;676;p42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81" name="Google Shape;681;p42"/>
          <p:cNvCxnSpPr/>
          <p:nvPr/>
        </p:nvCxnSpPr>
        <p:spPr>
          <a:xfrm>
            <a:off x="6450325" y="3861425"/>
            <a:ext cx="9144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2" name="Google Shape;682;p42"/>
          <p:cNvGrpSpPr/>
          <p:nvPr/>
        </p:nvGrpSpPr>
        <p:grpSpPr>
          <a:xfrm>
            <a:off x="5726442" y="1561128"/>
            <a:ext cx="1400179" cy="2070685"/>
            <a:chOff x="916127" y="3807056"/>
            <a:chExt cx="221902" cy="380795"/>
          </a:xfrm>
        </p:grpSpPr>
        <p:sp>
          <p:nvSpPr>
            <p:cNvPr id="683" name="Google Shape;683;p42"/>
            <p:cNvSpPr/>
            <p:nvPr/>
          </p:nvSpPr>
          <p:spPr>
            <a:xfrm>
              <a:off x="916127" y="3807056"/>
              <a:ext cx="221902" cy="380795"/>
            </a:xfrm>
            <a:custGeom>
              <a:rect b="b" l="l" r="r" t="t"/>
              <a:pathLst>
                <a:path extrusionOk="0" h="11954" w="6966">
                  <a:moveTo>
                    <a:pt x="4120" y="6429"/>
                  </a:moveTo>
                  <a:lnTo>
                    <a:pt x="4120" y="7799"/>
                  </a:lnTo>
                  <a:lnTo>
                    <a:pt x="2810" y="7799"/>
                  </a:lnTo>
                  <a:lnTo>
                    <a:pt x="2810" y="6429"/>
                  </a:lnTo>
                  <a:cubicBezTo>
                    <a:pt x="3024" y="6489"/>
                    <a:pt x="3245" y="6519"/>
                    <a:pt x="3465" y="6519"/>
                  </a:cubicBezTo>
                  <a:cubicBezTo>
                    <a:pt x="3685" y="6519"/>
                    <a:pt x="3905" y="6489"/>
                    <a:pt x="4120" y="6429"/>
                  </a:cubicBezTo>
                  <a:close/>
                  <a:moveTo>
                    <a:pt x="4882" y="8144"/>
                  </a:moveTo>
                  <a:lnTo>
                    <a:pt x="4882" y="8680"/>
                  </a:lnTo>
                  <a:lnTo>
                    <a:pt x="2060" y="8680"/>
                  </a:lnTo>
                  <a:lnTo>
                    <a:pt x="2060" y="8144"/>
                  </a:lnTo>
                  <a:close/>
                  <a:moveTo>
                    <a:pt x="5596" y="9037"/>
                  </a:moveTo>
                  <a:lnTo>
                    <a:pt x="5596" y="9335"/>
                  </a:lnTo>
                  <a:lnTo>
                    <a:pt x="1346" y="9335"/>
                  </a:lnTo>
                  <a:lnTo>
                    <a:pt x="1346" y="9037"/>
                  </a:lnTo>
                  <a:lnTo>
                    <a:pt x="2060" y="9037"/>
                  </a:lnTo>
                  <a:lnTo>
                    <a:pt x="2060" y="9049"/>
                  </a:lnTo>
                  <a:lnTo>
                    <a:pt x="4882" y="9049"/>
                  </a:lnTo>
                  <a:lnTo>
                    <a:pt x="4882" y="9037"/>
                  </a:lnTo>
                  <a:close/>
                  <a:moveTo>
                    <a:pt x="6227" y="9692"/>
                  </a:moveTo>
                  <a:cubicBezTo>
                    <a:pt x="6441" y="9692"/>
                    <a:pt x="6608" y="9858"/>
                    <a:pt x="6608" y="10061"/>
                  </a:cubicBezTo>
                  <a:lnTo>
                    <a:pt x="6608" y="11251"/>
                  </a:lnTo>
                  <a:cubicBezTo>
                    <a:pt x="6608" y="11466"/>
                    <a:pt x="6441" y="11620"/>
                    <a:pt x="6227" y="11620"/>
                  </a:cubicBezTo>
                  <a:lnTo>
                    <a:pt x="715" y="11620"/>
                  </a:lnTo>
                  <a:cubicBezTo>
                    <a:pt x="500" y="11620"/>
                    <a:pt x="334" y="11466"/>
                    <a:pt x="334" y="11251"/>
                  </a:cubicBezTo>
                  <a:lnTo>
                    <a:pt x="334" y="10061"/>
                  </a:lnTo>
                  <a:cubicBezTo>
                    <a:pt x="334" y="9858"/>
                    <a:pt x="500" y="9692"/>
                    <a:pt x="715" y="9692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964"/>
                  </a:lnTo>
                  <a:cubicBezTo>
                    <a:pt x="0" y="1322"/>
                    <a:pt x="298" y="1619"/>
                    <a:pt x="655" y="1619"/>
                  </a:cubicBezTo>
                  <a:lnTo>
                    <a:pt x="1012" y="1619"/>
                  </a:lnTo>
                  <a:lnTo>
                    <a:pt x="1012" y="4048"/>
                  </a:lnTo>
                  <a:cubicBezTo>
                    <a:pt x="1012" y="5060"/>
                    <a:pt x="1619" y="5929"/>
                    <a:pt x="2477" y="6310"/>
                  </a:cubicBezTo>
                  <a:lnTo>
                    <a:pt x="2477" y="7799"/>
                  </a:lnTo>
                  <a:lnTo>
                    <a:pt x="1905" y="7799"/>
                  </a:lnTo>
                  <a:cubicBezTo>
                    <a:pt x="1798" y="7799"/>
                    <a:pt x="1727" y="7870"/>
                    <a:pt x="1727" y="7977"/>
                  </a:cubicBezTo>
                  <a:lnTo>
                    <a:pt x="1727" y="8680"/>
                  </a:lnTo>
                  <a:lnTo>
                    <a:pt x="1191" y="8680"/>
                  </a:lnTo>
                  <a:cubicBezTo>
                    <a:pt x="1084" y="8680"/>
                    <a:pt x="1012" y="8751"/>
                    <a:pt x="1012" y="8858"/>
                  </a:cubicBezTo>
                  <a:lnTo>
                    <a:pt x="1012" y="9335"/>
                  </a:lnTo>
                  <a:lnTo>
                    <a:pt x="726" y="9335"/>
                  </a:lnTo>
                  <a:cubicBezTo>
                    <a:pt x="322" y="9335"/>
                    <a:pt x="12" y="9656"/>
                    <a:pt x="12" y="10049"/>
                  </a:cubicBezTo>
                  <a:lnTo>
                    <a:pt x="12" y="11240"/>
                  </a:lnTo>
                  <a:cubicBezTo>
                    <a:pt x="12" y="11644"/>
                    <a:pt x="334" y="11954"/>
                    <a:pt x="726" y="11954"/>
                  </a:cubicBezTo>
                  <a:lnTo>
                    <a:pt x="6251" y="11954"/>
                  </a:lnTo>
                  <a:cubicBezTo>
                    <a:pt x="6644" y="11954"/>
                    <a:pt x="6965" y="11620"/>
                    <a:pt x="6965" y="11240"/>
                  </a:cubicBezTo>
                  <a:lnTo>
                    <a:pt x="6965" y="10049"/>
                  </a:lnTo>
                  <a:cubicBezTo>
                    <a:pt x="6965" y="9644"/>
                    <a:pt x="6632" y="9335"/>
                    <a:pt x="6251" y="9335"/>
                  </a:cubicBezTo>
                  <a:lnTo>
                    <a:pt x="5953" y="9335"/>
                  </a:lnTo>
                  <a:lnTo>
                    <a:pt x="5953" y="8858"/>
                  </a:lnTo>
                  <a:cubicBezTo>
                    <a:pt x="5953" y="8751"/>
                    <a:pt x="5870" y="8680"/>
                    <a:pt x="5775" y="8680"/>
                  </a:cubicBezTo>
                  <a:lnTo>
                    <a:pt x="5239" y="8680"/>
                  </a:lnTo>
                  <a:lnTo>
                    <a:pt x="5239" y="7977"/>
                  </a:lnTo>
                  <a:cubicBezTo>
                    <a:pt x="5239" y="7870"/>
                    <a:pt x="5156" y="7799"/>
                    <a:pt x="5060" y="7799"/>
                  </a:cubicBezTo>
                  <a:lnTo>
                    <a:pt x="4477" y="7799"/>
                  </a:lnTo>
                  <a:lnTo>
                    <a:pt x="4477" y="6310"/>
                  </a:lnTo>
                  <a:cubicBezTo>
                    <a:pt x="4786" y="6179"/>
                    <a:pt x="5072" y="5965"/>
                    <a:pt x="5310" y="5703"/>
                  </a:cubicBezTo>
                  <a:cubicBezTo>
                    <a:pt x="5370" y="5632"/>
                    <a:pt x="5370" y="5525"/>
                    <a:pt x="5298" y="5453"/>
                  </a:cubicBezTo>
                  <a:cubicBezTo>
                    <a:pt x="5259" y="5425"/>
                    <a:pt x="5216" y="5410"/>
                    <a:pt x="5174" y="5410"/>
                  </a:cubicBezTo>
                  <a:cubicBezTo>
                    <a:pt x="5127" y="5410"/>
                    <a:pt x="5080" y="5428"/>
                    <a:pt x="5037" y="5465"/>
                  </a:cubicBezTo>
                  <a:cubicBezTo>
                    <a:pt x="4882" y="5644"/>
                    <a:pt x="4679" y="5786"/>
                    <a:pt x="4477" y="5906"/>
                  </a:cubicBezTo>
                  <a:cubicBezTo>
                    <a:pt x="4158" y="6080"/>
                    <a:pt x="3812" y="6165"/>
                    <a:pt x="3467" y="6165"/>
                  </a:cubicBezTo>
                  <a:cubicBezTo>
                    <a:pt x="3245" y="6165"/>
                    <a:pt x="3024" y="6130"/>
                    <a:pt x="2810" y="6060"/>
                  </a:cubicBezTo>
                  <a:cubicBezTo>
                    <a:pt x="1965" y="5786"/>
                    <a:pt x="1334" y="4989"/>
                    <a:pt x="1334" y="4036"/>
                  </a:cubicBezTo>
                  <a:lnTo>
                    <a:pt x="1334" y="1607"/>
                  </a:lnTo>
                  <a:lnTo>
                    <a:pt x="5572" y="1607"/>
                  </a:lnTo>
                  <a:lnTo>
                    <a:pt x="5572" y="4048"/>
                  </a:lnTo>
                  <a:cubicBezTo>
                    <a:pt x="5596" y="4358"/>
                    <a:pt x="5537" y="4655"/>
                    <a:pt x="5394" y="4929"/>
                  </a:cubicBezTo>
                  <a:cubicBezTo>
                    <a:pt x="5358" y="5013"/>
                    <a:pt x="5394" y="5120"/>
                    <a:pt x="5489" y="5167"/>
                  </a:cubicBezTo>
                  <a:cubicBezTo>
                    <a:pt x="5513" y="5179"/>
                    <a:pt x="5537" y="5179"/>
                    <a:pt x="5560" y="5179"/>
                  </a:cubicBezTo>
                  <a:cubicBezTo>
                    <a:pt x="5620" y="5179"/>
                    <a:pt x="5691" y="5132"/>
                    <a:pt x="5727" y="5072"/>
                  </a:cubicBezTo>
                  <a:cubicBezTo>
                    <a:pt x="5870" y="4751"/>
                    <a:pt x="5953" y="4405"/>
                    <a:pt x="5953" y="4048"/>
                  </a:cubicBezTo>
                  <a:lnTo>
                    <a:pt x="5953" y="1619"/>
                  </a:lnTo>
                  <a:lnTo>
                    <a:pt x="6310" y="1619"/>
                  </a:lnTo>
                  <a:cubicBezTo>
                    <a:pt x="6668" y="1619"/>
                    <a:pt x="6965" y="1322"/>
                    <a:pt x="6965" y="964"/>
                  </a:cubicBezTo>
                  <a:lnTo>
                    <a:pt x="6965" y="655"/>
                  </a:lnTo>
                  <a:cubicBezTo>
                    <a:pt x="6965" y="298"/>
                    <a:pt x="6668" y="0"/>
                    <a:pt x="6310" y="0"/>
                  </a:cubicBezTo>
                  <a:lnTo>
                    <a:pt x="2215" y="0"/>
                  </a:lnTo>
                  <a:cubicBezTo>
                    <a:pt x="2108" y="0"/>
                    <a:pt x="2036" y="71"/>
                    <a:pt x="2036" y="179"/>
                  </a:cubicBezTo>
                  <a:cubicBezTo>
                    <a:pt x="2036" y="286"/>
                    <a:pt x="2108" y="357"/>
                    <a:pt x="2215" y="357"/>
                  </a:cubicBezTo>
                  <a:lnTo>
                    <a:pt x="6310" y="357"/>
                  </a:lnTo>
                  <a:cubicBezTo>
                    <a:pt x="6465" y="357"/>
                    <a:pt x="6608" y="488"/>
                    <a:pt x="6608" y="655"/>
                  </a:cubicBezTo>
                  <a:lnTo>
                    <a:pt x="6608" y="964"/>
                  </a:lnTo>
                  <a:cubicBezTo>
                    <a:pt x="6608" y="1131"/>
                    <a:pt x="6465" y="1262"/>
                    <a:pt x="6310" y="1262"/>
                  </a:cubicBezTo>
                  <a:lnTo>
                    <a:pt x="655" y="1262"/>
                  </a:lnTo>
                  <a:cubicBezTo>
                    <a:pt x="488" y="1262"/>
                    <a:pt x="357" y="1131"/>
                    <a:pt x="357" y="964"/>
                  </a:cubicBezTo>
                  <a:lnTo>
                    <a:pt x="357" y="655"/>
                  </a:lnTo>
                  <a:cubicBezTo>
                    <a:pt x="357" y="488"/>
                    <a:pt x="488" y="357"/>
                    <a:pt x="655" y="357"/>
                  </a:cubicBezTo>
                  <a:lnTo>
                    <a:pt x="1500" y="357"/>
                  </a:lnTo>
                  <a:cubicBezTo>
                    <a:pt x="1608" y="357"/>
                    <a:pt x="1679" y="286"/>
                    <a:pt x="1679" y="179"/>
                  </a:cubicBezTo>
                  <a:cubicBezTo>
                    <a:pt x="1679" y="71"/>
                    <a:pt x="1608" y="0"/>
                    <a:pt x="1500" y="0"/>
                  </a:cubicBezTo>
                  <a:close/>
                </a:path>
              </a:pathLst>
            </a:custGeom>
            <a:solidFill>
              <a:srgbClr val="E3E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969580" y="3869746"/>
              <a:ext cx="110792" cy="102955"/>
            </a:xfrm>
            <a:custGeom>
              <a:rect b="b" l="l" r="r" t="t"/>
              <a:pathLst>
                <a:path extrusionOk="0" h="3232" w="3478">
                  <a:moveTo>
                    <a:pt x="1815" y="1"/>
                  </a:moveTo>
                  <a:cubicBezTo>
                    <a:pt x="1680" y="1"/>
                    <a:pt x="1543" y="72"/>
                    <a:pt x="1477" y="211"/>
                  </a:cubicBezTo>
                  <a:cubicBezTo>
                    <a:pt x="1175" y="806"/>
                    <a:pt x="1156" y="843"/>
                    <a:pt x="1155" y="843"/>
                  </a:cubicBezTo>
                  <a:cubicBezTo>
                    <a:pt x="1155" y="843"/>
                    <a:pt x="1156" y="842"/>
                    <a:pt x="1156" y="842"/>
                  </a:cubicBezTo>
                  <a:lnTo>
                    <a:pt x="1156" y="842"/>
                  </a:lnTo>
                  <a:cubicBezTo>
                    <a:pt x="1052" y="977"/>
                    <a:pt x="1162" y="1139"/>
                    <a:pt x="1292" y="1139"/>
                  </a:cubicBezTo>
                  <a:cubicBezTo>
                    <a:pt x="1356" y="1139"/>
                    <a:pt x="1426" y="1099"/>
                    <a:pt x="1477" y="997"/>
                  </a:cubicBezTo>
                  <a:cubicBezTo>
                    <a:pt x="1762" y="396"/>
                    <a:pt x="1786" y="352"/>
                    <a:pt x="1795" y="352"/>
                  </a:cubicBezTo>
                  <a:cubicBezTo>
                    <a:pt x="1796" y="352"/>
                    <a:pt x="1797" y="354"/>
                    <a:pt x="1799" y="354"/>
                  </a:cubicBezTo>
                  <a:cubicBezTo>
                    <a:pt x="1801" y="354"/>
                    <a:pt x="1801" y="352"/>
                    <a:pt x="1803" y="352"/>
                  </a:cubicBezTo>
                  <a:cubicBezTo>
                    <a:pt x="1812" y="352"/>
                    <a:pt x="1837" y="396"/>
                    <a:pt x="2132" y="997"/>
                  </a:cubicBezTo>
                  <a:cubicBezTo>
                    <a:pt x="2192" y="1104"/>
                    <a:pt x="2287" y="1175"/>
                    <a:pt x="2406" y="1199"/>
                  </a:cubicBezTo>
                  <a:lnTo>
                    <a:pt x="3108" y="1306"/>
                  </a:lnTo>
                  <a:cubicBezTo>
                    <a:pt x="3120" y="1306"/>
                    <a:pt x="3120" y="1318"/>
                    <a:pt x="3120" y="1318"/>
                  </a:cubicBezTo>
                  <a:cubicBezTo>
                    <a:pt x="3120" y="1342"/>
                    <a:pt x="3156" y="1306"/>
                    <a:pt x="2608" y="1830"/>
                  </a:cubicBezTo>
                  <a:cubicBezTo>
                    <a:pt x="2525" y="1902"/>
                    <a:pt x="2489" y="1997"/>
                    <a:pt x="2489" y="2092"/>
                  </a:cubicBezTo>
                  <a:cubicBezTo>
                    <a:pt x="2489" y="2152"/>
                    <a:pt x="2608" y="2842"/>
                    <a:pt x="2608" y="2866"/>
                  </a:cubicBezTo>
                  <a:cubicBezTo>
                    <a:pt x="2608" y="2883"/>
                    <a:pt x="2596" y="2894"/>
                    <a:pt x="2584" y="2894"/>
                  </a:cubicBezTo>
                  <a:cubicBezTo>
                    <a:pt x="2580" y="2894"/>
                    <a:pt x="2576" y="2893"/>
                    <a:pt x="2573" y="2890"/>
                  </a:cubicBezTo>
                  <a:lnTo>
                    <a:pt x="1954" y="2556"/>
                  </a:lnTo>
                  <a:cubicBezTo>
                    <a:pt x="1900" y="2527"/>
                    <a:pt x="1840" y="2512"/>
                    <a:pt x="1781" y="2512"/>
                  </a:cubicBezTo>
                  <a:cubicBezTo>
                    <a:pt x="1721" y="2512"/>
                    <a:pt x="1662" y="2527"/>
                    <a:pt x="1608" y="2556"/>
                  </a:cubicBezTo>
                  <a:cubicBezTo>
                    <a:pt x="996" y="2879"/>
                    <a:pt x="977" y="2890"/>
                    <a:pt x="967" y="2890"/>
                  </a:cubicBezTo>
                  <a:cubicBezTo>
                    <a:pt x="967" y="2890"/>
                    <a:pt x="966" y="2890"/>
                    <a:pt x="965" y="2890"/>
                  </a:cubicBezTo>
                  <a:cubicBezTo>
                    <a:pt x="953" y="2890"/>
                    <a:pt x="953" y="2866"/>
                    <a:pt x="953" y="2854"/>
                  </a:cubicBezTo>
                  <a:cubicBezTo>
                    <a:pt x="1073" y="2116"/>
                    <a:pt x="1073" y="2152"/>
                    <a:pt x="1073" y="2092"/>
                  </a:cubicBezTo>
                  <a:cubicBezTo>
                    <a:pt x="1073" y="1997"/>
                    <a:pt x="1025" y="1902"/>
                    <a:pt x="953" y="1830"/>
                  </a:cubicBezTo>
                  <a:lnTo>
                    <a:pt x="441" y="1342"/>
                  </a:lnTo>
                  <a:cubicBezTo>
                    <a:pt x="430" y="1318"/>
                    <a:pt x="441" y="1306"/>
                    <a:pt x="465" y="1306"/>
                  </a:cubicBezTo>
                  <a:lnTo>
                    <a:pt x="608" y="1294"/>
                  </a:lnTo>
                  <a:cubicBezTo>
                    <a:pt x="703" y="1282"/>
                    <a:pt x="775" y="1187"/>
                    <a:pt x="763" y="1104"/>
                  </a:cubicBezTo>
                  <a:cubicBezTo>
                    <a:pt x="741" y="1016"/>
                    <a:pt x="668" y="948"/>
                    <a:pt x="581" y="948"/>
                  </a:cubicBezTo>
                  <a:cubicBezTo>
                    <a:pt x="574" y="948"/>
                    <a:pt x="568" y="948"/>
                    <a:pt x="561" y="949"/>
                  </a:cubicBezTo>
                  <a:lnTo>
                    <a:pt x="418" y="961"/>
                  </a:lnTo>
                  <a:cubicBezTo>
                    <a:pt x="108" y="1009"/>
                    <a:pt x="1" y="1378"/>
                    <a:pt x="203" y="1592"/>
                  </a:cubicBezTo>
                  <a:cubicBezTo>
                    <a:pt x="739" y="2116"/>
                    <a:pt x="727" y="2080"/>
                    <a:pt x="727" y="2092"/>
                  </a:cubicBezTo>
                  <a:cubicBezTo>
                    <a:pt x="608" y="2842"/>
                    <a:pt x="608" y="2806"/>
                    <a:pt x="608" y="2854"/>
                  </a:cubicBezTo>
                  <a:cubicBezTo>
                    <a:pt x="608" y="3074"/>
                    <a:pt x="785" y="3231"/>
                    <a:pt x="976" y="3231"/>
                  </a:cubicBezTo>
                  <a:cubicBezTo>
                    <a:pt x="1032" y="3231"/>
                    <a:pt x="1089" y="3217"/>
                    <a:pt x="1144" y="3187"/>
                  </a:cubicBezTo>
                  <a:cubicBezTo>
                    <a:pt x="1696" y="2896"/>
                    <a:pt x="1757" y="2851"/>
                    <a:pt x="1777" y="2851"/>
                  </a:cubicBezTo>
                  <a:cubicBezTo>
                    <a:pt x="1781" y="2851"/>
                    <a:pt x="1783" y="2852"/>
                    <a:pt x="1787" y="2854"/>
                  </a:cubicBezTo>
                  <a:cubicBezTo>
                    <a:pt x="2382" y="3152"/>
                    <a:pt x="2442" y="3223"/>
                    <a:pt x="2585" y="3223"/>
                  </a:cubicBezTo>
                  <a:cubicBezTo>
                    <a:pt x="2811" y="3223"/>
                    <a:pt x="2989" y="3021"/>
                    <a:pt x="2966" y="2795"/>
                  </a:cubicBezTo>
                  <a:cubicBezTo>
                    <a:pt x="2847" y="2068"/>
                    <a:pt x="2847" y="2092"/>
                    <a:pt x="2858" y="2080"/>
                  </a:cubicBezTo>
                  <a:lnTo>
                    <a:pt x="3359" y="1592"/>
                  </a:lnTo>
                  <a:cubicBezTo>
                    <a:pt x="3442" y="1521"/>
                    <a:pt x="3478" y="1425"/>
                    <a:pt x="3478" y="1318"/>
                  </a:cubicBezTo>
                  <a:cubicBezTo>
                    <a:pt x="3478" y="1128"/>
                    <a:pt x="3347" y="985"/>
                    <a:pt x="3168" y="949"/>
                  </a:cubicBezTo>
                  <a:lnTo>
                    <a:pt x="2466" y="842"/>
                  </a:lnTo>
                  <a:cubicBezTo>
                    <a:pt x="2465" y="842"/>
                    <a:pt x="2464" y="842"/>
                    <a:pt x="2463" y="842"/>
                  </a:cubicBezTo>
                  <a:cubicBezTo>
                    <a:pt x="2454" y="842"/>
                    <a:pt x="2444" y="821"/>
                    <a:pt x="2144" y="211"/>
                  </a:cubicBezTo>
                  <a:cubicBezTo>
                    <a:pt x="2079" y="70"/>
                    <a:pt x="1947" y="1"/>
                    <a:pt x="1815" y="1"/>
                  </a:cubicBezTo>
                  <a:close/>
                </a:path>
              </a:pathLst>
            </a:custGeom>
            <a:solidFill>
              <a:srgbClr val="E3E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982863" y="4127517"/>
              <a:ext cx="88015" cy="11404"/>
            </a:xfrm>
            <a:custGeom>
              <a:rect b="b" l="l" r="r" t="t"/>
              <a:pathLst>
                <a:path extrusionOk="0" h="358" w="2763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7"/>
                    <a:pt x="2763" y="179"/>
                  </a:cubicBezTo>
                  <a:cubicBezTo>
                    <a:pt x="2763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rgbClr val="E3E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982863" y="4152173"/>
              <a:ext cx="88015" cy="11404"/>
            </a:xfrm>
            <a:custGeom>
              <a:rect b="b" l="l" r="r" t="t"/>
              <a:pathLst>
                <a:path extrusionOk="0" h="358" w="2763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6"/>
                    <a:pt x="2763" y="179"/>
                  </a:cubicBezTo>
                  <a:cubicBezTo>
                    <a:pt x="2751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rgbClr val="E3E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3"/>
          <p:cNvSpPr txBox="1"/>
          <p:nvPr>
            <p:ph type="title"/>
          </p:nvPr>
        </p:nvSpPr>
        <p:spPr>
          <a:xfrm>
            <a:off x="1733725" y="856650"/>
            <a:ext cx="5676600" cy="21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Obrigada pela Atenção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25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467" name="Google Shape;467;p25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2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Introdução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87" name="Google Shape;487;p25"/>
          <p:cNvSpPr txBox="1"/>
          <p:nvPr>
            <p:ph idx="1" type="body"/>
          </p:nvPr>
        </p:nvSpPr>
        <p:spPr>
          <a:xfrm>
            <a:off x="618825" y="1384550"/>
            <a:ext cx="3622800" cy="25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O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nosso trabalho é composto por um conjunto prático de políticas de Segurança da Informação para uma escola particular fictícia, com foco em proteger os seus ativos digitais, dados confidenciais de alunos, funcionários e setores internos da escola, bem como assegurar a continuidade de suas operações.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488" name="Google Shape;488;p25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489" name="Google Shape;489;p25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25"/>
          <p:cNvSpPr/>
          <p:nvPr/>
        </p:nvSpPr>
        <p:spPr>
          <a:xfrm>
            <a:off x="5592098" y="1773039"/>
            <a:ext cx="1691009" cy="1902364"/>
          </a:xfrm>
          <a:custGeom>
            <a:rect b="b" l="l" r="r" t="t"/>
            <a:pathLst>
              <a:path extrusionOk="0" h="9734" w="11943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rgbClr val="E3E7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7E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6"/>
          <p:cNvSpPr txBox="1"/>
          <p:nvPr>
            <p:ph idx="13" type="ctrTitle"/>
          </p:nvPr>
        </p:nvSpPr>
        <p:spPr>
          <a:xfrm>
            <a:off x="4791000" y="3396805"/>
            <a:ext cx="2199600" cy="13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3E7EA"/>
                </a:solidFill>
              </a:rPr>
              <a:t>Diretrizes para Respostas a Incidente de Segurança</a:t>
            </a:r>
            <a:endParaRPr>
              <a:solidFill>
                <a:srgbClr val="E3E7EA"/>
              </a:solidFill>
            </a:endParaRPr>
          </a:p>
        </p:txBody>
      </p:sp>
      <p:sp>
        <p:nvSpPr>
          <p:cNvPr id="500" name="Google Shape;500;p26"/>
          <p:cNvSpPr txBox="1"/>
          <p:nvPr>
            <p:ph idx="4" type="ctrTitle"/>
          </p:nvPr>
        </p:nvSpPr>
        <p:spPr>
          <a:xfrm>
            <a:off x="2748200" y="3482700"/>
            <a:ext cx="1775400" cy="10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3E7EA"/>
                </a:solidFill>
              </a:rPr>
              <a:t>Políticas de Uso de Dispositivos Móveis e Redes</a:t>
            </a:r>
            <a:endParaRPr>
              <a:solidFill>
                <a:srgbClr val="E3E7EA"/>
              </a:solidFill>
            </a:endParaRPr>
          </a:p>
        </p:txBody>
      </p:sp>
      <p:sp>
        <p:nvSpPr>
          <p:cNvPr id="501" name="Google Shape;501;p26"/>
          <p:cNvSpPr txBox="1"/>
          <p:nvPr>
            <p:ph type="ctrTitle"/>
          </p:nvPr>
        </p:nvSpPr>
        <p:spPr>
          <a:xfrm>
            <a:off x="498150" y="3396803"/>
            <a:ext cx="2102400" cy="11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3E7EA"/>
                </a:solidFill>
              </a:rPr>
              <a:t>Políticas de Acesso e Controle de Usuários</a:t>
            </a:r>
            <a:endParaRPr>
              <a:solidFill>
                <a:srgbClr val="E3E7EA"/>
              </a:solidFill>
            </a:endParaRPr>
          </a:p>
        </p:txBody>
      </p:sp>
      <p:sp>
        <p:nvSpPr>
          <p:cNvPr id="502" name="Google Shape;502;p26"/>
          <p:cNvSpPr txBox="1"/>
          <p:nvPr>
            <p:ph idx="3" type="title"/>
          </p:nvPr>
        </p:nvSpPr>
        <p:spPr>
          <a:xfrm>
            <a:off x="783245" y="2645885"/>
            <a:ext cx="1713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3" name="Google Shape;503;p26"/>
          <p:cNvSpPr txBox="1"/>
          <p:nvPr>
            <p:ph idx="6" type="title"/>
          </p:nvPr>
        </p:nvSpPr>
        <p:spPr>
          <a:xfrm>
            <a:off x="2986319" y="2645885"/>
            <a:ext cx="1713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4" name="Google Shape;504;p26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Tópicos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5" name="Google Shape;505;p26"/>
          <p:cNvSpPr txBox="1"/>
          <p:nvPr>
            <p:ph idx="9" type="title"/>
          </p:nvPr>
        </p:nvSpPr>
        <p:spPr>
          <a:xfrm>
            <a:off x="5034306" y="2645885"/>
            <a:ext cx="1713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783245" y="1562750"/>
            <a:ext cx="8049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2986319" y="1562750"/>
            <a:ext cx="8049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5034306" y="1562750"/>
            <a:ext cx="8049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26"/>
          <p:cNvCxnSpPr>
            <a:stCxn id="506" idx="1"/>
            <a:endCxn id="502" idx="1"/>
          </p:cNvCxnSpPr>
          <p:nvPr/>
        </p:nvCxnSpPr>
        <p:spPr>
          <a:xfrm>
            <a:off x="783245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26"/>
          <p:cNvCxnSpPr>
            <a:stCxn id="507" idx="1"/>
            <a:endCxn id="503" idx="1"/>
          </p:cNvCxnSpPr>
          <p:nvPr/>
        </p:nvCxnSpPr>
        <p:spPr>
          <a:xfrm>
            <a:off x="2986319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6"/>
          <p:cNvCxnSpPr>
            <a:stCxn id="508" idx="1"/>
            <a:endCxn id="505" idx="1"/>
          </p:cNvCxnSpPr>
          <p:nvPr/>
        </p:nvCxnSpPr>
        <p:spPr>
          <a:xfrm>
            <a:off x="5034306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26"/>
          <p:cNvSpPr txBox="1"/>
          <p:nvPr>
            <p:ph idx="13" type="ctrTitle"/>
          </p:nvPr>
        </p:nvSpPr>
        <p:spPr>
          <a:xfrm>
            <a:off x="6839925" y="3396775"/>
            <a:ext cx="1922700" cy="11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3E7EA"/>
                </a:solidFill>
              </a:rPr>
              <a:t>Política de Backup e Recuperação de Desastres </a:t>
            </a:r>
            <a:endParaRPr>
              <a:solidFill>
                <a:srgbClr val="E3E7EA"/>
              </a:solidFill>
            </a:endParaRPr>
          </a:p>
        </p:txBody>
      </p:sp>
      <p:sp>
        <p:nvSpPr>
          <p:cNvPr id="513" name="Google Shape;513;p26"/>
          <p:cNvSpPr txBox="1"/>
          <p:nvPr>
            <p:ph idx="9" type="title"/>
          </p:nvPr>
        </p:nvSpPr>
        <p:spPr>
          <a:xfrm>
            <a:off x="7229316" y="2602885"/>
            <a:ext cx="1713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04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7236125" y="1562675"/>
            <a:ext cx="804900" cy="824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93C47D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515" name="Google Shape;515;p26"/>
          <p:cNvCxnSpPr/>
          <p:nvPr/>
        </p:nvCxnSpPr>
        <p:spPr>
          <a:xfrm>
            <a:off x="7228731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6" name="Google Shape;516;p26"/>
          <p:cNvGrpSpPr/>
          <p:nvPr/>
        </p:nvGrpSpPr>
        <p:grpSpPr>
          <a:xfrm>
            <a:off x="900561" y="1684662"/>
            <a:ext cx="570270" cy="580323"/>
            <a:chOff x="2185128" y="2427549"/>
            <a:chExt cx="382758" cy="356595"/>
          </a:xfrm>
        </p:grpSpPr>
        <p:sp>
          <p:nvSpPr>
            <p:cNvPr id="517" name="Google Shape;517;p26"/>
            <p:cNvSpPr/>
            <p:nvPr/>
          </p:nvSpPr>
          <p:spPr>
            <a:xfrm>
              <a:off x="2313584" y="2612467"/>
              <a:ext cx="119417" cy="103853"/>
            </a:xfrm>
            <a:custGeom>
              <a:rect b="b" l="l" r="r" t="t"/>
              <a:pathLst>
                <a:path extrusionOk="0" h="3263" w="3752">
                  <a:moveTo>
                    <a:pt x="1882" y="0"/>
                  </a:moveTo>
                  <a:cubicBezTo>
                    <a:pt x="1775" y="0"/>
                    <a:pt x="1692" y="96"/>
                    <a:pt x="1692" y="203"/>
                  </a:cubicBezTo>
                  <a:lnTo>
                    <a:pt x="1692" y="2013"/>
                  </a:lnTo>
                  <a:lnTo>
                    <a:pt x="120" y="2917"/>
                  </a:lnTo>
                  <a:cubicBezTo>
                    <a:pt x="37" y="2977"/>
                    <a:pt x="1" y="3084"/>
                    <a:pt x="48" y="3179"/>
                  </a:cubicBezTo>
                  <a:cubicBezTo>
                    <a:pt x="84" y="3239"/>
                    <a:pt x="156" y="3263"/>
                    <a:pt x="215" y="3263"/>
                  </a:cubicBezTo>
                  <a:cubicBezTo>
                    <a:pt x="239" y="3263"/>
                    <a:pt x="275" y="3251"/>
                    <a:pt x="298" y="3239"/>
                  </a:cubicBezTo>
                  <a:lnTo>
                    <a:pt x="1870" y="2322"/>
                  </a:lnTo>
                  <a:lnTo>
                    <a:pt x="3430" y="3239"/>
                  </a:lnTo>
                  <a:cubicBezTo>
                    <a:pt x="3454" y="3251"/>
                    <a:pt x="3489" y="3263"/>
                    <a:pt x="3513" y="3263"/>
                  </a:cubicBezTo>
                  <a:cubicBezTo>
                    <a:pt x="3573" y="3263"/>
                    <a:pt x="3656" y="3239"/>
                    <a:pt x="3680" y="3179"/>
                  </a:cubicBezTo>
                  <a:cubicBezTo>
                    <a:pt x="3751" y="3072"/>
                    <a:pt x="3727" y="2965"/>
                    <a:pt x="3632" y="2906"/>
                  </a:cubicBezTo>
                  <a:lnTo>
                    <a:pt x="2073" y="2001"/>
                  </a:lnTo>
                  <a:lnTo>
                    <a:pt x="2073" y="203"/>
                  </a:lnTo>
                  <a:cubicBezTo>
                    <a:pt x="2073" y="96"/>
                    <a:pt x="1989" y="0"/>
                    <a:pt x="1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311706" y="2427549"/>
              <a:ext cx="129633" cy="171327"/>
            </a:xfrm>
            <a:custGeom>
              <a:rect b="b" l="l" r="r" t="t"/>
              <a:pathLst>
                <a:path extrusionOk="0" h="5383" w="4073">
                  <a:moveTo>
                    <a:pt x="2084" y="369"/>
                  </a:moveTo>
                  <a:cubicBezTo>
                    <a:pt x="2584" y="369"/>
                    <a:pt x="2977" y="774"/>
                    <a:pt x="2977" y="1262"/>
                  </a:cubicBezTo>
                  <a:lnTo>
                    <a:pt x="2977" y="1381"/>
                  </a:lnTo>
                  <a:lnTo>
                    <a:pt x="2965" y="1381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3"/>
                    <a:pt x="2548" y="834"/>
                    <a:pt x="2477" y="810"/>
                  </a:cubicBezTo>
                  <a:cubicBezTo>
                    <a:pt x="2468" y="808"/>
                    <a:pt x="2458" y="807"/>
                    <a:pt x="2449" y="807"/>
                  </a:cubicBezTo>
                  <a:cubicBezTo>
                    <a:pt x="2385" y="807"/>
                    <a:pt x="2317" y="841"/>
                    <a:pt x="2286" y="893"/>
                  </a:cubicBezTo>
                  <a:cubicBezTo>
                    <a:pt x="1941" y="1369"/>
                    <a:pt x="1179" y="1369"/>
                    <a:pt x="1167" y="1369"/>
                  </a:cubicBezTo>
                  <a:cubicBezTo>
                    <a:pt x="1155" y="1369"/>
                    <a:pt x="1119" y="1369"/>
                    <a:pt x="1108" y="1381"/>
                  </a:cubicBezTo>
                  <a:lnTo>
                    <a:pt x="1108" y="1262"/>
                  </a:lnTo>
                  <a:cubicBezTo>
                    <a:pt x="1108" y="774"/>
                    <a:pt x="1512" y="369"/>
                    <a:pt x="2001" y="369"/>
                  </a:cubicBezTo>
                  <a:close/>
                  <a:moveTo>
                    <a:pt x="3132" y="1905"/>
                  </a:moveTo>
                  <a:cubicBezTo>
                    <a:pt x="3155" y="1929"/>
                    <a:pt x="3179" y="1953"/>
                    <a:pt x="3179" y="2000"/>
                  </a:cubicBezTo>
                  <a:cubicBezTo>
                    <a:pt x="3179" y="2048"/>
                    <a:pt x="3144" y="2096"/>
                    <a:pt x="3120" y="2119"/>
                  </a:cubicBezTo>
                  <a:lnTo>
                    <a:pt x="3120" y="1905"/>
                  </a:lnTo>
                  <a:close/>
                  <a:moveTo>
                    <a:pt x="977" y="1881"/>
                  </a:moveTo>
                  <a:lnTo>
                    <a:pt x="977" y="2143"/>
                  </a:lnTo>
                  <a:cubicBezTo>
                    <a:pt x="929" y="2108"/>
                    <a:pt x="893" y="2060"/>
                    <a:pt x="893" y="2000"/>
                  </a:cubicBezTo>
                  <a:cubicBezTo>
                    <a:pt x="893" y="1965"/>
                    <a:pt x="917" y="1929"/>
                    <a:pt x="941" y="1905"/>
                  </a:cubicBezTo>
                  <a:cubicBezTo>
                    <a:pt x="953" y="1905"/>
                    <a:pt x="953" y="1905"/>
                    <a:pt x="977" y="1881"/>
                  </a:cubicBezTo>
                  <a:close/>
                  <a:moveTo>
                    <a:pt x="2358" y="1346"/>
                  </a:moveTo>
                  <a:cubicBezTo>
                    <a:pt x="2429" y="1477"/>
                    <a:pt x="2548" y="1619"/>
                    <a:pt x="2715" y="1691"/>
                  </a:cubicBezTo>
                  <a:lnTo>
                    <a:pt x="2715" y="2227"/>
                  </a:lnTo>
                  <a:cubicBezTo>
                    <a:pt x="2739" y="2572"/>
                    <a:pt x="2465" y="2834"/>
                    <a:pt x="2132" y="2834"/>
                  </a:cubicBezTo>
                  <a:lnTo>
                    <a:pt x="1953" y="2834"/>
                  </a:lnTo>
                  <a:cubicBezTo>
                    <a:pt x="1631" y="2834"/>
                    <a:pt x="1346" y="2572"/>
                    <a:pt x="1346" y="2227"/>
                  </a:cubicBezTo>
                  <a:lnTo>
                    <a:pt x="1346" y="1738"/>
                  </a:lnTo>
                  <a:cubicBezTo>
                    <a:pt x="1596" y="1703"/>
                    <a:pt x="2024" y="1619"/>
                    <a:pt x="2358" y="1346"/>
                  </a:cubicBezTo>
                  <a:close/>
                  <a:moveTo>
                    <a:pt x="2262" y="3215"/>
                  </a:moveTo>
                  <a:lnTo>
                    <a:pt x="2262" y="3310"/>
                  </a:lnTo>
                  <a:lnTo>
                    <a:pt x="2251" y="3310"/>
                  </a:lnTo>
                  <a:lnTo>
                    <a:pt x="2048" y="3536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2001" y="0"/>
                  </a:moveTo>
                  <a:cubicBezTo>
                    <a:pt x="1298" y="0"/>
                    <a:pt x="727" y="560"/>
                    <a:pt x="727" y="1262"/>
                  </a:cubicBezTo>
                  <a:lnTo>
                    <a:pt x="727" y="1584"/>
                  </a:lnTo>
                  <a:cubicBezTo>
                    <a:pt x="608" y="1691"/>
                    <a:pt x="536" y="1846"/>
                    <a:pt x="536" y="2000"/>
                  </a:cubicBezTo>
                  <a:cubicBezTo>
                    <a:pt x="536" y="2286"/>
                    <a:pt x="762" y="2524"/>
                    <a:pt x="1024" y="2536"/>
                  </a:cubicBezTo>
                  <a:cubicBezTo>
                    <a:pt x="1108" y="2762"/>
                    <a:pt x="1262" y="2953"/>
                    <a:pt x="1465" y="3072"/>
                  </a:cubicBezTo>
                  <a:lnTo>
                    <a:pt x="1465" y="3179"/>
                  </a:lnTo>
                  <a:lnTo>
                    <a:pt x="691" y="3477"/>
                  </a:lnTo>
                  <a:cubicBezTo>
                    <a:pt x="608" y="3512"/>
                    <a:pt x="0" y="3751"/>
                    <a:pt x="0" y="4525"/>
                  </a:cubicBezTo>
                  <a:lnTo>
                    <a:pt x="0" y="5191"/>
                  </a:lnTo>
                  <a:cubicBezTo>
                    <a:pt x="0" y="5298"/>
                    <a:pt x="96" y="5382"/>
                    <a:pt x="191" y="5382"/>
                  </a:cubicBezTo>
                  <a:lnTo>
                    <a:pt x="667" y="5382"/>
                  </a:lnTo>
                  <a:cubicBezTo>
                    <a:pt x="774" y="5382"/>
                    <a:pt x="869" y="5298"/>
                    <a:pt x="869" y="5191"/>
                  </a:cubicBezTo>
                  <a:cubicBezTo>
                    <a:pt x="869" y="5084"/>
                    <a:pt x="774" y="5001"/>
                    <a:pt x="667" y="5001"/>
                  </a:cubicBezTo>
                  <a:lnTo>
                    <a:pt x="369" y="5001"/>
                  </a:lnTo>
                  <a:lnTo>
                    <a:pt x="369" y="4501"/>
                  </a:lnTo>
                  <a:cubicBezTo>
                    <a:pt x="369" y="3989"/>
                    <a:pt x="786" y="3834"/>
                    <a:pt x="810" y="3822"/>
                  </a:cubicBezTo>
                  <a:lnTo>
                    <a:pt x="822" y="3822"/>
                  </a:lnTo>
                  <a:lnTo>
                    <a:pt x="1536" y="3536"/>
                  </a:lnTo>
                  <a:lnTo>
                    <a:pt x="1905" y="3905"/>
                  </a:lnTo>
                  <a:cubicBezTo>
                    <a:pt x="1941" y="3941"/>
                    <a:pt x="2001" y="3965"/>
                    <a:pt x="2036" y="3965"/>
                  </a:cubicBezTo>
                  <a:cubicBezTo>
                    <a:pt x="2084" y="3965"/>
                    <a:pt x="2143" y="3953"/>
                    <a:pt x="2179" y="3905"/>
                  </a:cubicBezTo>
                  <a:lnTo>
                    <a:pt x="2536" y="3536"/>
                  </a:lnTo>
                  <a:lnTo>
                    <a:pt x="3251" y="3822"/>
                  </a:lnTo>
                  <a:lnTo>
                    <a:pt x="3263" y="3822"/>
                  </a:lnTo>
                  <a:cubicBezTo>
                    <a:pt x="3275" y="3822"/>
                    <a:pt x="3691" y="3989"/>
                    <a:pt x="3691" y="4501"/>
                  </a:cubicBezTo>
                  <a:lnTo>
                    <a:pt x="3691" y="5001"/>
                  </a:lnTo>
                  <a:lnTo>
                    <a:pt x="1310" y="5001"/>
                  </a:lnTo>
                  <a:cubicBezTo>
                    <a:pt x="1203" y="5001"/>
                    <a:pt x="1119" y="5084"/>
                    <a:pt x="1119" y="5191"/>
                  </a:cubicBezTo>
                  <a:cubicBezTo>
                    <a:pt x="1119" y="5298"/>
                    <a:pt x="1203" y="5382"/>
                    <a:pt x="1310" y="5382"/>
                  </a:cubicBezTo>
                  <a:lnTo>
                    <a:pt x="3882" y="5382"/>
                  </a:lnTo>
                  <a:cubicBezTo>
                    <a:pt x="3888" y="5383"/>
                    <a:pt x="3894" y="5383"/>
                    <a:pt x="3900" y="5383"/>
                  </a:cubicBezTo>
                  <a:cubicBezTo>
                    <a:pt x="3989" y="5383"/>
                    <a:pt x="4072" y="5303"/>
                    <a:pt x="4072" y="5203"/>
                  </a:cubicBezTo>
                  <a:lnTo>
                    <a:pt x="4072" y="4536"/>
                  </a:lnTo>
                  <a:cubicBezTo>
                    <a:pt x="4072" y="3763"/>
                    <a:pt x="3477" y="3524"/>
                    <a:pt x="3382" y="3489"/>
                  </a:cubicBezTo>
                  <a:lnTo>
                    <a:pt x="2620" y="3191"/>
                  </a:lnTo>
                  <a:lnTo>
                    <a:pt x="2620" y="3096"/>
                  </a:lnTo>
                  <a:cubicBezTo>
                    <a:pt x="2834" y="2977"/>
                    <a:pt x="2977" y="2774"/>
                    <a:pt x="3048" y="2536"/>
                  </a:cubicBezTo>
                  <a:cubicBezTo>
                    <a:pt x="3322" y="2524"/>
                    <a:pt x="3548" y="2286"/>
                    <a:pt x="3548" y="2000"/>
                  </a:cubicBezTo>
                  <a:cubicBezTo>
                    <a:pt x="3548" y="1846"/>
                    <a:pt x="3465" y="1691"/>
                    <a:pt x="3346" y="1584"/>
                  </a:cubicBezTo>
                  <a:lnTo>
                    <a:pt x="3346" y="1262"/>
                  </a:lnTo>
                  <a:cubicBezTo>
                    <a:pt x="3346" y="560"/>
                    <a:pt x="2786" y="0"/>
                    <a:pt x="2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2438252" y="2611703"/>
              <a:ext cx="129633" cy="172441"/>
            </a:xfrm>
            <a:custGeom>
              <a:rect b="b" l="l" r="r" t="t"/>
              <a:pathLst>
                <a:path extrusionOk="0" h="5418" w="4073">
                  <a:moveTo>
                    <a:pt x="2085" y="370"/>
                  </a:moveTo>
                  <a:cubicBezTo>
                    <a:pt x="2573" y="370"/>
                    <a:pt x="2978" y="774"/>
                    <a:pt x="2978" y="1263"/>
                  </a:cubicBezTo>
                  <a:lnTo>
                    <a:pt x="2978" y="1382"/>
                  </a:lnTo>
                  <a:lnTo>
                    <a:pt x="2966" y="1382"/>
                  </a:lnTo>
                  <a:cubicBezTo>
                    <a:pt x="2692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66" y="822"/>
                  </a:cubicBezTo>
                  <a:cubicBezTo>
                    <a:pt x="2450" y="817"/>
                    <a:pt x="2435" y="815"/>
                    <a:pt x="2420" y="815"/>
                  </a:cubicBezTo>
                  <a:cubicBezTo>
                    <a:pt x="2365" y="815"/>
                    <a:pt x="2313" y="847"/>
                    <a:pt x="2275" y="894"/>
                  </a:cubicBezTo>
                  <a:cubicBezTo>
                    <a:pt x="1942" y="1370"/>
                    <a:pt x="1180" y="1382"/>
                    <a:pt x="1168" y="1382"/>
                  </a:cubicBezTo>
                  <a:lnTo>
                    <a:pt x="1096" y="1382"/>
                  </a:lnTo>
                  <a:lnTo>
                    <a:pt x="1096" y="1263"/>
                  </a:lnTo>
                  <a:cubicBezTo>
                    <a:pt x="1096" y="774"/>
                    <a:pt x="1501" y="370"/>
                    <a:pt x="1989" y="370"/>
                  </a:cubicBezTo>
                  <a:close/>
                  <a:moveTo>
                    <a:pt x="3132" y="1906"/>
                  </a:moveTo>
                  <a:cubicBezTo>
                    <a:pt x="3156" y="1929"/>
                    <a:pt x="3168" y="1965"/>
                    <a:pt x="3168" y="2013"/>
                  </a:cubicBezTo>
                  <a:cubicBezTo>
                    <a:pt x="3168" y="2048"/>
                    <a:pt x="3144" y="2096"/>
                    <a:pt x="3109" y="2132"/>
                  </a:cubicBezTo>
                  <a:lnTo>
                    <a:pt x="3109" y="1906"/>
                  </a:lnTo>
                  <a:close/>
                  <a:moveTo>
                    <a:pt x="965" y="1894"/>
                  </a:moveTo>
                  <a:lnTo>
                    <a:pt x="965" y="2144"/>
                  </a:lnTo>
                  <a:cubicBezTo>
                    <a:pt x="930" y="2108"/>
                    <a:pt x="894" y="2072"/>
                    <a:pt x="894" y="2013"/>
                  </a:cubicBezTo>
                  <a:cubicBezTo>
                    <a:pt x="894" y="1965"/>
                    <a:pt x="906" y="1929"/>
                    <a:pt x="942" y="1906"/>
                  </a:cubicBezTo>
                  <a:cubicBezTo>
                    <a:pt x="953" y="1906"/>
                    <a:pt x="953" y="1906"/>
                    <a:pt x="965" y="1894"/>
                  </a:cubicBezTo>
                  <a:close/>
                  <a:moveTo>
                    <a:pt x="2347" y="1358"/>
                  </a:moveTo>
                  <a:cubicBezTo>
                    <a:pt x="2430" y="1489"/>
                    <a:pt x="2549" y="1620"/>
                    <a:pt x="2704" y="1691"/>
                  </a:cubicBezTo>
                  <a:lnTo>
                    <a:pt x="2704" y="2227"/>
                  </a:lnTo>
                  <a:cubicBezTo>
                    <a:pt x="2739" y="2572"/>
                    <a:pt x="2454" y="2846"/>
                    <a:pt x="2132" y="2846"/>
                  </a:cubicBezTo>
                  <a:lnTo>
                    <a:pt x="1954" y="2846"/>
                  </a:lnTo>
                  <a:cubicBezTo>
                    <a:pt x="1620" y="2846"/>
                    <a:pt x="1334" y="2572"/>
                    <a:pt x="1334" y="2227"/>
                  </a:cubicBezTo>
                  <a:lnTo>
                    <a:pt x="1334" y="1739"/>
                  </a:lnTo>
                  <a:cubicBezTo>
                    <a:pt x="1596" y="1715"/>
                    <a:pt x="2025" y="1620"/>
                    <a:pt x="2347" y="1358"/>
                  </a:cubicBezTo>
                  <a:close/>
                  <a:moveTo>
                    <a:pt x="2263" y="3215"/>
                  </a:moveTo>
                  <a:lnTo>
                    <a:pt x="2251" y="3322"/>
                  </a:lnTo>
                  <a:lnTo>
                    <a:pt x="2037" y="3537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1989" y="1"/>
                  </a:moveTo>
                  <a:cubicBezTo>
                    <a:pt x="1299" y="1"/>
                    <a:pt x="727" y="560"/>
                    <a:pt x="727" y="1263"/>
                  </a:cubicBezTo>
                  <a:lnTo>
                    <a:pt x="727" y="1596"/>
                  </a:lnTo>
                  <a:cubicBezTo>
                    <a:pt x="608" y="1691"/>
                    <a:pt x="537" y="1846"/>
                    <a:pt x="537" y="2013"/>
                  </a:cubicBezTo>
                  <a:cubicBezTo>
                    <a:pt x="537" y="2287"/>
                    <a:pt x="763" y="2525"/>
                    <a:pt x="1025" y="2549"/>
                  </a:cubicBezTo>
                  <a:cubicBezTo>
                    <a:pt x="1096" y="2763"/>
                    <a:pt x="1263" y="2965"/>
                    <a:pt x="1454" y="3084"/>
                  </a:cubicBezTo>
                  <a:lnTo>
                    <a:pt x="1454" y="3180"/>
                  </a:lnTo>
                  <a:lnTo>
                    <a:pt x="680" y="3477"/>
                  </a:lnTo>
                  <a:cubicBezTo>
                    <a:pt x="608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84" y="5382"/>
                    <a:pt x="191" y="5382"/>
                  </a:cubicBezTo>
                  <a:lnTo>
                    <a:pt x="668" y="5382"/>
                  </a:lnTo>
                  <a:cubicBezTo>
                    <a:pt x="775" y="5382"/>
                    <a:pt x="858" y="5299"/>
                    <a:pt x="858" y="5192"/>
                  </a:cubicBezTo>
                  <a:cubicBezTo>
                    <a:pt x="858" y="5085"/>
                    <a:pt x="775" y="5001"/>
                    <a:pt x="668" y="5001"/>
                  </a:cubicBezTo>
                  <a:lnTo>
                    <a:pt x="370" y="5001"/>
                  </a:lnTo>
                  <a:lnTo>
                    <a:pt x="370" y="4537"/>
                  </a:lnTo>
                  <a:cubicBezTo>
                    <a:pt x="370" y="4013"/>
                    <a:pt x="787" y="3870"/>
                    <a:pt x="799" y="3858"/>
                  </a:cubicBezTo>
                  <a:lnTo>
                    <a:pt x="823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30" y="3977"/>
                    <a:pt x="1989" y="4001"/>
                    <a:pt x="2037" y="4001"/>
                  </a:cubicBezTo>
                  <a:cubicBezTo>
                    <a:pt x="2085" y="4001"/>
                    <a:pt x="2144" y="3989"/>
                    <a:pt x="2168" y="3942"/>
                  </a:cubicBezTo>
                  <a:lnTo>
                    <a:pt x="2525" y="3572"/>
                  </a:lnTo>
                  <a:lnTo>
                    <a:pt x="3239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1" y="5025"/>
                  </a:lnTo>
                  <a:cubicBezTo>
                    <a:pt x="1204" y="5025"/>
                    <a:pt x="1120" y="5120"/>
                    <a:pt x="1120" y="5215"/>
                  </a:cubicBezTo>
                  <a:cubicBezTo>
                    <a:pt x="1120" y="5323"/>
                    <a:pt x="1204" y="5418"/>
                    <a:pt x="1311" y="5418"/>
                  </a:cubicBezTo>
                  <a:lnTo>
                    <a:pt x="3882" y="5418"/>
                  </a:lnTo>
                  <a:cubicBezTo>
                    <a:pt x="3990" y="5418"/>
                    <a:pt x="4073" y="5323"/>
                    <a:pt x="4073" y="5215"/>
                  </a:cubicBezTo>
                  <a:lnTo>
                    <a:pt x="4073" y="4537"/>
                  </a:lnTo>
                  <a:cubicBezTo>
                    <a:pt x="4061" y="3763"/>
                    <a:pt x="3454" y="3525"/>
                    <a:pt x="3382" y="3501"/>
                  </a:cubicBezTo>
                  <a:lnTo>
                    <a:pt x="2620" y="3203"/>
                  </a:lnTo>
                  <a:lnTo>
                    <a:pt x="2620" y="3096"/>
                  </a:lnTo>
                  <a:cubicBezTo>
                    <a:pt x="2823" y="2977"/>
                    <a:pt x="2978" y="2787"/>
                    <a:pt x="3049" y="2560"/>
                  </a:cubicBezTo>
                  <a:cubicBezTo>
                    <a:pt x="3323" y="2549"/>
                    <a:pt x="3537" y="2310"/>
                    <a:pt x="3537" y="2025"/>
                  </a:cubicBezTo>
                  <a:cubicBezTo>
                    <a:pt x="3537" y="1858"/>
                    <a:pt x="3466" y="1703"/>
                    <a:pt x="3347" y="1608"/>
                  </a:cubicBezTo>
                  <a:lnTo>
                    <a:pt x="3347" y="1263"/>
                  </a:lnTo>
                  <a:cubicBezTo>
                    <a:pt x="3347" y="560"/>
                    <a:pt x="2787" y="1"/>
                    <a:pt x="2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2185128" y="2611703"/>
              <a:ext cx="130015" cy="172441"/>
            </a:xfrm>
            <a:custGeom>
              <a:rect b="b" l="l" r="r" t="t"/>
              <a:pathLst>
                <a:path extrusionOk="0" h="5418" w="4085">
                  <a:moveTo>
                    <a:pt x="2084" y="370"/>
                  </a:moveTo>
                  <a:cubicBezTo>
                    <a:pt x="2584" y="370"/>
                    <a:pt x="2977" y="774"/>
                    <a:pt x="2977" y="1263"/>
                  </a:cubicBezTo>
                  <a:lnTo>
                    <a:pt x="2977" y="1382"/>
                  </a:lnTo>
                  <a:lnTo>
                    <a:pt x="2965" y="1382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77" y="822"/>
                  </a:cubicBezTo>
                  <a:cubicBezTo>
                    <a:pt x="2462" y="817"/>
                    <a:pt x="2446" y="815"/>
                    <a:pt x="2430" y="815"/>
                  </a:cubicBezTo>
                  <a:cubicBezTo>
                    <a:pt x="2372" y="815"/>
                    <a:pt x="2315" y="847"/>
                    <a:pt x="2287" y="894"/>
                  </a:cubicBezTo>
                  <a:cubicBezTo>
                    <a:pt x="1941" y="1370"/>
                    <a:pt x="1179" y="1382"/>
                    <a:pt x="1167" y="1382"/>
                  </a:cubicBezTo>
                  <a:lnTo>
                    <a:pt x="1108" y="1382"/>
                  </a:lnTo>
                  <a:lnTo>
                    <a:pt x="1108" y="1263"/>
                  </a:lnTo>
                  <a:cubicBezTo>
                    <a:pt x="1108" y="774"/>
                    <a:pt x="1513" y="370"/>
                    <a:pt x="2001" y="370"/>
                  </a:cubicBezTo>
                  <a:close/>
                  <a:moveTo>
                    <a:pt x="3132" y="1906"/>
                  </a:moveTo>
                  <a:cubicBezTo>
                    <a:pt x="3168" y="1929"/>
                    <a:pt x="3180" y="1965"/>
                    <a:pt x="3180" y="2013"/>
                  </a:cubicBezTo>
                  <a:cubicBezTo>
                    <a:pt x="3180" y="2048"/>
                    <a:pt x="3144" y="2096"/>
                    <a:pt x="3120" y="2132"/>
                  </a:cubicBezTo>
                  <a:lnTo>
                    <a:pt x="3120" y="1906"/>
                  </a:lnTo>
                  <a:close/>
                  <a:moveTo>
                    <a:pt x="977" y="1894"/>
                  </a:moveTo>
                  <a:lnTo>
                    <a:pt x="977" y="2144"/>
                  </a:lnTo>
                  <a:cubicBezTo>
                    <a:pt x="929" y="2108"/>
                    <a:pt x="905" y="2072"/>
                    <a:pt x="905" y="2013"/>
                  </a:cubicBezTo>
                  <a:cubicBezTo>
                    <a:pt x="905" y="1965"/>
                    <a:pt x="917" y="1929"/>
                    <a:pt x="941" y="1906"/>
                  </a:cubicBezTo>
                  <a:cubicBezTo>
                    <a:pt x="965" y="1906"/>
                    <a:pt x="965" y="1906"/>
                    <a:pt x="977" y="1894"/>
                  </a:cubicBezTo>
                  <a:close/>
                  <a:moveTo>
                    <a:pt x="2358" y="1358"/>
                  </a:moveTo>
                  <a:cubicBezTo>
                    <a:pt x="2429" y="1489"/>
                    <a:pt x="2549" y="1620"/>
                    <a:pt x="2715" y="1691"/>
                  </a:cubicBezTo>
                  <a:lnTo>
                    <a:pt x="2715" y="2227"/>
                  </a:lnTo>
                  <a:cubicBezTo>
                    <a:pt x="2727" y="2572"/>
                    <a:pt x="2465" y="2846"/>
                    <a:pt x="2132" y="2846"/>
                  </a:cubicBezTo>
                  <a:lnTo>
                    <a:pt x="1953" y="2846"/>
                  </a:lnTo>
                  <a:cubicBezTo>
                    <a:pt x="1632" y="2846"/>
                    <a:pt x="1346" y="2572"/>
                    <a:pt x="1346" y="2227"/>
                  </a:cubicBezTo>
                  <a:lnTo>
                    <a:pt x="1346" y="1739"/>
                  </a:lnTo>
                  <a:cubicBezTo>
                    <a:pt x="1596" y="1715"/>
                    <a:pt x="2037" y="1620"/>
                    <a:pt x="2358" y="1358"/>
                  </a:cubicBezTo>
                  <a:close/>
                  <a:moveTo>
                    <a:pt x="2275" y="3215"/>
                  </a:moveTo>
                  <a:lnTo>
                    <a:pt x="2251" y="3322"/>
                  </a:lnTo>
                  <a:lnTo>
                    <a:pt x="2048" y="3537"/>
                  </a:lnTo>
                  <a:lnTo>
                    <a:pt x="1858" y="3346"/>
                  </a:lnTo>
                  <a:lnTo>
                    <a:pt x="1858" y="3215"/>
                  </a:lnTo>
                  <a:close/>
                  <a:moveTo>
                    <a:pt x="2001" y="1"/>
                  </a:moveTo>
                  <a:cubicBezTo>
                    <a:pt x="1298" y="1"/>
                    <a:pt x="739" y="560"/>
                    <a:pt x="739" y="1263"/>
                  </a:cubicBezTo>
                  <a:lnTo>
                    <a:pt x="739" y="1596"/>
                  </a:lnTo>
                  <a:cubicBezTo>
                    <a:pt x="620" y="1691"/>
                    <a:pt x="536" y="1846"/>
                    <a:pt x="536" y="2013"/>
                  </a:cubicBezTo>
                  <a:cubicBezTo>
                    <a:pt x="536" y="2287"/>
                    <a:pt x="763" y="2525"/>
                    <a:pt x="1036" y="2549"/>
                  </a:cubicBezTo>
                  <a:cubicBezTo>
                    <a:pt x="1108" y="2763"/>
                    <a:pt x="1275" y="2965"/>
                    <a:pt x="1465" y="3084"/>
                  </a:cubicBezTo>
                  <a:lnTo>
                    <a:pt x="1465" y="3180"/>
                  </a:lnTo>
                  <a:lnTo>
                    <a:pt x="691" y="3477"/>
                  </a:lnTo>
                  <a:cubicBezTo>
                    <a:pt x="620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96" y="5382"/>
                    <a:pt x="203" y="5382"/>
                  </a:cubicBezTo>
                  <a:lnTo>
                    <a:pt x="679" y="5382"/>
                  </a:lnTo>
                  <a:cubicBezTo>
                    <a:pt x="775" y="5382"/>
                    <a:pt x="870" y="5299"/>
                    <a:pt x="870" y="5192"/>
                  </a:cubicBezTo>
                  <a:cubicBezTo>
                    <a:pt x="870" y="5085"/>
                    <a:pt x="775" y="5001"/>
                    <a:pt x="679" y="5001"/>
                  </a:cubicBezTo>
                  <a:lnTo>
                    <a:pt x="382" y="5001"/>
                  </a:lnTo>
                  <a:lnTo>
                    <a:pt x="382" y="4537"/>
                  </a:lnTo>
                  <a:cubicBezTo>
                    <a:pt x="382" y="4013"/>
                    <a:pt x="798" y="3870"/>
                    <a:pt x="810" y="3858"/>
                  </a:cubicBezTo>
                  <a:lnTo>
                    <a:pt x="822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41" y="3977"/>
                    <a:pt x="2001" y="4001"/>
                    <a:pt x="2048" y="4001"/>
                  </a:cubicBezTo>
                  <a:cubicBezTo>
                    <a:pt x="2084" y="4001"/>
                    <a:pt x="2144" y="3989"/>
                    <a:pt x="2179" y="3942"/>
                  </a:cubicBezTo>
                  <a:lnTo>
                    <a:pt x="2537" y="3572"/>
                  </a:lnTo>
                  <a:lnTo>
                    <a:pt x="3251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0" y="5025"/>
                  </a:lnTo>
                  <a:cubicBezTo>
                    <a:pt x="1215" y="5025"/>
                    <a:pt x="1120" y="5120"/>
                    <a:pt x="1120" y="5215"/>
                  </a:cubicBezTo>
                  <a:cubicBezTo>
                    <a:pt x="1120" y="5323"/>
                    <a:pt x="1215" y="5418"/>
                    <a:pt x="1310" y="5418"/>
                  </a:cubicBezTo>
                  <a:lnTo>
                    <a:pt x="3894" y="5418"/>
                  </a:lnTo>
                  <a:cubicBezTo>
                    <a:pt x="3989" y="5418"/>
                    <a:pt x="4084" y="5323"/>
                    <a:pt x="4084" y="5215"/>
                  </a:cubicBezTo>
                  <a:lnTo>
                    <a:pt x="4084" y="4537"/>
                  </a:lnTo>
                  <a:cubicBezTo>
                    <a:pt x="4061" y="3763"/>
                    <a:pt x="3465" y="3525"/>
                    <a:pt x="3382" y="3501"/>
                  </a:cubicBezTo>
                  <a:lnTo>
                    <a:pt x="2632" y="3203"/>
                  </a:lnTo>
                  <a:lnTo>
                    <a:pt x="2632" y="3096"/>
                  </a:lnTo>
                  <a:cubicBezTo>
                    <a:pt x="2834" y="2977"/>
                    <a:pt x="2977" y="2787"/>
                    <a:pt x="3061" y="2560"/>
                  </a:cubicBezTo>
                  <a:cubicBezTo>
                    <a:pt x="3322" y="2549"/>
                    <a:pt x="3549" y="2310"/>
                    <a:pt x="3549" y="2025"/>
                  </a:cubicBezTo>
                  <a:cubicBezTo>
                    <a:pt x="3549" y="1858"/>
                    <a:pt x="3477" y="1703"/>
                    <a:pt x="3358" y="1608"/>
                  </a:cubicBezTo>
                  <a:lnTo>
                    <a:pt x="3358" y="1263"/>
                  </a:lnTo>
                  <a:cubicBezTo>
                    <a:pt x="3358" y="560"/>
                    <a:pt x="2787" y="1"/>
                    <a:pt x="2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26"/>
          <p:cNvSpPr/>
          <p:nvPr/>
        </p:nvSpPr>
        <p:spPr>
          <a:xfrm>
            <a:off x="3112238" y="1685912"/>
            <a:ext cx="570265" cy="577797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26"/>
          <p:cNvGrpSpPr/>
          <p:nvPr/>
        </p:nvGrpSpPr>
        <p:grpSpPr>
          <a:xfrm>
            <a:off x="7374899" y="1710843"/>
            <a:ext cx="527356" cy="527766"/>
            <a:chOff x="6649231" y="1500021"/>
            <a:chExt cx="390287" cy="367065"/>
          </a:xfrm>
        </p:grpSpPr>
        <p:sp>
          <p:nvSpPr>
            <p:cNvPr id="523" name="Google Shape;523;p26"/>
            <p:cNvSpPr/>
            <p:nvPr/>
          </p:nvSpPr>
          <p:spPr>
            <a:xfrm>
              <a:off x="6649231" y="1500021"/>
              <a:ext cx="390287" cy="367065"/>
            </a:xfrm>
            <a:custGeom>
              <a:rect b="b" l="l" r="r" t="t"/>
              <a:pathLst>
                <a:path extrusionOk="0" h="11523" w="12252">
                  <a:moveTo>
                    <a:pt x="2393" y="6022"/>
                  </a:moveTo>
                  <a:lnTo>
                    <a:pt x="5775" y="9391"/>
                  </a:lnTo>
                  <a:lnTo>
                    <a:pt x="4691" y="10487"/>
                  </a:lnTo>
                  <a:cubicBezTo>
                    <a:pt x="4221" y="10951"/>
                    <a:pt x="3611" y="11183"/>
                    <a:pt x="3000" y="11183"/>
                  </a:cubicBezTo>
                  <a:cubicBezTo>
                    <a:pt x="2390" y="11183"/>
                    <a:pt x="1780" y="10951"/>
                    <a:pt x="1310" y="10487"/>
                  </a:cubicBezTo>
                  <a:cubicBezTo>
                    <a:pt x="369" y="9546"/>
                    <a:pt x="369" y="8046"/>
                    <a:pt x="1310" y="7105"/>
                  </a:cubicBezTo>
                  <a:lnTo>
                    <a:pt x="2393" y="6022"/>
                  </a:lnTo>
                  <a:close/>
                  <a:moveTo>
                    <a:pt x="3000" y="331"/>
                  </a:moveTo>
                  <a:cubicBezTo>
                    <a:pt x="3608" y="331"/>
                    <a:pt x="4203" y="557"/>
                    <a:pt x="4667" y="1021"/>
                  </a:cubicBezTo>
                  <a:lnTo>
                    <a:pt x="10763" y="7105"/>
                  </a:lnTo>
                  <a:cubicBezTo>
                    <a:pt x="11680" y="8046"/>
                    <a:pt x="11680" y="9546"/>
                    <a:pt x="10763" y="10463"/>
                  </a:cubicBezTo>
                  <a:lnTo>
                    <a:pt x="10728" y="10499"/>
                  </a:lnTo>
                  <a:cubicBezTo>
                    <a:pt x="10263" y="10957"/>
                    <a:pt x="9656" y="11186"/>
                    <a:pt x="9050" y="11186"/>
                  </a:cubicBezTo>
                  <a:cubicBezTo>
                    <a:pt x="8445" y="11186"/>
                    <a:pt x="7840" y="10957"/>
                    <a:pt x="7382" y="10499"/>
                  </a:cubicBezTo>
                  <a:lnTo>
                    <a:pt x="1286" y="4415"/>
                  </a:lnTo>
                  <a:cubicBezTo>
                    <a:pt x="369" y="3486"/>
                    <a:pt x="369" y="1986"/>
                    <a:pt x="1286" y="1057"/>
                  </a:cubicBezTo>
                  <a:cubicBezTo>
                    <a:pt x="1310" y="1045"/>
                    <a:pt x="1929" y="331"/>
                    <a:pt x="3000" y="331"/>
                  </a:cubicBezTo>
                  <a:close/>
                  <a:moveTo>
                    <a:pt x="2999" y="0"/>
                  </a:moveTo>
                  <a:cubicBezTo>
                    <a:pt x="2307" y="0"/>
                    <a:pt x="1613" y="265"/>
                    <a:pt x="1084" y="795"/>
                  </a:cubicBezTo>
                  <a:lnTo>
                    <a:pt x="1060" y="819"/>
                  </a:lnTo>
                  <a:cubicBezTo>
                    <a:pt x="0" y="1879"/>
                    <a:pt x="0" y="3593"/>
                    <a:pt x="1060" y="4641"/>
                  </a:cubicBezTo>
                  <a:lnTo>
                    <a:pt x="2167" y="5760"/>
                  </a:lnTo>
                  <a:lnTo>
                    <a:pt x="1084" y="6855"/>
                  </a:lnTo>
                  <a:cubicBezTo>
                    <a:pt x="24" y="7903"/>
                    <a:pt x="24" y="9653"/>
                    <a:pt x="1084" y="10701"/>
                  </a:cubicBezTo>
                  <a:cubicBezTo>
                    <a:pt x="1613" y="11231"/>
                    <a:pt x="2313" y="11496"/>
                    <a:pt x="3012" y="11496"/>
                  </a:cubicBezTo>
                  <a:cubicBezTo>
                    <a:pt x="3712" y="11496"/>
                    <a:pt x="4411" y="11231"/>
                    <a:pt x="4941" y="10701"/>
                  </a:cubicBezTo>
                  <a:lnTo>
                    <a:pt x="6025" y="9618"/>
                  </a:lnTo>
                  <a:lnTo>
                    <a:pt x="7144" y="10737"/>
                  </a:lnTo>
                  <a:cubicBezTo>
                    <a:pt x="7674" y="11261"/>
                    <a:pt x="8364" y="11523"/>
                    <a:pt x="9055" y="11523"/>
                  </a:cubicBezTo>
                  <a:cubicBezTo>
                    <a:pt x="9745" y="11523"/>
                    <a:pt x="10436" y="11261"/>
                    <a:pt x="10966" y="10737"/>
                  </a:cubicBezTo>
                  <a:lnTo>
                    <a:pt x="11001" y="10701"/>
                  </a:lnTo>
                  <a:cubicBezTo>
                    <a:pt x="12037" y="9653"/>
                    <a:pt x="12037" y="7939"/>
                    <a:pt x="11001" y="6879"/>
                  </a:cubicBezTo>
                  <a:lnTo>
                    <a:pt x="6263" y="2141"/>
                  </a:lnTo>
                  <a:lnTo>
                    <a:pt x="7370" y="1045"/>
                  </a:lnTo>
                  <a:cubicBezTo>
                    <a:pt x="7811" y="593"/>
                    <a:pt x="8418" y="343"/>
                    <a:pt x="9049" y="343"/>
                  </a:cubicBezTo>
                  <a:cubicBezTo>
                    <a:pt x="11156" y="343"/>
                    <a:pt x="12252" y="2914"/>
                    <a:pt x="10728" y="4427"/>
                  </a:cubicBezTo>
                  <a:lnTo>
                    <a:pt x="9989" y="5165"/>
                  </a:lnTo>
                  <a:cubicBezTo>
                    <a:pt x="9882" y="5272"/>
                    <a:pt x="9954" y="5451"/>
                    <a:pt x="10108" y="5451"/>
                  </a:cubicBezTo>
                  <a:cubicBezTo>
                    <a:pt x="10228" y="5451"/>
                    <a:pt x="10204" y="5391"/>
                    <a:pt x="10966" y="4641"/>
                  </a:cubicBezTo>
                  <a:cubicBezTo>
                    <a:pt x="11490" y="4129"/>
                    <a:pt x="11775" y="3450"/>
                    <a:pt x="11775" y="2724"/>
                  </a:cubicBezTo>
                  <a:cubicBezTo>
                    <a:pt x="11775" y="1224"/>
                    <a:pt x="10549" y="9"/>
                    <a:pt x="9049" y="9"/>
                  </a:cubicBezTo>
                  <a:cubicBezTo>
                    <a:pt x="8323" y="9"/>
                    <a:pt x="7632" y="283"/>
                    <a:pt x="7132" y="807"/>
                  </a:cubicBezTo>
                  <a:lnTo>
                    <a:pt x="6025" y="1914"/>
                  </a:lnTo>
                  <a:lnTo>
                    <a:pt x="4905" y="795"/>
                  </a:lnTo>
                  <a:cubicBezTo>
                    <a:pt x="4382" y="265"/>
                    <a:pt x="369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6759194" y="1602435"/>
              <a:ext cx="161983" cy="161409"/>
            </a:xfrm>
            <a:custGeom>
              <a:rect b="b" l="l" r="r" t="t"/>
              <a:pathLst>
                <a:path extrusionOk="0" h="5067" w="5085">
                  <a:moveTo>
                    <a:pt x="2192" y="0"/>
                  </a:moveTo>
                  <a:cubicBezTo>
                    <a:pt x="2147" y="0"/>
                    <a:pt x="2102" y="15"/>
                    <a:pt x="2073" y="45"/>
                  </a:cubicBezTo>
                  <a:lnTo>
                    <a:pt x="60" y="2057"/>
                  </a:lnTo>
                  <a:cubicBezTo>
                    <a:pt x="1" y="2116"/>
                    <a:pt x="1" y="2236"/>
                    <a:pt x="60" y="2295"/>
                  </a:cubicBezTo>
                  <a:lnTo>
                    <a:pt x="501" y="2747"/>
                  </a:lnTo>
                  <a:cubicBezTo>
                    <a:pt x="531" y="2771"/>
                    <a:pt x="575" y="2783"/>
                    <a:pt x="620" y="2783"/>
                  </a:cubicBezTo>
                  <a:cubicBezTo>
                    <a:pt x="665" y="2783"/>
                    <a:pt x="709" y="2771"/>
                    <a:pt x="739" y="2747"/>
                  </a:cubicBezTo>
                  <a:cubicBezTo>
                    <a:pt x="799" y="2688"/>
                    <a:pt x="799" y="2569"/>
                    <a:pt x="739" y="2497"/>
                  </a:cubicBezTo>
                  <a:lnTo>
                    <a:pt x="418" y="2176"/>
                  </a:lnTo>
                  <a:lnTo>
                    <a:pt x="2192" y="402"/>
                  </a:lnTo>
                  <a:lnTo>
                    <a:pt x="4668" y="2890"/>
                  </a:lnTo>
                  <a:lnTo>
                    <a:pt x="2906" y="4664"/>
                  </a:lnTo>
                  <a:lnTo>
                    <a:pt x="1322" y="3081"/>
                  </a:lnTo>
                  <a:cubicBezTo>
                    <a:pt x="1293" y="3051"/>
                    <a:pt x="1248" y="3036"/>
                    <a:pt x="1203" y="3036"/>
                  </a:cubicBezTo>
                  <a:cubicBezTo>
                    <a:pt x="1159" y="3036"/>
                    <a:pt x="1114" y="3051"/>
                    <a:pt x="1084" y="3081"/>
                  </a:cubicBezTo>
                  <a:cubicBezTo>
                    <a:pt x="1025" y="3140"/>
                    <a:pt x="1025" y="3259"/>
                    <a:pt x="1084" y="3319"/>
                  </a:cubicBezTo>
                  <a:lnTo>
                    <a:pt x="2787" y="5022"/>
                  </a:lnTo>
                  <a:cubicBezTo>
                    <a:pt x="2817" y="5051"/>
                    <a:pt x="2861" y="5066"/>
                    <a:pt x="2906" y="5066"/>
                  </a:cubicBezTo>
                  <a:cubicBezTo>
                    <a:pt x="2951" y="5066"/>
                    <a:pt x="2995" y="5051"/>
                    <a:pt x="3025" y="5022"/>
                  </a:cubicBezTo>
                  <a:lnTo>
                    <a:pt x="5025" y="3009"/>
                  </a:lnTo>
                  <a:cubicBezTo>
                    <a:pt x="5085" y="2938"/>
                    <a:pt x="5085" y="2831"/>
                    <a:pt x="5025" y="2771"/>
                  </a:cubicBezTo>
                  <a:lnTo>
                    <a:pt x="2311" y="45"/>
                  </a:lnTo>
                  <a:cubicBezTo>
                    <a:pt x="2281" y="15"/>
                    <a:pt x="2236" y="0"/>
                    <a:pt x="2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6718229" y="1625179"/>
              <a:ext cx="15227" cy="14239"/>
            </a:xfrm>
            <a:custGeom>
              <a:rect b="b" l="l" r="r" t="t"/>
              <a:pathLst>
                <a:path extrusionOk="0" h="447" w="478">
                  <a:moveTo>
                    <a:pt x="180" y="0"/>
                  </a:moveTo>
                  <a:cubicBezTo>
                    <a:pt x="135" y="0"/>
                    <a:pt x="90" y="15"/>
                    <a:pt x="61" y="45"/>
                  </a:cubicBezTo>
                  <a:cubicBezTo>
                    <a:pt x="1" y="105"/>
                    <a:pt x="1" y="224"/>
                    <a:pt x="61" y="283"/>
                  </a:cubicBezTo>
                  <a:lnTo>
                    <a:pt x="180" y="402"/>
                  </a:lnTo>
                  <a:cubicBezTo>
                    <a:pt x="209" y="432"/>
                    <a:pt x="254" y="447"/>
                    <a:pt x="299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6712176" y="1588005"/>
              <a:ext cx="16533" cy="14048"/>
            </a:xfrm>
            <a:custGeom>
              <a:rect b="b" l="l" r="r" t="t"/>
              <a:pathLst>
                <a:path extrusionOk="0" h="441" w="519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93"/>
                    <a:pt x="0" y="224"/>
                    <a:pt x="60" y="283"/>
                  </a:cubicBezTo>
                  <a:cubicBezTo>
                    <a:pt x="155" y="355"/>
                    <a:pt x="191" y="438"/>
                    <a:pt x="298" y="438"/>
                  </a:cubicBezTo>
                  <a:cubicBezTo>
                    <a:pt x="307" y="440"/>
                    <a:pt x="315" y="440"/>
                    <a:pt x="323" y="440"/>
                  </a:cubicBezTo>
                  <a:cubicBezTo>
                    <a:pt x="460" y="440"/>
                    <a:pt x="518" y="254"/>
                    <a:pt x="417" y="164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6744796" y="1555003"/>
              <a:ext cx="16628" cy="14367"/>
            </a:xfrm>
            <a:custGeom>
              <a:rect b="b" l="l" r="r" t="t"/>
              <a:pathLst>
                <a:path extrusionOk="0" h="451" w="522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105"/>
                    <a:pt x="0" y="224"/>
                    <a:pt x="60" y="284"/>
                  </a:cubicBezTo>
                  <a:cubicBezTo>
                    <a:pt x="155" y="367"/>
                    <a:pt x="203" y="450"/>
                    <a:pt x="298" y="450"/>
                  </a:cubicBezTo>
                  <a:cubicBezTo>
                    <a:pt x="303" y="451"/>
                    <a:pt x="307" y="451"/>
                    <a:pt x="312" y="451"/>
                  </a:cubicBezTo>
                  <a:cubicBezTo>
                    <a:pt x="457" y="451"/>
                    <a:pt x="521" y="268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6750115" y="1593707"/>
              <a:ext cx="15577" cy="13952"/>
            </a:xfrm>
            <a:custGeom>
              <a:rect b="b" l="l" r="r" t="t"/>
              <a:pathLst>
                <a:path extrusionOk="0" h="438" w="489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93"/>
                    <a:pt x="0" y="212"/>
                    <a:pt x="60" y="283"/>
                  </a:cubicBezTo>
                  <a:cubicBezTo>
                    <a:pt x="155" y="354"/>
                    <a:pt x="191" y="438"/>
                    <a:pt x="298" y="438"/>
                  </a:cubicBezTo>
                  <a:cubicBezTo>
                    <a:pt x="345" y="438"/>
                    <a:pt x="393" y="426"/>
                    <a:pt x="417" y="402"/>
                  </a:cubicBezTo>
                  <a:cubicBezTo>
                    <a:pt x="488" y="319"/>
                    <a:pt x="488" y="212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6782353" y="1561852"/>
              <a:ext cx="16692" cy="14335"/>
            </a:xfrm>
            <a:custGeom>
              <a:rect b="b" l="l" r="r" t="t"/>
              <a:pathLst>
                <a:path extrusionOk="0" h="450" w="524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55" y="354"/>
                    <a:pt x="179" y="450"/>
                    <a:pt x="298" y="450"/>
                  </a:cubicBezTo>
                  <a:cubicBezTo>
                    <a:pt x="453" y="450"/>
                    <a:pt x="524" y="271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6884735" y="1791686"/>
              <a:ext cx="15227" cy="14239"/>
            </a:xfrm>
            <a:custGeom>
              <a:rect b="b" l="l" r="r" t="t"/>
              <a:pathLst>
                <a:path extrusionOk="0" h="447" w="478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4"/>
                    <a:pt x="60" y="283"/>
                  </a:cubicBezTo>
                  <a:lnTo>
                    <a:pt x="179" y="402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6922292" y="1797738"/>
              <a:ext cx="15195" cy="14271"/>
            </a:xfrm>
            <a:custGeom>
              <a:rect b="b" l="l" r="r" t="t"/>
              <a:pathLst>
                <a:path extrusionOk="0" h="448" w="477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1" y="105"/>
                    <a:pt x="1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6954911" y="1765118"/>
              <a:ext cx="15195" cy="14271"/>
            </a:xfrm>
            <a:custGeom>
              <a:rect b="b" l="l" r="r" t="t"/>
              <a:pathLst>
                <a:path extrusionOk="0" h="448" w="477">
                  <a:moveTo>
                    <a:pt x="179" y="1"/>
                  </a:moveTo>
                  <a:cubicBezTo>
                    <a:pt x="134" y="1"/>
                    <a:pt x="90" y="16"/>
                    <a:pt x="60" y="46"/>
                  </a:cubicBezTo>
                  <a:cubicBezTo>
                    <a:pt x="0" y="105"/>
                    <a:pt x="0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3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6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6916590" y="1759831"/>
              <a:ext cx="16724" cy="14335"/>
            </a:xfrm>
            <a:custGeom>
              <a:rect b="b" l="l" r="r" t="t"/>
              <a:pathLst>
                <a:path extrusionOk="0" h="450" w="525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144" y="366"/>
                    <a:pt x="191" y="450"/>
                    <a:pt x="299" y="450"/>
                  </a:cubicBezTo>
                  <a:cubicBezTo>
                    <a:pt x="441" y="450"/>
                    <a:pt x="525" y="271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6948477" y="1727593"/>
              <a:ext cx="16979" cy="14367"/>
            </a:xfrm>
            <a:custGeom>
              <a:rect b="b" l="l" r="r" t="t"/>
              <a:pathLst>
                <a:path extrusionOk="0" h="451" w="533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43" y="366"/>
                    <a:pt x="191" y="450"/>
                    <a:pt x="298" y="450"/>
                  </a:cubicBezTo>
                  <a:cubicBezTo>
                    <a:pt x="302" y="450"/>
                    <a:pt x="306" y="450"/>
                    <a:pt x="310" y="450"/>
                  </a:cubicBezTo>
                  <a:cubicBezTo>
                    <a:pt x="446" y="450"/>
                    <a:pt x="532" y="268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6"/>
          <p:cNvGrpSpPr/>
          <p:nvPr/>
        </p:nvGrpSpPr>
        <p:grpSpPr>
          <a:xfrm>
            <a:off x="5206595" y="1710838"/>
            <a:ext cx="467095" cy="527764"/>
            <a:chOff x="3119678" y="3360146"/>
            <a:chExt cx="269343" cy="348543"/>
          </a:xfrm>
        </p:grpSpPr>
        <p:sp>
          <p:nvSpPr>
            <p:cNvPr id="536" name="Google Shape;536;p26"/>
            <p:cNvSpPr/>
            <p:nvPr/>
          </p:nvSpPr>
          <p:spPr>
            <a:xfrm>
              <a:off x="3268289" y="3498271"/>
              <a:ext cx="43782" cy="46728"/>
            </a:xfrm>
            <a:custGeom>
              <a:rect b="b" l="l" r="r" t="t"/>
              <a:pathLst>
                <a:path extrusionOk="0" h="1475" w="1382">
                  <a:moveTo>
                    <a:pt x="196" y="0"/>
                  </a:moveTo>
                  <a:cubicBezTo>
                    <a:pt x="137" y="0"/>
                    <a:pt x="81" y="35"/>
                    <a:pt x="48" y="93"/>
                  </a:cubicBezTo>
                  <a:cubicBezTo>
                    <a:pt x="0" y="164"/>
                    <a:pt x="36" y="272"/>
                    <a:pt x="119" y="319"/>
                  </a:cubicBezTo>
                  <a:cubicBezTo>
                    <a:pt x="584" y="557"/>
                    <a:pt x="905" y="926"/>
                    <a:pt x="1048" y="1355"/>
                  </a:cubicBezTo>
                  <a:cubicBezTo>
                    <a:pt x="1060" y="1438"/>
                    <a:pt x="1131" y="1474"/>
                    <a:pt x="1191" y="1474"/>
                  </a:cubicBezTo>
                  <a:cubicBezTo>
                    <a:pt x="1203" y="1474"/>
                    <a:pt x="1227" y="1474"/>
                    <a:pt x="1239" y="1462"/>
                  </a:cubicBezTo>
                  <a:cubicBezTo>
                    <a:pt x="1322" y="1415"/>
                    <a:pt x="1381" y="1331"/>
                    <a:pt x="1358" y="1236"/>
                  </a:cubicBezTo>
                  <a:cubicBezTo>
                    <a:pt x="1191" y="736"/>
                    <a:pt x="810" y="284"/>
                    <a:pt x="274" y="22"/>
                  </a:cubicBezTo>
                  <a:cubicBezTo>
                    <a:pt x="249" y="7"/>
                    <a:pt x="222" y="0"/>
                    <a:pt x="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3147208" y="3475176"/>
              <a:ext cx="214664" cy="233513"/>
            </a:xfrm>
            <a:custGeom>
              <a:rect b="b" l="l" r="r" t="t"/>
              <a:pathLst>
                <a:path extrusionOk="0" h="7371" w="6776">
                  <a:moveTo>
                    <a:pt x="3537" y="4608"/>
                  </a:moveTo>
                  <a:lnTo>
                    <a:pt x="3537" y="4989"/>
                  </a:lnTo>
                  <a:lnTo>
                    <a:pt x="3179" y="4989"/>
                  </a:lnTo>
                  <a:lnTo>
                    <a:pt x="3179" y="4608"/>
                  </a:lnTo>
                  <a:cubicBezTo>
                    <a:pt x="3239" y="4620"/>
                    <a:pt x="3298" y="4620"/>
                    <a:pt x="3358" y="4620"/>
                  </a:cubicBezTo>
                  <a:cubicBezTo>
                    <a:pt x="3417" y="4620"/>
                    <a:pt x="3477" y="4620"/>
                    <a:pt x="3537" y="4608"/>
                  </a:cubicBezTo>
                  <a:close/>
                  <a:moveTo>
                    <a:pt x="5977" y="5299"/>
                  </a:moveTo>
                  <a:lnTo>
                    <a:pt x="5977" y="5763"/>
                  </a:lnTo>
                  <a:lnTo>
                    <a:pt x="798" y="5763"/>
                  </a:lnTo>
                  <a:lnTo>
                    <a:pt x="798" y="5299"/>
                  </a:lnTo>
                  <a:close/>
                  <a:moveTo>
                    <a:pt x="3406" y="0"/>
                  </a:moveTo>
                  <a:cubicBezTo>
                    <a:pt x="2751" y="0"/>
                    <a:pt x="2132" y="262"/>
                    <a:pt x="1667" y="715"/>
                  </a:cubicBezTo>
                  <a:cubicBezTo>
                    <a:pt x="1203" y="1179"/>
                    <a:pt x="953" y="1798"/>
                    <a:pt x="953" y="2465"/>
                  </a:cubicBezTo>
                  <a:lnTo>
                    <a:pt x="953" y="2715"/>
                  </a:lnTo>
                  <a:cubicBezTo>
                    <a:pt x="953" y="2798"/>
                    <a:pt x="1024" y="2882"/>
                    <a:pt x="1120" y="2882"/>
                  </a:cubicBezTo>
                  <a:cubicBezTo>
                    <a:pt x="1203" y="2882"/>
                    <a:pt x="1274" y="2798"/>
                    <a:pt x="1274" y="2715"/>
                  </a:cubicBezTo>
                  <a:lnTo>
                    <a:pt x="1274" y="2465"/>
                  </a:lnTo>
                  <a:cubicBezTo>
                    <a:pt x="1274" y="1894"/>
                    <a:pt x="1501" y="1358"/>
                    <a:pt x="1905" y="953"/>
                  </a:cubicBezTo>
                  <a:cubicBezTo>
                    <a:pt x="2310" y="548"/>
                    <a:pt x="2846" y="334"/>
                    <a:pt x="3406" y="334"/>
                  </a:cubicBezTo>
                  <a:cubicBezTo>
                    <a:pt x="4584" y="334"/>
                    <a:pt x="5549" y="1286"/>
                    <a:pt x="5549" y="2477"/>
                  </a:cubicBezTo>
                  <a:lnTo>
                    <a:pt x="5549" y="4989"/>
                  </a:lnTo>
                  <a:lnTo>
                    <a:pt x="3882" y="4989"/>
                  </a:lnTo>
                  <a:lnTo>
                    <a:pt x="3882" y="4489"/>
                  </a:lnTo>
                  <a:cubicBezTo>
                    <a:pt x="4060" y="4382"/>
                    <a:pt x="4215" y="4203"/>
                    <a:pt x="4299" y="3989"/>
                  </a:cubicBezTo>
                  <a:cubicBezTo>
                    <a:pt x="4334" y="3906"/>
                    <a:pt x="4287" y="3810"/>
                    <a:pt x="4215" y="3787"/>
                  </a:cubicBezTo>
                  <a:cubicBezTo>
                    <a:pt x="4193" y="3778"/>
                    <a:pt x="4171" y="3775"/>
                    <a:pt x="4149" y="3775"/>
                  </a:cubicBezTo>
                  <a:cubicBezTo>
                    <a:pt x="4079" y="3775"/>
                    <a:pt x="4019" y="3815"/>
                    <a:pt x="4001" y="3870"/>
                  </a:cubicBezTo>
                  <a:cubicBezTo>
                    <a:pt x="3941" y="4037"/>
                    <a:pt x="3822" y="4156"/>
                    <a:pt x="3668" y="4227"/>
                  </a:cubicBezTo>
                  <a:lnTo>
                    <a:pt x="3656" y="4227"/>
                  </a:lnTo>
                  <a:cubicBezTo>
                    <a:pt x="3572" y="4263"/>
                    <a:pt x="3477" y="4287"/>
                    <a:pt x="3394" y="4287"/>
                  </a:cubicBezTo>
                  <a:cubicBezTo>
                    <a:pt x="3036" y="4287"/>
                    <a:pt x="2739" y="3989"/>
                    <a:pt x="2739" y="3632"/>
                  </a:cubicBezTo>
                  <a:cubicBezTo>
                    <a:pt x="2739" y="3275"/>
                    <a:pt x="3036" y="2977"/>
                    <a:pt x="3394" y="2977"/>
                  </a:cubicBezTo>
                  <a:cubicBezTo>
                    <a:pt x="3644" y="2977"/>
                    <a:pt x="3882" y="3132"/>
                    <a:pt x="3989" y="3370"/>
                  </a:cubicBezTo>
                  <a:cubicBezTo>
                    <a:pt x="4006" y="3421"/>
                    <a:pt x="4067" y="3461"/>
                    <a:pt x="4126" y="3461"/>
                  </a:cubicBezTo>
                  <a:cubicBezTo>
                    <a:pt x="4149" y="3461"/>
                    <a:pt x="4171" y="3455"/>
                    <a:pt x="4191" y="3441"/>
                  </a:cubicBezTo>
                  <a:cubicBezTo>
                    <a:pt x="4263" y="3418"/>
                    <a:pt x="4310" y="3310"/>
                    <a:pt x="4263" y="3239"/>
                  </a:cubicBezTo>
                  <a:cubicBezTo>
                    <a:pt x="4108" y="2894"/>
                    <a:pt x="3763" y="2667"/>
                    <a:pt x="3370" y="2667"/>
                  </a:cubicBezTo>
                  <a:cubicBezTo>
                    <a:pt x="2834" y="2667"/>
                    <a:pt x="2394" y="3096"/>
                    <a:pt x="2394" y="3656"/>
                  </a:cubicBezTo>
                  <a:cubicBezTo>
                    <a:pt x="2394" y="4013"/>
                    <a:pt x="2584" y="4322"/>
                    <a:pt x="2870" y="4489"/>
                  </a:cubicBezTo>
                  <a:lnTo>
                    <a:pt x="2870" y="4989"/>
                  </a:lnTo>
                  <a:lnTo>
                    <a:pt x="1262" y="4989"/>
                  </a:lnTo>
                  <a:lnTo>
                    <a:pt x="1262" y="3358"/>
                  </a:lnTo>
                  <a:cubicBezTo>
                    <a:pt x="1262" y="3263"/>
                    <a:pt x="1191" y="3191"/>
                    <a:pt x="1096" y="3191"/>
                  </a:cubicBezTo>
                  <a:cubicBezTo>
                    <a:pt x="1012" y="3191"/>
                    <a:pt x="941" y="3263"/>
                    <a:pt x="941" y="3358"/>
                  </a:cubicBezTo>
                  <a:lnTo>
                    <a:pt x="941" y="4989"/>
                  </a:lnTo>
                  <a:lnTo>
                    <a:pt x="655" y="4989"/>
                  </a:lnTo>
                  <a:cubicBezTo>
                    <a:pt x="560" y="4989"/>
                    <a:pt x="489" y="5061"/>
                    <a:pt x="489" y="5156"/>
                  </a:cubicBezTo>
                  <a:lnTo>
                    <a:pt x="489" y="5775"/>
                  </a:lnTo>
                  <a:lnTo>
                    <a:pt x="167" y="5775"/>
                  </a:lnTo>
                  <a:cubicBezTo>
                    <a:pt x="72" y="5775"/>
                    <a:pt x="0" y="5858"/>
                    <a:pt x="0" y="5942"/>
                  </a:cubicBezTo>
                  <a:lnTo>
                    <a:pt x="0" y="7204"/>
                  </a:lnTo>
                  <a:cubicBezTo>
                    <a:pt x="0" y="7299"/>
                    <a:pt x="72" y="7370"/>
                    <a:pt x="167" y="7370"/>
                  </a:cubicBezTo>
                  <a:lnTo>
                    <a:pt x="3918" y="7370"/>
                  </a:lnTo>
                  <a:cubicBezTo>
                    <a:pt x="4001" y="7370"/>
                    <a:pt x="4072" y="7299"/>
                    <a:pt x="4072" y="7204"/>
                  </a:cubicBezTo>
                  <a:cubicBezTo>
                    <a:pt x="4072" y="7120"/>
                    <a:pt x="4001" y="7049"/>
                    <a:pt x="3918" y="7049"/>
                  </a:cubicBezTo>
                  <a:lnTo>
                    <a:pt x="322" y="7049"/>
                  </a:lnTo>
                  <a:lnTo>
                    <a:pt x="322" y="6108"/>
                  </a:lnTo>
                  <a:lnTo>
                    <a:pt x="6442" y="6108"/>
                  </a:lnTo>
                  <a:lnTo>
                    <a:pt x="6442" y="7049"/>
                  </a:lnTo>
                  <a:lnTo>
                    <a:pt x="4537" y="7049"/>
                  </a:lnTo>
                  <a:cubicBezTo>
                    <a:pt x="4453" y="7049"/>
                    <a:pt x="4370" y="7120"/>
                    <a:pt x="4370" y="7204"/>
                  </a:cubicBezTo>
                  <a:cubicBezTo>
                    <a:pt x="4370" y="7299"/>
                    <a:pt x="4453" y="7370"/>
                    <a:pt x="4537" y="7370"/>
                  </a:cubicBezTo>
                  <a:lnTo>
                    <a:pt x="6608" y="7370"/>
                  </a:lnTo>
                  <a:cubicBezTo>
                    <a:pt x="6692" y="7370"/>
                    <a:pt x="6775" y="7299"/>
                    <a:pt x="6775" y="7204"/>
                  </a:cubicBezTo>
                  <a:lnTo>
                    <a:pt x="6775" y="5942"/>
                  </a:lnTo>
                  <a:cubicBezTo>
                    <a:pt x="6775" y="5835"/>
                    <a:pt x="6716" y="5763"/>
                    <a:pt x="6620" y="5763"/>
                  </a:cubicBezTo>
                  <a:lnTo>
                    <a:pt x="6311" y="5763"/>
                  </a:lnTo>
                  <a:lnTo>
                    <a:pt x="6311" y="5144"/>
                  </a:lnTo>
                  <a:cubicBezTo>
                    <a:pt x="6311" y="5049"/>
                    <a:pt x="6239" y="4977"/>
                    <a:pt x="6144" y="4977"/>
                  </a:cubicBezTo>
                  <a:lnTo>
                    <a:pt x="5858" y="4977"/>
                  </a:lnTo>
                  <a:lnTo>
                    <a:pt x="5858" y="2465"/>
                  </a:lnTo>
                  <a:cubicBezTo>
                    <a:pt x="5858" y="1108"/>
                    <a:pt x="4763" y="0"/>
                    <a:pt x="3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3249408" y="3360146"/>
              <a:ext cx="10613" cy="97321"/>
            </a:xfrm>
            <a:custGeom>
              <a:rect b="b" l="l" r="r" t="t"/>
              <a:pathLst>
                <a:path extrusionOk="0" h="3072" w="335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2905"/>
                  </a:lnTo>
                  <a:cubicBezTo>
                    <a:pt x="1" y="3000"/>
                    <a:pt x="72" y="3072"/>
                    <a:pt x="168" y="3072"/>
                  </a:cubicBezTo>
                  <a:cubicBezTo>
                    <a:pt x="251" y="3072"/>
                    <a:pt x="334" y="3000"/>
                    <a:pt x="334" y="2905"/>
                  </a:cubicBezTo>
                  <a:lnTo>
                    <a:pt x="334" y="167"/>
                  </a:lnTo>
                  <a:cubicBezTo>
                    <a:pt x="334" y="83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3175879" y="3377919"/>
              <a:ext cx="54331" cy="86740"/>
            </a:xfrm>
            <a:custGeom>
              <a:rect b="b" l="l" r="r" t="t"/>
              <a:pathLst>
                <a:path extrusionOk="0" h="2738" w="1715">
                  <a:moveTo>
                    <a:pt x="188" y="1"/>
                  </a:moveTo>
                  <a:cubicBezTo>
                    <a:pt x="161" y="1"/>
                    <a:pt x="134" y="8"/>
                    <a:pt x="107" y="22"/>
                  </a:cubicBezTo>
                  <a:cubicBezTo>
                    <a:pt x="36" y="70"/>
                    <a:pt x="0" y="153"/>
                    <a:pt x="48" y="249"/>
                  </a:cubicBezTo>
                  <a:lnTo>
                    <a:pt x="1381" y="2642"/>
                  </a:lnTo>
                  <a:cubicBezTo>
                    <a:pt x="1417" y="2701"/>
                    <a:pt x="1477" y="2737"/>
                    <a:pt x="1524" y="2737"/>
                  </a:cubicBezTo>
                  <a:cubicBezTo>
                    <a:pt x="1548" y="2737"/>
                    <a:pt x="1584" y="2737"/>
                    <a:pt x="1596" y="2713"/>
                  </a:cubicBezTo>
                  <a:cubicBezTo>
                    <a:pt x="1679" y="2654"/>
                    <a:pt x="1715" y="2559"/>
                    <a:pt x="1667" y="2475"/>
                  </a:cubicBezTo>
                  <a:lnTo>
                    <a:pt x="334" y="82"/>
                  </a:lnTo>
                  <a:cubicBezTo>
                    <a:pt x="301" y="33"/>
                    <a:pt x="246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3119678" y="3429399"/>
              <a:ext cx="89401" cy="50720"/>
            </a:xfrm>
            <a:custGeom>
              <a:rect b="b" l="l" r="r" t="t"/>
              <a:pathLst>
                <a:path extrusionOk="0" h="1601" w="2822">
                  <a:moveTo>
                    <a:pt x="200" y="0"/>
                  </a:moveTo>
                  <a:cubicBezTo>
                    <a:pt x="142" y="0"/>
                    <a:pt x="81" y="27"/>
                    <a:pt x="48" y="76"/>
                  </a:cubicBezTo>
                  <a:cubicBezTo>
                    <a:pt x="0" y="160"/>
                    <a:pt x="36" y="255"/>
                    <a:pt x="107" y="302"/>
                  </a:cubicBezTo>
                  <a:lnTo>
                    <a:pt x="2536" y="1588"/>
                  </a:lnTo>
                  <a:cubicBezTo>
                    <a:pt x="2560" y="1600"/>
                    <a:pt x="2584" y="1600"/>
                    <a:pt x="2608" y="1600"/>
                  </a:cubicBezTo>
                  <a:cubicBezTo>
                    <a:pt x="2667" y="1600"/>
                    <a:pt x="2727" y="1565"/>
                    <a:pt x="2762" y="1505"/>
                  </a:cubicBezTo>
                  <a:cubicBezTo>
                    <a:pt x="2822" y="1445"/>
                    <a:pt x="2786" y="1350"/>
                    <a:pt x="2703" y="1303"/>
                  </a:cubicBezTo>
                  <a:lnTo>
                    <a:pt x="274" y="17"/>
                  </a:lnTo>
                  <a:cubicBezTo>
                    <a:pt x="252" y="6"/>
                    <a:pt x="226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3279219" y="3377919"/>
              <a:ext cx="54363" cy="85980"/>
            </a:xfrm>
            <a:custGeom>
              <a:rect b="b" l="l" r="r" t="t"/>
              <a:pathLst>
                <a:path extrusionOk="0" h="2714" w="1716">
                  <a:moveTo>
                    <a:pt x="1533" y="1"/>
                  </a:moveTo>
                  <a:cubicBezTo>
                    <a:pt x="1475" y="1"/>
                    <a:pt x="1414" y="33"/>
                    <a:pt x="1382" y="82"/>
                  </a:cubicBezTo>
                  <a:lnTo>
                    <a:pt x="48" y="2475"/>
                  </a:lnTo>
                  <a:cubicBezTo>
                    <a:pt x="1" y="2559"/>
                    <a:pt x="24" y="2654"/>
                    <a:pt x="108" y="2701"/>
                  </a:cubicBezTo>
                  <a:cubicBezTo>
                    <a:pt x="132" y="2713"/>
                    <a:pt x="143" y="2713"/>
                    <a:pt x="179" y="2713"/>
                  </a:cubicBezTo>
                  <a:cubicBezTo>
                    <a:pt x="239" y="2713"/>
                    <a:pt x="286" y="2689"/>
                    <a:pt x="310" y="2630"/>
                  </a:cubicBezTo>
                  <a:lnTo>
                    <a:pt x="1656" y="237"/>
                  </a:lnTo>
                  <a:cubicBezTo>
                    <a:pt x="1715" y="153"/>
                    <a:pt x="1679" y="70"/>
                    <a:pt x="1608" y="22"/>
                  </a:cubicBezTo>
                  <a:cubicBezTo>
                    <a:pt x="1585" y="8"/>
                    <a:pt x="1560" y="1"/>
                    <a:pt x="1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3300349" y="3429399"/>
              <a:ext cx="88672" cy="51100"/>
            </a:xfrm>
            <a:custGeom>
              <a:rect b="b" l="l" r="r" t="t"/>
              <a:pathLst>
                <a:path extrusionOk="0" h="1613" w="2799">
                  <a:moveTo>
                    <a:pt x="2615" y="0"/>
                  </a:moveTo>
                  <a:cubicBezTo>
                    <a:pt x="2589" y="0"/>
                    <a:pt x="2562" y="6"/>
                    <a:pt x="2536" y="17"/>
                  </a:cubicBezTo>
                  <a:lnTo>
                    <a:pt x="107" y="1303"/>
                  </a:lnTo>
                  <a:cubicBezTo>
                    <a:pt x="36" y="1350"/>
                    <a:pt x="0" y="1434"/>
                    <a:pt x="48" y="1529"/>
                  </a:cubicBezTo>
                  <a:cubicBezTo>
                    <a:pt x="72" y="1588"/>
                    <a:pt x="131" y="1612"/>
                    <a:pt x="191" y="1612"/>
                  </a:cubicBezTo>
                  <a:cubicBezTo>
                    <a:pt x="227" y="1612"/>
                    <a:pt x="238" y="1612"/>
                    <a:pt x="274" y="1600"/>
                  </a:cubicBezTo>
                  <a:lnTo>
                    <a:pt x="2691" y="314"/>
                  </a:lnTo>
                  <a:cubicBezTo>
                    <a:pt x="2774" y="255"/>
                    <a:pt x="2798" y="172"/>
                    <a:pt x="2751" y="76"/>
                  </a:cubicBezTo>
                  <a:cubicBezTo>
                    <a:pt x="2726" y="27"/>
                    <a:pt x="2673" y="0"/>
                    <a:pt x="2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7"/>
          <p:cNvSpPr txBox="1"/>
          <p:nvPr>
            <p:ph type="ctrTitle"/>
          </p:nvPr>
        </p:nvSpPr>
        <p:spPr>
          <a:xfrm>
            <a:off x="1370475" y="1868575"/>
            <a:ext cx="4098300" cy="11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3E7EA"/>
                </a:solidFill>
              </a:rPr>
              <a:t>Políticas de Acesso e Controle de Usuários</a:t>
            </a:r>
            <a:endParaRPr sz="6000">
              <a:solidFill>
                <a:srgbClr val="E3E7EA"/>
              </a:solidFill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7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2" name="Google Shape;552;p27"/>
          <p:cNvCxnSpPr>
            <a:stCxn id="548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8"/>
          <p:cNvSpPr txBox="1"/>
          <p:nvPr>
            <p:ph idx="1" type="body"/>
          </p:nvPr>
        </p:nvSpPr>
        <p:spPr>
          <a:xfrm>
            <a:off x="618825" y="1299200"/>
            <a:ext cx="7319700" cy="3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Maven Pro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Autenticação de Usuários</a:t>
            </a:r>
            <a:endParaRPr b="1" sz="1400">
              <a:solidFill>
                <a:srgbClr val="E3E7EA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Todos os usuários, incluindo funcionários, professores, administradores e alunos, devem se autenticar para acessar qualquer sistema de TI da escola, seguindo práticas seguras para a criação de credenciais. </a:t>
            </a:r>
            <a:b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Exemplo de senha:</a:t>
            </a:r>
            <a:r>
              <a:rPr b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A@scHoOl2023!</a:t>
            </a:r>
            <a:br>
              <a:rPr i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 b="1"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Para acesso a informações confidenciais como dados médicos de alunos ou registros financeiros, será obrigatória a </a:t>
            </a:r>
            <a:r>
              <a:rPr b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Autenticação Multifator (MFA)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, utilizando métodos como </a:t>
            </a:r>
            <a:r>
              <a:rPr i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tokens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de autenticação, códigos enviados por SMS ou apps de autenticação.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2413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D7DFE5"/>
              </a:solidFill>
            </a:endParaRPr>
          </a:p>
        </p:txBody>
      </p:sp>
      <p:sp>
        <p:nvSpPr>
          <p:cNvPr id="558" name="Google Shape;558;p28"/>
          <p:cNvSpPr txBox="1"/>
          <p:nvPr>
            <p:ph type="ctrTitle"/>
          </p:nvPr>
        </p:nvSpPr>
        <p:spPr>
          <a:xfrm>
            <a:off x="618825" y="411675"/>
            <a:ext cx="7003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Políticas de Acesso e Controle de Usuários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9"/>
          <p:cNvSpPr txBox="1"/>
          <p:nvPr>
            <p:ph idx="1" type="body"/>
          </p:nvPr>
        </p:nvSpPr>
        <p:spPr>
          <a:xfrm>
            <a:off x="618825" y="1157250"/>
            <a:ext cx="77556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Gerenciamento de Privilégios e Segregação de Funções</a:t>
            </a:r>
            <a:endParaRPr b="1"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Todos os usuários devem ser categorizados em grupos funcionais com níveis de privilégio específicos. 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O uso do princípio do </a:t>
            </a:r>
            <a:r>
              <a:rPr b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Menor Privilégio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é imperativo. Um funcionário só deve ter o nível de acesso necessário para cumprir suas tarefas.</a:t>
            </a:r>
            <a:b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b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r>
              <a:rPr b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Exemplo: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Professores terão acesso restrito às informações acadêmicas dos alunos sob sua responsabilidade, mas não terão acesso a dados financeiros.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2413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D7DFE5"/>
              </a:solidFill>
            </a:endParaRPr>
          </a:p>
        </p:txBody>
      </p:sp>
      <p:sp>
        <p:nvSpPr>
          <p:cNvPr id="564" name="Google Shape;564;p29"/>
          <p:cNvSpPr txBox="1"/>
          <p:nvPr>
            <p:ph type="ctrTitle"/>
          </p:nvPr>
        </p:nvSpPr>
        <p:spPr>
          <a:xfrm>
            <a:off x="618825" y="411675"/>
            <a:ext cx="7003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Políticas de Acesso e Controle de Usuários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0"/>
          <p:cNvSpPr txBox="1"/>
          <p:nvPr>
            <p:ph idx="1" type="body"/>
          </p:nvPr>
        </p:nvSpPr>
        <p:spPr>
          <a:xfrm>
            <a:off x="597375" y="1156325"/>
            <a:ext cx="73197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Monitoramento de Acessos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O setor de TI deverá registrar toda tentativa de acesso aos sistemas críticos. Em caso de atividades suspeitas, um alerta automático será enviado à administração da escola.</a:t>
            </a:r>
            <a:b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br>
              <a:rPr b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Logs de acesso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Falhas de login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Tentativas atípicas de acessos</a:t>
            </a:r>
            <a:b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0" name="Google Shape;570;p30"/>
          <p:cNvSpPr txBox="1"/>
          <p:nvPr>
            <p:ph type="ctrTitle"/>
          </p:nvPr>
        </p:nvSpPr>
        <p:spPr>
          <a:xfrm>
            <a:off x="618825" y="411675"/>
            <a:ext cx="7003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Políticas de Acesso e Controle de Usuários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 txBox="1"/>
          <p:nvPr>
            <p:ph type="ctrTitle"/>
          </p:nvPr>
        </p:nvSpPr>
        <p:spPr>
          <a:xfrm>
            <a:off x="1369950" y="1868575"/>
            <a:ext cx="4110600" cy="16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3E7EA"/>
                </a:solidFill>
              </a:rPr>
              <a:t>Políticas de Uso de Dispositivos Móveis e Rede</a:t>
            </a:r>
            <a:endParaRPr sz="6000">
              <a:solidFill>
                <a:srgbClr val="E3E7EA"/>
              </a:solidFill>
            </a:endParaRPr>
          </a:p>
        </p:txBody>
      </p:sp>
      <p:sp>
        <p:nvSpPr>
          <p:cNvPr id="576" name="Google Shape;576;p31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1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8" name="Google Shape;578;p31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1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0" name="Google Shape;580;p31"/>
          <p:cNvCxnSpPr>
            <a:stCxn id="57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