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Urbanist"/>
      <p:regular r:id="rId36"/>
      <p:bold r:id="rId37"/>
      <p:italic r:id="rId38"/>
      <p:boldItalic r:id="rId39"/>
    </p:embeddedFont>
    <p:embeddedFont>
      <p:font typeface="Albert Sans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F620B-B41F-4975-98A0-B6939ECB507E}">
  <a:tblStyle styleId="{96DF620B-B41F-4975-98A0-B6939ECB50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regular.fntdata"/><Relationship Id="rId20" Type="http://schemas.openxmlformats.org/officeDocument/2006/relationships/slide" Target="slides/slide15.xml"/><Relationship Id="rId42" Type="http://schemas.openxmlformats.org/officeDocument/2006/relationships/font" Target="fonts/AlbertSans-italic.fntdata"/><Relationship Id="rId41" Type="http://schemas.openxmlformats.org/officeDocument/2006/relationships/font" Target="fonts/AlbertSans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AlbertSans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Urbanist-bold.fntdata"/><Relationship Id="rId14" Type="http://schemas.openxmlformats.org/officeDocument/2006/relationships/slide" Target="slides/slide9.xml"/><Relationship Id="rId36" Type="http://schemas.openxmlformats.org/officeDocument/2006/relationships/font" Target="fonts/Urbanist-regular.fntdata"/><Relationship Id="rId17" Type="http://schemas.openxmlformats.org/officeDocument/2006/relationships/slide" Target="slides/slide12.xml"/><Relationship Id="rId39" Type="http://schemas.openxmlformats.org/officeDocument/2006/relationships/font" Target="fonts/Urbanist-boldItalic.fntdata"/><Relationship Id="rId16" Type="http://schemas.openxmlformats.org/officeDocument/2006/relationships/slide" Target="slides/slide11.xml"/><Relationship Id="rId38" Type="http://schemas.openxmlformats.org/officeDocument/2006/relationships/font" Target="fonts/Urbanis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821fc43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821fc43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5d96864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5d96864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013acee2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013acee2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5d96864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5d96864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5d968642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5d968642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5d9686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5d9686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b0f9523d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b0f9523d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5d968642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5d968642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5d96864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5d96864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5d968642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5d968642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5d968642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5d968642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d96864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5d96864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5d968642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5d968642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5d968642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5d968642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5d968642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5d968642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5d968642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15d968642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b0f9523dd_0_25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b0f9523dd_0_25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5d9686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5d9686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b0f9523d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b0f9523d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5d96864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5d96864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5d968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5d968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13acee2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13acee2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5d96864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5d9686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5d968642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5d968642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2225" y="799925"/>
            <a:ext cx="4941900" cy="2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5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00100" y="3632050"/>
            <a:ext cx="5234100" cy="3954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607650" y="0"/>
            <a:ext cx="353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22700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723450" y="1614400"/>
            <a:ext cx="5847300" cy="13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723450" y="3063625"/>
            <a:ext cx="5847300" cy="460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5536525" y="-11400"/>
            <a:ext cx="3607500" cy="5154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720000" y="445025"/>
            <a:ext cx="77007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1976992" y="13922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title"/>
          </p:nvPr>
        </p:nvSpPr>
        <p:spPr>
          <a:xfrm>
            <a:off x="5720717" y="13922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976994" y="21680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subTitle"/>
          </p:nvPr>
        </p:nvSpPr>
        <p:spPr>
          <a:xfrm>
            <a:off x="5720719" y="21680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title"/>
          </p:nvPr>
        </p:nvSpPr>
        <p:spPr>
          <a:xfrm>
            <a:off x="1976992" y="29167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title"/>
          </p:nvPr>
        </p:nvSpPr>
        <p:spPr>
          <a:xfrm>
            <a:off x="5720717" y="291675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7" type="subTitle"/>
          </p:nvPr>
        </p:nvSpPr>
        <p:spPr>
          <a:xfrm>
            <a:off x="1977021" y="36925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5720723" y="3692550"/>
            <a:ext cx="24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9" type="title"/>
          </p:nvPr>
        </p:nvSpPr>
        <p:spPr>
          <a:xfrm>
            <a:off x="1009177" y="15297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13" type="title"/>
          </p:nvPr>
        </p:nvSpPr>
        <p:spPr>
          <a:xfrm>
            <a:off x="1009177" y="30566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14" type="title"/>
          </p:nvPr>
        </p:nvSpPr>
        <p:spPr>
          <a:xfrm>
            <a:off x="4753027" y="15297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15" type="title"/>
          </p:nvPr>
        </p:nvSpPr>
        <p:spPr>
          <a:xfrm>
            <a:off x="4753027" y="3056695"/>
            <a:ext cx="775800" cy="77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/>
          <p:nvPr/>
        </p:nvSpPr>
        <p:spPr>
          <a:xfrm>
            <a:off x="8920875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4"/>
          <p:cNvSpPr/>
          <p:nvPr/>
        </p:nvSpPr>
        <p:spPr>
          <a:xfrm>
            <a:off x="122700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20000" y="445025"/>
            <a:ext cx="77040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 rot="5400000">
            <a:off x="4519050" y="372850"/>
            <a:ext cx="94500" cy="91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1023875" y="10379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1023875" y="1863703"/>
            <a:ext cx="33762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hasCustomPrompt="1" idx="2" type="title"/>
          </p:nvPr>
        </p:nvSpPr>
        <p:spPr>
          <a:xfrm>
            <a:off x="4743925" y="10379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>
            <a:off x="4743925" y="1863703"/>
            <a:ext cx="33762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hasCustomPrompt="1" idx="4" type="title"/>
          </p:nvPr>
        </p:nvSpPr>
        <p:spPr>
          <a:xfrm>
            <a:off x="4743925" y="2856499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>
            <a:off x="4743925" y="3682278"/>
            <a:ext cx="33762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hasCustomPrompt="1" idx="6" type="title"/>
          </p:nvPr>
        </p:nvSpPr>
        <p:spPr>
          <a:xfrm>
            <a:off x="1023875" y="2856499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>
            <a:off x="1023875" y="3682278"/>
            <a:ext cx="3376200" cy="423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>
            <a:off x="8920875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8033663" y="268932"/>
            <a:ext cx="695145" cy="157997"/>
            <a:chOff x="5911175" y="650875"/>
            <a:chExt cx="506850" cy="115200"/>
          </a:xfrm>
        </p:grpSpPr>
        <p:sp>
          <p:nvSpPr>
            <p:cNvPr id="87" name="Google Shape;87;p16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90" name="Google Shape;90;p16"/>
          <p:cNvGrpSpPr/>
          <p:nvPr/>
        </p:nvGrpSpPr>
        <p:grpSpPr>
          <a:xfrm>
            <a:off x="-672075" y="1171563"/>
            <a:ext cx="1308300" cy="718963"/>
            <a:chOff x="5189575" y="335200"/>
            <a:chExt cx="1308300" cy="718963"/>
          </a:xfrm>
        </p:grpSpPr>
        <p:sp>
          <p:nvSpPr>
            <p:cNvPr id="91" name="Google Shape;91;p16"/>
            <p:cNvSpPr/>
            <p:nvPr/>
          </p:nvSpPr>
          <p:spPr>
            <a:xfrm>
              <a:off x="5189575" y="619163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189575" y="524509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189575" y="429854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89575" y="335200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019500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2" type="title"/>
          </p:nvPr>
        </p:nvSpPr>
        <p:spPr>
          <a:xfrm>
            <a:off x="3369748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720000" y="3112127"/>
            <a:ext cx="2404500" cy="10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369741" y="3112127"/>
            <a:ext cx="2404500" cy="10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4" type="title"/>
          </p:nvPr>
        </p:nvSpPr>
        <p:spPr>
          <a:xfrm>
            <a:off x="720001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019500" y="3112127"/>
            <a:ext cx="2404500" cy="10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8920875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-672075" y="1171563"/>
            <a:ext cx="1308300" cy="718963"/>
            <a:chOff x="5189575" y="335200"/>
            <a:chExt cx="1308300" cy="718963"/>
          </a:xfrm>
        </p:grpSpPr>
        <p:sp>
          <p:nvSpPr>
            <p:cNvPr id="105" name="Google Shape;105;p17"/>
            <p:cNvSpPr/>
            <p:nvPr/>
          </p:nvSpPr>
          <p:spPr>
            <a:xfrm>
              <a:off x="5189575" y="619163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189575" y="524509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5189575" y="429854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189575" y="335200"/>
              <a:ext cx="1308300" cy="4350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019500" y="2618850"/>
            <a:ext cx="25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title"/>
          </p:nvPr>
        </p:nvSpPr>
        <p:spPr>
          <a:xfrm>
            <a:off x="3369753" y="2618850"/>
            <a:ext cx="235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720001" y="3019075"/>
            <a:ext cx="23499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subTitle"/>
          </p:nvPr>
        </p:nvSpPr>
        <p:spPr>
          <a:xfrm>
            <a:off x="3369753" y="3019075"/>
            <a:ext cx="23505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title"/>
          </p:nvPr>
        </p:nvSpPr>
        <p:spPr>
          <a:xfrm>
            <a:off x="720001" y="2618850"/>
            <a:ext cx="234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6019500" y="3019075"/>
            <a:ext cx="2532900" cy="88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>
            <a:off x="122700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8109863" y="4612332"/>
            <a:ext cx="695145" cy="157997"/>
            <a:chOff x="5911175" y="650875"/>
            <a:chExt cx="506850" cy="115200"/>
          </a:xfrm>
        </p:grpSpPr>
        <p:sp>
          <p:nvSpPr>
            <p:cNvPr id="119" name="Google Shape;119;p18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024800" y="2329525"/>
            <a:ext cx="24105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3802200" y="571125"/>
            <a:ext cx="48924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3802200" y="1737297"/>
            <a:ext cx="4892400" cy="10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subTitle"/>
          </p:nvPr>
        </p:nvSpPr>
        <p:spPr>
          <a:xfrm>
            <a:off x="3802200" y="4065775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0"/>
          <p:cNvSpPr txBox="1"/>
          <p:nvPr/>
        </p:nvSpPr>
        <p:spPr>
          <a:xfrm>
            <a:off x="3802200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p20"/>
          <p:cNvSpPr/>
          <p:nvPr>
            <p:ph idx="3" type="pic"/>
          </p:nvPr>
        </p:nvSpPr>
        <p:spPr>
          <a:xfrm>
            <a:off x="0" y="-28475"/>
            <a:ext cx="32922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69175" y="1953725"/>
            <a:ext cx="5583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6206500" y="0"/>
            <a:ext cx="2937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 rot="5400000">
            <a:off x="4519050" y="372850"/>
            <a:ext cx="94500" cy="91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122700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03200"/>
            <a:ext cx="7704000" cy="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5400000">
            <a:off x="4519050" y="372850"/>
            <a:ext cx="94500" cy="91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title"/>
          </p:nvPr>
        </p:nvSpPr>
        <p:spPr>
          <a:xfrm>
            <a:off x="986700" y="2155875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4634997" y="2155875"/>
            <a:ext cx="352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986700" y="2804775"/>
            <a:ext cx="3522300" cy="15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634997" y="2804775"/>
            <a:ext cx="3522300" cy="15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8920875" y="0"/>
            <a:ext cx="94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375876" y="4623957"/>
            <a:ext cx="695145" cy="157997"/>
            <a:chOff x="5911175" y="650875"/>
            <a:chExt cx="506850" cy="115200"/>
          </a:xfrm>
        </p:grpSpPr>
        <p:sp>
          <p:nvSpPr>
            <p:cNvPr id="30" name="Google Shape;30;p5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5400000">
            <a:off x="4519050" y="372850"/>
            <a:ext cx="94500" cy="91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607425" y="1445700"/>
            <a:ext cx="4813800" cy="13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607425" y="2750325"/>
            <a:ext cx="4813800" cy="120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0" y="0"/>
            <a:ext cx="2889900" cy="522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138650" y="1469700"/>
            <a:ext cx="4281900" cy="22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/>
          <p:nvPr>
            <p:ph idx="2" type="pic"/>
          </p:nvPr>
        </p:nvSpPr>
        <p:spPr>
          <a:xfrm>
            <a:off x="0" y="0"/>
            <a:ext cx="3431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rot="5400000">
            <a:off x="4519050" y="372850"/>
            <a:ext cx="94500" cy="915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b="1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450" y="445025"/>
            <a:ext cx="76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b="1"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50" y="1152475"/>
            <a:ext cx="810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63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385225" y="368650"/>
            <a:ext cx="4619700" cy="31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/>
              <a:t>ANÁLISE DE VULNERABILIDADES </a:t>
            </a:r>
            <a:r>
              <a:rPr lang="en" sz="3700">
                <a:solidFill>
                  <a:schemeClr val="dk2"/>
                </a:solidFill>
              </a:rPr>
              <a:t>DIGITAIS E FÍSICAS</a:t>
            </a:r>
            <a:endParaRPr sz="3700">
              <a:solidFill>
                <a:schemeClr val="dk2"/>
              </a:solidFill>
            </a:endParaRPr>
          </a:p>
        </p:txBody>
      </p:sp>
      <p:grpSp>
        <p:nvGrpSpPr>
          <p:cNvPr id="140" name="Google Shape;140;p23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141" name="Google Shape;141;p23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925" y="650575"/>
            <a:ext cx="4139075" cy="38394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588725" y="3632050"/>
            <a:ext cx="47802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Estudo de Caso</a:t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69175" y="2141600"/>
            <a:ext cx="55839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RISCOS AO NEGÓCIO POR AMEAÇAS </a:t>
            </a:r>
            <a:r>
              <a:rPr lang="en" sz="3700">
                <a:solidFill>
                  <a:schemeClr val="dk2"/>
                </a:solidFill>
              </a:rPr>
              <a:t>FÍSICAS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45" name="Google Shape;245;p32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46" name="Google Shape;246;p32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247" name="Google Shape;247;p32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000" y="1046550"/>
            <a:ext cx="3096000" cy="33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>
            <p:ph idx="1" type="subTitle"/>
          </p:nvPr>
        </p:nvSpPr>
        <p:spPr>
          <a:xfrm>
            <a:off x="769175" y="3583950"/>
            <a:ext cx="571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Ameaças e Vulnerabilidades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720000" y="315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 POR AMEAÇAS FÍSICAS</a:t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820250" y="22788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Explosão em tubulações de gás e tanque de diesel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820358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Invasão ou falha no controle de acesso físico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820348" y="28264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Incêndios nos setores da empresa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3465250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1" name="Google Shape;261;p33"/>
          <p:cNvSpPr/>
          <p:nvPr/>
        </p:nvSpPr>
        <p:spPr>
          <a:xfrm>
            <a:off x="3465250" y="2278874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MUITO ALTA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3465250" y="28264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6084905" y="173135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Roubos e danos ao patrimônio e colaboradores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6084900" y="227887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Perda de vidas, patrimônio e interrupção  das operações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719975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RISCO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3364950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INTENSIDADE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6009924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IMPACTO AO NEGÓCIO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6084888" y="28264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Perda de servidores, estoque e operação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33"/>
          <p:cNvSpPr/>
          <p:nvPr/>
        </p:nvSpPr>
        <p:spPr>
          <a:xfrm>
            <a:off x="820200" y="39214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Acesso não autorizado de funcionários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820308" y="33739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Falha ou indisponibilidade do gerador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820298" y="44689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Desastres naturais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465200" y="39214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3465308" y="33739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MÉDIA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3465298" y="44689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6084900" y="392145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Desvio de materiais e vazamento de informações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6085000" y="337392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Paralisação parcial das operações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6085000" y="446897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Impacto generalizado à infraestrutura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769175" y="1953725"/>
            <a:ext cx="5583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RISCOS AO NEGÓCIO POR AMEAÇAS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DIGITAIS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83" name="Google Shape;283;p34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285" name="Google Shape;285;p34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288" name="Google Shape;2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675" y="0"/>
            <a:ext cx="2545325" cy="25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Ameaças e Vulnerabilidades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95550" y="315850"/>
            <a:ext cx="8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 POR AMEAÇAS DIGITAIS</a:t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820250" y="22788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MFA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820358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Acesso remoto não seguro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820348" y="28264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Tentativas de acesso/logs desativados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3465250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VPN e criptografia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3465250" y="2278874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Autenticação apenas por nome de usuário e senha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3465250" y="28264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Não monitoramento de acessos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6084905" y="173135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Configurar VPN corporativa para acesso remoto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6084900" y="227887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Autenticação multifator para todos os acessos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719975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AMEAÇA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364950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VULNERABILIDADE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6009924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MITIGAÇÃO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6084900" y="28264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Logs para registro de todas tentativas de acesso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820200" y="39214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Falta de monitoramento ativo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820308" y="33739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centralizados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820298" y="44689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Ransomware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3465200" y="39214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Sem firewalls, IDS/IPS ou alertas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3465308" y="33739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redundância externa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3465298" y="44689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Sistemas vulneráveis, backups centralizados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6084900" y="392145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Firewalls e ferramentas de monitoramento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6085000" y="337392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Criar backups externos e criptografados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6085000" y="4468975"/>
            <a:ext cx="2238900" cy="62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Soluções anti-ransomware e ferramentas de backup com restauração rápida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769175" y="1953725"/>
            <a:ext cx="5583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PLANO DE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CONTINGÊNCIA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321" name="Google Shape;321;p36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Descritivo do Plano</a:t>
            </a:r>
            <a:endParaRPr/>
          </a:p>
        </p:txBody>
      </p:sp>
      <p:grpSp>
        <p:nvGrpSpPr>
          <p:cNvPr id="323" name="Google Shape;323;p36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324" name="Google Shape;324;p36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23" y="0"/>
            <a:ext cx="4095774" cy="21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ETAPAS DO PLANO </a:t>
            </a: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1525351" y="1619275"/>
            <a:ext cx="739200" cy="7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4175403" y="1619275"/>
            <a:ext cx="739200" cy="7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6916350" y="1619275"/>
            <a:ext cx="739200" cy="7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6019500" y="2618850"/>
            <a:ext cx="2532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RECUPERAÇÃO</a:t>
            </a:r>
            <a:endParaRPr/>
          </a:p>
        </p:txBody>
      </p:sp>
      <p:sp>
        <p:nvSpPr>
          <p:cNvPr id="337" name="Google Shape;337;p37"/>
          <p:cNvSpPr txBox="1"/>
          <p:nvPr>
            <p:ph idx="2" type="title"/>
          </p:nvPr>
        </p:nvSpPr>
        <p:spPr>
          <a:xfrm>
            <a:off x="3369753" y="2618850"/>
            <a:ext cx="23505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RESPOSTA</a:t>
            </a:r>
            <a:endParaRPr/>
          </a:p>
        </p:txBody>
      </p:sp>
      <p:sp>
        <p:nvSpPr>
          <p:cNvPr id="338" name="Google Shape;338;p37"/>
          <p:cNvSpPr txBox="1"/>
          <p:nvPr>
            <p:ph idx="1" type="subTitle"/>
          </p:nvPr>
        </p:nvSpPr>
        <p:spPr>
          <a:xfrm>
            <a:off x="720000" y="3019075"/>
            <a:ext cx="23499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objetivo é reduzir a probabilidade de falhas e mitigar o impacto de incidentes antes que eles ocorram</a:t>
            </a:r>
            <a:endParaRPr/>
          </a:p>
        </p:txBody>
      </p:sp>
      <p:sp>
        <p:nvSpPr>
          <p:cNvPr id="339" name="Google Shape;339;p37"/>
          <p:cNvSpPr txBox="1"/>
          <p:nvPr>
            <p:ph idx="3" type="subTitle"/>
          </p:nvPr>
        </p:nvSpPr>
        <p:spPr>
          <a:xfrm>
            <a:off x="3369750" y="3019075"/>
            <a:ext cx="23505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Este passo define como agir durante um incidente para minimizar os danos e retomar o funcionamento o mais rápido possível</a:t>
            </a:r>
            <a:endParaRPr/>
          </a:p>
        </p:txBody>
      </p:sp>
      <p:sp>
        <p:nvSpPr>
          <p:cNvPr id="340" name="Google Shape;340;p37"/>
          <p:cNvSpPr txBox="1"/>
          <p:nvPr>
            <p:ph idx="4" type="title"/>
          </p:nvPr>
        </p:nvSpPr>
        <p:spPr>
          <a:xfrm>
            <a:off x="720001" y="2618850"/>
            <a:ext cx="2349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PREVENÇÃO</a:t>
            </a:r>
            <a:endParaRPr/>
          </a:p>
        </p:txBody>
      </p:sp>
      <p:sp>
        <p:nvSpPr>
          <p:cNvPr id="341" name="Google Shape;341;p37"/>
          <p:cNvSpPr txBox="1"/>
          <p:nvPr>
            <p:ph idx="5" type="subTitle"/>
          </p:nvPr>
        </p:nvSpPr>
        <p:spPr>
          <a:xfrm>
            <a:off x="6019500" y="3019075"/>
            <a:ext cx="25329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Após o incidente, o foco é restabelecer as operações normais e prevenir ocorrências futuras</a:t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4347613" y="1777408"/>
            <a:ext cx="394186" cy="422937"/>
          </a:xfrm>
          <a:custGeom>
            <a:rect b="b" l="l" r="r" t="t"/>
            <a:pathLst>
              <a:path extrusionOk="0" h="11689" w="11658">
                <a:moveTo>
                  <a:pt x="2868" y="8538"/>
                </a:moveTo>
                <a:cubicBezTo>
                  <a:pt x="3025" y="8948"/>
                  <a:pt x="3340" y="9263"/>
                  <a:pt x="3781" y="9452"/>
                </a:cubicBezTo>
                <a:cubicBezTo>
                  <a:pt x="3403" y="9389"/>
                  <a:pt x="2364" y="9231"/>
                  <a:pt x="2080" y="8916"/>
                </a:cubicBezTo>
                <a:cubicBezTo>
                  <a:pt x="2143" y="8885"/>
                  <a:pt x="2332" y="8727"/>
                  <a:pt x="2868" y="8538"/>
                </a:cubicBezTo>
                <a:close/>
                <a:moveTo>
                  <a:pt x="8791" y="8538"/>
                </a:moveTo>
                <a:cubicBezTo>
                  <a:pt x="9326" y="8727"/>
                  <a:pt x="9547" y="8885"/>
                  <a:pt x="9578" y="8916"/>
                </a:cubicBezTo>
                <a:cubicBezTo>
                  <a:pt x="9295" y="9231"/>
                  <a:pt x="8287" y="9389"/>
                  <a:pt x="7877" y="9452"/>
                </a:cubicBezTo>
                <a:cubicBezTo>
                  <a:pt x="8287" y="9294"/>
                  <a:pt x="8602" y="8948"/>
                  <a:pt x="8791" y="8538"/>
                </a:cubicBezTo>
                <a:close/>
                <a:moveTo>
                  <a:pt x="5829" y="725"/>
                </a:moveTo>
                <a:cubicBezTo>
                  <a:pt x="6018" y="725"/>
                  <a:pt x="6176" y="883"/>
                  <a:pt x="6176" y="1072"/>
                </a:cubicBezTo>
                <a:lnTo>
                  <a:pt x="6176" y="4537"/>
                </a:lnTo>
                <a:cubicBezTo>
                  <a:pt x="6176" y="4695"/>
                  <a:pt x="6302" y="4821"/>
                  <a:pt x="6428" y="4852"/>
                </a:cubicBezTo>
                <a:cubicBezTo>
                  <a:pt x="6455" y="4858"/>
                  <a:pt x="6482" y="4860"/>
                  <a:pt x="6508" y="4860"/>
                </a:cubicBezTo>
                <a:cubicBezTo>
                  <a:pt x="6637" y="4860"/>
                  <a:pt x="6754" y="4799"/>
                  <a:pt x="6806" y="4695"/>
                </a:cubicBezTo>
                <a:lnTo>
                  <a:pt x="8287" y="2237"/>
                </a:lnTo>
                <a:cubicBezTo>
                  <a:pt x="8326" y="2139"/>
                  <a:pt x="8415" y="2090"/>
                  <a:pt x="8514" y="2090"/>
                </a:cubicBezTo>
                <a:cubicBezTo>
                  <a:pt x="8574" y="2090"/>
                  <a:pt x="8637" y="2107"/>
                  <a:pt x="8696" y="2143"/>
                </a:cubicBezTo>
                <a:cubicBezTo>
                  <a:pt x="8854" y="2206"/>
                  <a:pt x="8948" y="2426"/>
                  <a:pt x="8854" y="2615"/>
                </a:cubicBezTo>
                <a:lnTo>
                  <a:pt x="7656" y="5041"/>
                </a:lnTo>
                <a:cubicBezTo>
                  <a:pt x="7562" y="5262"/>
                  <a:pt x="7656" y="5451"/>
                  <a:pt x="7814" y="5514"/>
                </a:cubicBezTo>
                <a:cubicBezTo>
                  <a:pt x="7851" y="5551"/>
                  <a:pt x="7898" y="5569"/>
                  <a:pt x="7949" y="5569"/>
                </a:cubicBezTo>
                <a:cubicBezTo>
                  <a:pt x="8028" y="5569"/>
                  <a:pt x="8116" y="5527"/>
                  <a:pt x="8192" y="5451"/>
                </a:cubicBezTo>
                <a:cubicBezTo>
                  <a:pt x="9630" y="4282"/>
                  <a:pt x="9701" y="4254"/>
                  <a:pt x="9704" y="4254"/>
                </a:cubicBezTo>
                <a:cubicBezTo>
                  <a:pt x="9704" y="4254"/>
                  <a:pt x="9704" y="4254"/>
                  <a:pt x="9704" y="4254"/>
                </a:cubicBezTo>
                <a:cubicBezTo>
                  <a:pt x="9752" y="4206"/>
                  <a:pt x="9838" y="4183"/>
                  <a:pt x="9929" y="4183"/>
                </a:cubicBezTo>
                <a:cubicBezTo>
                  <a:pt x="10019" y="4183"/>
                  <a:pt x="10114" y="4206"/>
                  <a:pt x="10177" y="4254"/>
                </a:cubicBezTo>
                <a:cubicBezTo>
                  <a:pt x="10271" y="4380"/>
                  <a:pt x="10271" y="4632"/>
                  <a:pt x="10177" y="4726"/>
                </a:cubicBezTo>
                <a:lnTo>
                  <a:pt x="8318" y="6585"/>
                </a:lnTo>
                <a:cubicBezTo>
                  <a:pt x="8224" y="6680"/>
                  <a:pt x="8192" y="6743"/>
                  <a:pt x="8192" y="6837"/>
                </a:cubicBezTo>
                <a:lnTo>
                  <a:pt x="8192" y="7940"/>
                </a:lnTo>
                <a:cubicBezTo>
                  <a:pt x="8192" y="8349"/>
                  <a:pt x="7908" y="8759"/>
                  <a:pt x="7499" y="8916"/>
                </a:cubicBezTo>
                <a:cubicBezTo>
                  <a:pt x="7184" y="9042"/>
                  <a:pt x="6932" y="9263"/>
                  <a:pt x="6869" y="9609"/>
                </a:cubicBezTo>
                <a:cubicBezTo>
                  <a:pt x="6491" y="9672"/>
                  <a:pt x="6144" y="9672"/>
                  <a:pt x="5798" y="9672"/>
                </a:cubicBezTo>
                <a:cubicBezTo>
                  <a:pt x="5451" y="9672"/>
                  <a:pt x="5073" y="9672"/>
                  <a:pt x="4726" y="9609"/>
                </a:cubicBezTo>
                <a:cubicBezTo>
                  <a:pt x="4663" y="9294"/>
                  <a:pt x="4411" y="9042"/>
                  <a:pt x="4096" y="8916"/>
                </a:cubicBezTo>
                <a:cubicBezTo>
                  <a:pt x="3655" y="8759"/>
                  <a:pt x="3403" y="8381"/>
                  <a:pt x="3403" y="7940"/>
                </a:cubicBezTo>
                <a:cubicBezTo>
                  <a:pt x="3403" y="7562"/>
                  <a:pt x="3277" y="7247"/>
                  <a:pt x="2994" y="6963"/>
                </a:cubicBezTo>
                <a:lnTo>
                  <a:pt x="1418" y="5388"/>
                </a:lnTo>
                <a:cubicBezTo>
                  <a:pt x="1355" y="5293"/>
                  <a:pt x="1355" y="5041"/>
                  <a:pt x="1513" y="4947"/>
                </a:cubicBezTo>
                <a:cubicBezTo>
                  <a:pt x="1568" y="4873"/>
                  <a:pt x="1667" y="4842"/>
                  <a:pt x="1758" y="4842"/>
                </a:cubicBezTo>
                <a:cubicBezTo>
                  <a:pt x="1823" y="4842"/>
                  <a:pt x="1883" y="4858"/>
                  <a:pt x="1923" y="4884"/>
                </a:cubicBezTo>
                <a:cubicBezTo>
                  <a:pt x="3718" y="6238"/>
                  <a:pt x="3592" y="6144"/>
                  <a:pt x="3750" y="6207"/>
                </a:cubicBezTo>
                <a:cubicBezTo>
                  <a:pt x="3834" y="6207"/>
                  <a:pt x="3876" y="6221"/>
                  <a:pt x="3913" y="6221"/>
                </a:cubicBezTo>
                <a:cubicBezTo>
                  <a:pt x="3932" y="6221"/>
                  <a:pt x="3949" y="6217"/>
                  <a:pt x="3970" y="6207"/>
                </a:cubicBezTo>
                <a:cubicBezTo>
                  <a:pt x="5231" y="6238"/>
                  <a:pt x="5483" y="6617"/>
                  <a:pt x="5483" y="7215"/>
                </a:cubicBezTo>
                <a:cubicBezTo>
                  <a:pt x="5483" y="7404"/>
                  <a:pt x="5640" y="7562"/>
                  <a:pt x="5829" y="7562"/>
                </a:cubicBezTo>
                <a:cubicBezTo>
                  <a:pt x="6018" y="7562"/>
                  <a:pt x="6176" y="7404"/>
                  <a:pt x="6176" y="7215"/>
                </a:cubicBezTo>
                <a:cubicBezTo>
                  <a:pt x="6176" y="6554"/>
                  <a:pt x="5924" y="6081"/>
                  <a:pt x="5388" y="5797"/>
                </a:cubicBezTo>
                <a:cubicBezTo>
                  <a:pt x="5073" y="5640"/>
                  <a:pt x="4663" y="5514"/>
                  <a:pt x="4128" y="5514"/>
                </a:cubicBezTo>
                <a:cubicBezTo>
                  <a:pt x="3624" y="4348"/>
                  <a:pt x="2836" y="2647"/>
                  <a:pt x="2805" y="2615"/>
                </a:cubicBezTo>
                <a:cubicBezTo>
                  <a:pt x="2710" y="2458"/>
                  <a:pt x="2805" y="2206"/>
                  <a:pt x="2962" y="2143"/>
                </a:cubicBezTo>
                <a:cubicBezTo>
                  <a:pt x="3015" y="2111"/>
                  <a:pt x="3071" y="2097"/>
                  <a:pt x="3126" y="2097"/>
                </a:cubicBezTo>
                <a:cubicBezTo>
                  <a:pt x="3235" y="2097"/>
                  <a:pt x="3340" y="2153"/>
                  <a:pt x="3403" y="2237"/>
                </a:cubicBezTo>
                <a:lnTo>
                  <a:pt x="4852" y="4695"/>
                </a:lnTo>
                <a:cubicBezTo>
                  <a:pt x="4905" y="4799"/>
                  <a:pt x="5022" y="4860"/>
                  <a:pt x="5150" y="4860"/>
                </a:cubicBezTo>
                <a:cubicBezTo>
                  <a:pt x="5176" y="4860"/>
                  <a:pt x="5204" y="4858"/>
                  <a:pt x="5231" y="4852"/>
                </a:cubicBezTo>
                <a:cubicBezTo>
                  <a:pt x="5388" y="4821"/>
                  <a:pt x="5483" y="4695"/>
                  <a:pt x="5483" y="4537"/>
                </a:cubicBezTo>
                <a:lnTo>
                  <a:pt x="5483" y="1072"/>
                </a:lnTo>
                <a:cubicBezTo>
                  <a:pt x="5483" y="883"/>
                  <a:pt x="5640" y="725"/>
                  <a:pt x="5829" y="725"/>
                </a:cubicBezTo>
                <a:close/>
                <a:moveTo>
                  <a:pt x="8822" y="7310"/>
                </a:moveTo>
                <a:cubicBezTo>
                  <a:pt x="10082" y="7688"/>
                  <a:pt x="10901" y="8318"/>
                  <a:pt x="10901" y="8916"/>
                </a:cubicBezTo>
                <a:cubicBezTo>
                  <a:pt x="10996" y="9925"/>
                  <a:pt x="8791" y="10996"/>
                  <a:pt x="5829" y="10996"/>
                </a:cubicBezTo>
                <a:cubicBezTo>
                  <a:pt x="2868" y="10996"/>
                  <a:pt x="662" y="9988"/>
                  <a:pt x="662" y="8948"/>
                </a:cubicBezTo>
                <a:cubicBezTo>
                  <a:pt x="662" y="8412"/>
                  <a:pt x="1387" y="7814"/>
                  <a:pt x="2490" y="7404"/>
                </a:cubicBezTo>
                <a:lnTo>
                  <a:pt x="2553" y="7499"/>
                </a:lnTo>
                <a:cubicBezTo>
                  <a:pt x="2679" y="7625"/>
                  <a:pt x="2773" y="7782"/>
                  <a:pt x="2773" y="7940"/>
                </a:cubicBezTo>
                <a:cubicBezTo>
                  <a:pt x="2206" y="8097"/>
                  <a:pt x="1387" y="8349"/>
                  <a:pt x="1387" y="8948"/>
                </a:cubicBezTo>
                <a:cubicBezTo>
                  <a:pt x="1387" y="9231"/>
                  <a:pt x="1544" y="9452"/>
                  <a:pt x="1860" y="9672"/>
                </a:cubicBezTo>
                <a:cubicBezTo>
                  <a:pt x="2773" y="10208"/>
                  <a:pt x="4726" y="10334"/>
                  <a:pt x="5798" y="10334"/>
                </a:cubicBezTo>
                <a:cubicBezTo>
                  <a:pt x="6869" y="10334"/>
                  <a:pt x="8822" y="10208"/>
                  <a:pt x="9736" y="9672"/>
                </a:cubicBezTo>
                <a:cubicBezTo>
                  <a:pt x="10051" y="9452"/>
                  <a:pt x="10208" y="9231"/>
                  <a:pt x="10208" y="8948"/>
                </a:cubicBezTo>
                <a:cubicBezTo>
                  <a:pt x="10208" y="8349"/>
                  <a:pt x="9421" y="8097"/>
                  <a:pt x="8822" y="7940"/>
                </a:cubicBezTo>
                <a:lnTo>
                  <a:pt x="8822" y="7310"/>
                </a:lnTo>
                <a:close/>
                <a:moveTo>
                  <a:pt x="5829" y="1"/>
                </a:moveTo>
                <a:cubicBezTo>
                  <a:pt x="5294" y="1"/>
                  <a:pt x="4821" y="473"/>
                  <a:pt x="4821" y="1072"/>
                </a:cubicBezTo>
                <a:lnTo>
                  <a:pt x="4821" y="3309"/>
                </a:lnTo>
                <a:lnTo>
                  <a:pt x="4002" y="1954"/>
                </a:lnTo>
                <a:cubicBezTo>
                  <a:pt x="3807" y="1608"/>
                  <a:pt x="3464" y="1440"/>
                  <a:pt x="3115" y="1440"/>
                </a:cubicBezTo>
                <a:cubicBezTo>
                  <a:pt x="2956" y="1440"/>
                  <a:pt x="2795" y="1475"/>
                  <a:pt x="2647" y="1544"/>
                </a:cubicBezTo>
                <a:cubicBezTo>
                  <a:pt x="2143" y="1765"/>
                  <a:pt x="1923" y="2426"/>
                  <a:pt x="2175" y="2930"/>
                </a:cubicBezTo>
                <a:cubicBezTo>
                  <a:pt x="2206" y="2993"/>
                  <a:pt x="2679" y="4033"/>
                  <a:pt x="3088" y="4915"/>
                </a:cubicBezTo>
                <a:lnTo>
                  <a:pt x="2332" y="4380"/>
                </a:lnTo>
                <a:cubicBezTo>
                  <a:pt x="2157" y="4233"/>
                  <a:pt x="1933" y="4162"/>
                  <a:pt x="1710" y="4162"/>
                </a:cubicBezTo>
                <a:cubicBezTo>
                  <a:pt x="1452" y="4162"/>
                  <a:pt x="1195" y="4257"/>
                  <a:pt x="1009" y="4443"/>
                </a:cubicBezTo>
                <a:cubicBezTo>
                  <a:pt x="599" y="4852"/>
                  <a:pt x="599" y="5514"/>
                  <a:pt x="1009" y="5923"/>
                </a:cubicBezTo>
                <a:lnTo>
                  <a:pt x="1986" y="6900"/>
                </a:lnTo>
                <a:cubicBezTo>
                  <a:pt x="725" y="7404"/>
                  <a:pt x="1" y="8160"/>
                  <a:pt x="1" y="8948"/>
                </a:cubicBezTo>
                <a:cubicBezTo>
                  <a:pt x="1" y="9736"/>
                  <a:pt x="631" y="10460"/>
                  <a:pt x="1828" y="10964"/>
                </a:cubicBezTo>
                <a:cubicBezTo>
                  <a:pt x="2868" y="11437"/>
                  <a:pt x="4348" y="11689"/>
                  <a:pt x="5829" y="11689"/>
                </a:cubicBezTo>
                <a:cubicBezTo>
                  <a:pt x="8948" y="11689"/>
                  <a:pt x="11658" y="10586"/>
                  <a:pt x="11658" y="8979"/>
                </a:cubicBezTo>
                <a:cubicBezTo>
                  <a:pt x="11658" y="8003"/>
                  <a:pt x="10744" y="7184"/>
                  <a:pt x="9169" y="6680"/>
                </a:cubicBezTo>
                <a:lnTo>
                  <a:pt x="10649" y="5199"/>
                </a:lnTo>
                <a:cubicBezTo>
                  <a:pt x="11027" y="4821"/>
                  <a:pt x="11027" y="4159"/>
                  <a:pt x="10649" y="3750"/>
                </a:cubicBezTo>
                <a:cubicBezTo>
                  <a:pt x="10445" y="3561"/>
                  <a:pt x="10185" y="3466"/>
                  <a:pt x="9929" y="3466"/>
                </a:cubicBezTo>
                <a:cubicBezTo>
                  <a:pt x="9673" y="3466"/>
                  <a:pt x="9421" y="3561"/>
                  <a:pt x="9232" y="3750"/>
                </a:cubicBezTo>
                <a:cubicBezTo>
                  <a:pt x="9137" y="3844"/>
                  <a:pt x="9074" y="3876"/>
                  <a:pt x="8948" y="4002"/>
                </a:cubicBezTo>
                <a:cubicBezTo>
                  <a:pt x="8980" y="3876"/>
                  <a:pt x="9421" y="3025"/>
                  <a:pt x="9484" y="2930"/>
                </a:cubicBezTo>
                <a:cubicBezTo>
                  <a:pt x="9736" y="2426"/>
                  <a:pt x="9547" y="1765"/>
                  <a:pt x="9011" y="1544"/>
                </a:cubicBezTo>
                <a:cubicBezTo>
                  <a:pt x="8873" y="1475"/>
                  <a:pt x="8719" y="1440"/>
                  <a:pt x="8564" y="1440"/>
                </a:cubicBezTo>
                <a:cubicBezTo>
                  <a:pt x="8226" y="1440"/>
                  <a:pt x="7883" y="1608"/>
                  <a:pt x="7688" y="1954"/>
                </a:cubicBezTo>
                <a:lnTo>
                  <a:pt x="6869" y="3309"/>
                </a:lnTo>
                <a:lnTo>
                  <a:pt x="6869" y="1072"/>
                </a:lnTo>
                <a:cubicBezTo>
                  <a:pt x="6869" y="505"/>
                  <a:pt x="6396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343" name="Google Shape;343;p37"/>
          <p:cNvGrpSpPr/>
          <p:nvPr/>
        </p:nvGrpSpPr>
        <p:grpSpPr>
          <a:xfrm>
            <a:off x="7047168" y="1766166"/>
            <a:ext cx="477573" cy="445432"/>
            <a:chOff x="-21299475" y="2798025"/>
            <a:chExt cx="307200" cy="286525"/>
          </a:xfrm>
        </p:grpSpPr>
        <p:sp>
          <p:nvSpPr>
            <p:cNvPr id="344" name="Google Shape;344;p37"/>
            <p:cNvSpPr/>
            <p:nvPr/>
          </p:nvSpPr>
          <p:spPr>
            <a:xfrm>
              <a:off x="-21153750" y="2798025"/>
              <a:ext cx="17350" cy="53575"/>
            </a:xfrm>
            <a:custGeom>
              <a:rect b="b" l="l" r="r" t="t"/>
              <a:pathLst>
                <a:path extrusionOk="0" h="2143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85"/>
                    <a:pt x="158" y="2143"/>
                    <a:pt x="347" y="2143"/>
                  </a:cubicBezTo>
                  <a:cubicBezTo>
                    <a:pt x="536" y="2143"/>
                    <a:pt x="693" y="1985"/>
                    <a:pt x="693" y="176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-212569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410" y="0"/>
                  </a:moveTo>
                  <a:cubicBezTo>
                    <a:pt x="323" y="0"/>
                    <a:pt x="236" y="39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1166" y="1662"/>
                  </a:lnTo>
                  <a:cubicBezTo>
                    <a:pt x="1245" y="1741"/>
                    <a:pt x="1331" y="1780"/>
                    <a:pt x="1418" y="1780"/>
                  </a:cubicBezTo>
                  <a:cubicBezTo>
                    <a:pt x="1504" y="1780"/>
                    <a:pt x="1591" y="1741"/>
                    <a:pt x="1670" y="1662"/>
                  </a:cubicBezTo>
                  <a:cubicBezTo>
                    <a:pt x="1827" y="1504"/>
                    <a:pt x="1827" y="1315"/>
                    <a:pt x="1670" y="1158"/>
                  </a:cubicBezTo>
                  <a:lnTo>
                    <a:pt x="662" y="118"/>
                  </a:lnTo>
                  <a:cubicBezTo>
                    <a:pt x="583" y="39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-21079725" y="2838400"/>
              <a:ext cx="45700" cy="44525"/>
            </a:xfrm>
            <a:custGeom>
              <a:rect b="b" l="l" r="r" t="t"/>
              <a:pathLst>
                <a:path extrusionOk="0" h="1781" w="1828">
                  <a:moveTo>
                    <a:pt x="1418" y="0"/>
                  </a:moveTo>
                  <a:cubicBezTo>
                    <a:pt x="1332" y="0"/>
                    <a:pt x="1245" y="39"/>
                    <a:pt x="1166" y="118"/>
                  </a:cubicBezTo>
                  <a:lnTo>
                    <a:pt x="158" y="1158"/>
                  </a:lnTo>
                  <a:cubicBezTo>
                    <a:pt x="1" y="1315"/>
                    <a:pt x="1" y="1504"/>
                    <a:pt x="158" y="1662"/>
                  </a:cubicBezTo>
                  <a:cubicBezTo>
                    <a:pt x="237" y="1741"/>
                    <a:pt x="324" y="1780"/>
                    <a:pt x="410" y="1780"/>
                  </a:cubicBezTo>
                  <a:cubicBezTo>
                    <a:pt x="497" y="1780"/>
                    <a:pt x="584" y="1741"/>
                    <a:pt x="662" y="1662"/>
                  </a:cubicBezTo>
                  <a:lnTo>
                    <a:pt x="1671" y="622"/>
                  </a:lnTo>
                  <a:cubicBezTo>
                    <a:pt x="1828" y="465"/>
                    <a:pt x="1828" y="276"/>
                    <a:pt x="1671" y="118"/>
                  </a:cubicBezTo>
                  <a:cubicBezTo>
                    <a:pt x="1592" y="39"/>
                    <a:pt x="1505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-21113575" y="2825000"/>
              <a:ext cx="26800" cy="35050"/>
            </a:xfrm>
            <a:custGeom>
              <a:rect b="b" l="l" r="r" t="t"/>
              <a:pathLst>
                <a:path extrusionOk="0" h="1402" w="1072">
                  <a:moveTo>
                    <a:pt x="647" y="0"/>
                  </a:moveTo>
                  <a:cubicBezTo>
                    <a:pt x="510" y="0"/>
                    <a:pt x="386" y="71"/>
                    <a:pt x="315" y="213"/>
                  </a:cubicBezTo>
                  <a:lnTo>
                    <a:pt x="32" y="906"/>
                  </a:lnTo>
                  <a:cubicBezTo>
                    <a:pt x="0" y="1095"/>
                    <a:pt x="95" y="1284"/>
                    <a:pt x="252" y="1379"/>
                  </a:cubicBezTo>
                  <a:cubicBezTo>
                    <a:pt x="298" y="1394"/>
                    <a:pt x="344" y="1402"/>
                    <a:pt x="388" y="1402"/>
                  </a:cubicBezTo>
                  <a:cubicBezTo>
                    <a:pt x="527" y="1402"/>
                    <a:pt x="653" y="1325"/>
                    <a:pt x="725" y="1158"/>
                  </a:cubicBezTo>
                  <a:lnTo>
                    <a:pt x="977" y="497"/>
                  </a:lnTo>
                  <a:cubicBezTo>
                    <a:pt x="1071" y="308"/>
                    <a:pt x="977" y="119"/>
                    <a:pt x="788" y="24"/>
                  </a:cubicBezTo>
                  <a:cubicBezTo>
                    <a:pt x="740" y="8"/>
                    <a:pt x="693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-21204175" y="2825000"/>
              <a:ext cx="27600" cy="35050"/>
            </a:xfrm>
            <a:custGeom>
              <a:rect b="b" l="l" r="r" t="t"/>
              <a:pathLst>
                <a:path extrusionOk="0" h="1402" w="1104">
                  <a:moveTo>
                    <a:pt x="429" y="0"/>
                  </a:moveTo>
                  <a:cubicBezTo>
                    <a:pt x="381" y="0"/>
                    <a:pt x="332" y="8"/>
                    <a:pt x="285" y="24"/>
                  </a:cubicBezTo>
                  <a:cubicBezTo>
                    <a:pt x="95" y="119"/>
                    <a:pt x="1" y="308"/>
                    <a:pt x="95" y="497"/>
                  </a:cubicBezTo>
                  <a:lnTo>
                    <a:pt x="348" y="1158"/>
                  </a:lnTo>
                  <a:cubicBezTo>
                    <a:pt x="419" y="1325"/>
                    <a:pt x="545" y="1402"/>
                    <a:pt x="684" y="1402"/>
                  </a:cubicBezTo>
                  <a:cubicBezTo>
                    <a:pt x="728" y="1402"/>
                    <a:pt x="774" y="1394"/>
                    <a:pt x="820" y="1379"/>
                  </a:cubicBezTo>
                  <a:cubicBezTo>
                    <a:pt x="1041" y="1284"/>
                    <a:pt x="1104" y="1095"/>
                    <a:pt x="1041" y="906"/>
                  </a:cubicBezTo>
                  <a:lnTo>
                    <a:pt x="757" y="213"/>
                  </a:lnTo>
                  <a:cubicBezTo>
                    <a:pt x="710" y="71"/>
                    <a:pt x="574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-21297900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828" y="725"/>
                  </a:lnTo>
                  <a:cubicBezTo>
                    <a:pt x="2017" y="725"/>
                    <a:pt x="2175" y="568"/>
                    <a:pt x="2175" y="379"/>
                  </a:cubicBezTo>
                  <a:cubicBezTo>
                    <a:pt x="2175" y="158"/>
                    <a:pt x="2017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-21047425" y="2940575"/>
              <a:ext cx="54375" cy="18150"/>
            </a:xfrm>
            <a:custGeom>
              <a:rect b="b" l="l" r="r" t="t"/>
              <a:pathLst>
                <a:path extrusionOk="0" h="726" w="217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2017" y="725"/>
                    <a:pt x="2174" y="568"/>
                    <a:pt x="2174" y="379"/>
                  </a:cubicBezTo>
                  <a:cubicBezTo>
                    <a:pt x="2174" y="158"/>
                    <a:pt x="2017" y="1"/>
                    <a:pt x="1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-21056100" y="2892750"/>
              <a:ext cx="37050" cy="25150"/>
            </a:xfrm>
            <a:custGeom>
              <a:rect b="b" l="l" r="r" t="t"/>
              <a:pathLst>
                <a:path extrusionOk="0" h="1006" w="1482">
                  <a:moveTo>
                    <a:pt x="1082" y="0"/>
                  </a:moveTo>
                  <a:cubicBezTo>
                    <a:pt x="1038" y="0"/>
                    <a:pt x="992" y="8"/>
                    <a:pt x="946" y="23"/>
                  </a:cubicBezTo>
                  <a:lnTo>
                    <a:pt x="284" y="307"/>
                  </a:lnTo>
                  <a:cubicBezTo>
                    <a:pt x="64" y="433"/>
                    <a:pt x="1" y="622"/>
                    <a:pt x="64" y="780"/>
                  </a:cubicBezTo>
                  <a:cubicBezTo>
                    <a:pt x="133" y="918"/>
                    <a:pt x="253" y="1006"/>
                    <a:pt x="386" y="1006"/>
                  </a:cubicBezTo>
                  <a:cubicBezTo>
                    <a:pt x="435" y="1006"/>
                    <a:pt x="486" y="994"/>
                    <a:pt x="536" y="969"/>
                  </a:cubicBezTo>
                  <a:lnTo>
                    <a:pt x="1198" y="717"/>
                  </a:lnTo>
                  <a:cubicBezTo>
                    <a:pt x="1419" y="622"/>
                    <a:pt x="1482" y="433"/>
                    <a:pt x="1419" y="244"/>
                  </a:cubicBezTo>
                  <a:cubicBezTo>
                    <a:pt x="1347" y="77"/>
                    <a:pt x="1221" y="0"/>
                    <a:pt x="10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-21271100" y="2893975"/>
              <a:ext cx="37825" cy="25150"/>
            </a:xfrm>
            <a:custGeom>
              <a:rect b="b" l="l" r="r" t="t"/>
              <a:pathLst>
                <a:path extrusionOk="0" h="1006" w="1513">
                  <a:moveTo>
                    <a:pt x="398" y="0"/>
                  </a:moveTo>
                  <a:cubicBezTo>
                    <a:pt x="254" y="0"/>
                    <a:pt x="141" y="88"/>
                    <a:pt x="95" y="227"/>
                  </a:cubicBezTo>
                  <a:cubicBezTo>
                    <a:pt x="0" y="416"/>
                    <a:pt x="95" y="605"/>
                    <a:pt x="284" y="699"/>
                  </a:cubicBezTo>
                  <a:lnTo>
                    <a:pt x="945" y="983"/>
                  </a:lnTo>
                  <a:cubicBezTo>
                    <a:pt x="991" y="998"/>
                    <a:pt x="1039" y="1006"/>
                    <a:pt x="1086" y="1006"/>
                  </a:cubicBezTo>
                  <a:cubicBezTo>
                    <a:pt x="1232" y="1006"/>
                    <a:pt x="1370" y="929"/>
                    <a:pt x="1418" y="762"/>
                  </a:cubicBezTo>
                  <a:cubicBezTo>
                    <a:pt x="1512" y="573"/>
                    <a:pt x="1418" y="384"/>
                    <a:pt x="1229" y="290"/>
                  </a:cubicBezTo>
                  <a:lnTo>
                    <a:pt x="567" y="37"/>
                  </a:lnTo>
                  <a:cubicBezTo>
                    <a:pt x="508" y="12"/>
                    <a:pt x="451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-21298675" y="3049275"/>
              <a:ext cx="306400" cy="35275"/>
            </a:xfrm>
            <a:custGeom>
              <a:rect b="b" l="l" r="r" t="t"/>
              <a:pathLst>
                <a:path extrusionOk="0" h="1411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41"/>
                    <a:pt x="347" y="505"/>
                    <a:pt x="284" y="536"/>
                  </a:cubicBezTo>
                  <a:cubicBezTo>
                    <a:pt x="95" y="631"/>
                    <a:pt x="0" y="820"/>
                    <a:pt x="95" y="1009"/>
                  </a:cubicBezTo>
                  <a:cubicBezTo>
                    <a:pt x="143" y="1176"/>
                    <a:pt x="263" y="1252"/>
                    <a:pt x="414" y="1252"/>
                  </a:cubicBezTo>
                  <a:cubicBezTo>
                    <a:pt x="462" y="1252"/>
                    <a:pt x="514" y="1244"/>
                    <a:pt x="567" y="1229"/>
                  </a:cubicBezTo>
                  <a:cubicBezTo>
                    <a:pt x="725" y="1166"/>
                    <a:pt x="819" y="1103"/>
                    <a:pt x="946" y="1009"/>
                  </a:cubicBezTo>
                  <a:cubicBezTo>
                    <a:pt x="1198" y="835"/>
                    <a:pt x="1505" y="749"/>
                    <a:pt x="1816" y="749"/>
                  </a:cubicBezTo>
                  <a:cubicBezTo>
                    <a:pt x="2127" y="749"/>
                    <a:pt x="2442" y="835"/>
                    <a:pt x="2710" y="1009"/>
                  </a:cubicBezTo>
                  <a:cubicBezTo>
                    <a:pt x="3104" y="1276"/>
                    <a:pt x="3553" y="1410"/>
                    <a:pt x="3994" y="1410"/>
                  </a:cubicBezTo>
                  <a:cubicBezTo>
                    <a:pt x="4435" y="1410"/>
                    <a:pt x="4868" y="1276"/>
                    <a:pt x="5230" y="1009"/>
                  </a:cubicBezTo>
                  <a:cubicBezTo>
                    <a:pt x="5498" y="835"/>
                    <a:pt x="5805" y="749"/>
                    <a:pt x="6108" y="749"/>
                  </a:cubicBezTo>
                  <a:cubicBezTo>
                    <a:pt x="6412" y="749"/>
                    <a:pt x="6711" y="835"/>
                    <a:pt x="6963" y="1009"/>
                  </a:cubicBezTo>
                  <a:cubicBezTo>
                    <a:pt x="7357" y="1276"/>
                    <a:pt x="7806" y="1410"/>
                    <a:pt x="8247" y="1410"/>
                  </a:cubicBezTo>
                  <a:cubicBezTo>
                    <a:pt x="8688" y="1410"/>
                    <a:pt x="9121" y="1276"/>
                    <a:pt x="9483" y="1009"/>
                  </a:cubicBezTo>
                  <a:cubicBezTo>
                    <a:pt x="9751" y="835"/>
                    <a:pt x="10058" y="749"/>
                    <a:pt x="10369" y="749"/>
                  </a:cubicBezTo>
                  <a:cubicBezTo>
                    <a:pt x="10681" y="749"/>
                    <a:pt x="10996" y="835"/>
                    <a:pt x="11279" y="1009"/>
                  </a:cubicBezTo>
                  <a:cubicBezTo>
                    <a:pt x="11437" y="1103"/>
                    <a:pt x="11531" y="1166"/>
                    <a:pt x="11689" y="1261"/>
                  </a:cubicBezTo>
                  <a:cubicBezTo>
                    <a:pt x="11736" y="1274"/>
                    <a:pt x="11782" y="1280"/>
                    <a:pt x="11825" y="1280"/>
                  </a:cubicBezTo>
                  <a:cubicBezTo>
                    <a:pt x="11984" y="1280"/>
                    <a:pt x="12112" y="1195"/>
                    <a:pt x="12161" y="1072"/>
                  </a:cubicBezTo>
                  <a:cubicBezTo>
                    <a:pt x="12256" y="820"/>
                    <a:pt x="12161" y="599"/>
                    <a:pt x="11972" y="536"/>
                  </a:cubicBezTo>
                  <a:cubicBezTo>
                    <a:pt x="11846" y="505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68"/>
                    <a:pt x="8546" y="662"/>
                    <a:pt x="8239" y="662"/>
                  </a:cubicBezTo>
                  <a:cubicBezTo>
                    <a:pt x="7932" y="662"/>
                    <a:pt x="7625" y="568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68"/>
                    <a:pt x="4293" y="662"/>
                    <a:pt x="3986" y="662"/>
                  </a:cubicBezTo>
                  <a:cubicBezTo>
                    <a:pt x="3679" y="662"/>
                    <a:pt x="3371" y="568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-21298675" y="3013050"/>
              <a:ext cx="306400" cy="34675"/>
            </a:xfrm>
            <a:custGeom>
              <a:rect b="b" l="l" r="r" t="t"/>
              <a:pathLst>
                <a:path extrusionOk="0" h="1387" w="12256">
                  <a:moveTo>
                    <a:pt x="1832" y="0"/>
                  </a:moveTo>
                  <a:cubicBezTo>
                    <a:pt x="1379" y="0"/>
                    <a:pt x="930" y="126"/>
                    <a:pt x="567" y="378"/>
                  </a:cubicBezTo>
                  <a:cubicBezTo>
                    <a:pt x="473" y="410"/>
                    <a:pt x="347" y="504"/>
                    <a:pt x="284" y="536"/>
                  </a:cubicBezTo>
                  <a:cubicBezTo>
                    <a:pt x="95" y="599"/>
                    <a:pt x="0" y="819"/>
                    <a:pt x="95" y="1008"/>
                  </a:cubicBezTo>
                  <a:cubicBezTo>
                    <a:pt x="141" y="1147"/>
                    <a:pt x="255" y="1234"/>
                    <a:pt x="399" y="1234"/>
                  </a:cubicBezTo>
                  <a:cubicBezTo>
                    <a:pt x="452" y="1234"/>
                    <a:pt x="508" y="1223"/>
                    <a:pt x="567" y="1197"/>
                  </a:cubicBezTo>
                  <a:cubicBezTo>
                    <a:pt x="725" y="1166"/>
                    <a:pt x="819" y="1071"/>
                    <a:pt x="946" y="1008"/>
                  </a:cubicBezTo>
                  <a:cubicBezTo>
                    <a:pt x="1198" y="835"/>
                    <a:pt x="1505" y="748"/>
                    <a:pt x="1816" y="748"/>
                  </a:cubicBezTo>
                  <a:cubicBezTo>
                    <a:pt x="2127" y="748"/>
                    <a:pt x="2442" y="835"/>
                    <a:pt x="2710" y="1008"/>
                  </a:cubicBezTo>
                  <a:cubicBezTo>
                    <a:pt x="3104" y="1260"/>
                    <a:pt x="3553" y="1386"/>
                    <a:pt x="3994" y="1386"/>
                  </a:cubicBezTo>
                  <a:cubicBezTo>
                    <a:pt x="4435" y="1386"/>
                    <a:pt x="4868" y="1260"/>
                    <a:pt x="5230" y="1008"/>
                  </a:cubicBezTo>
                  <a:cubicBezTo>
                    <a:pt x="5498" y="835"/>
                    <a:pt x="5805" y="748"/>
                    <a:pt x="6108" y="748"/>
                  </a:cubicBezTo>
                  <a:cubicBezTo>
                    <a:pt x="6412" y="748"/>
                    <a:pt x="6711" y="835"/>
                    <a:pt x="6963" y="1008"/>
                  </a:cubicBezTo>
                  <a:cubicBezTo>
                    <a:pt x="7357" y="1260"/>
                    <a:pt x="7806" y="1386"/>
                    <a:pt x="8247" y="1386"/>
                  </a:cubicBezTo>
                  <a:cubicBezTo>
                    <a:pt x="8688" y="1386"/>
                    <a:pt x="9121" y="1260"/>
                    <a:pt x="9483" y="1008"/>
                  </a:cubicBezTo>
                  <a:cubicBezTo>
                    <a:pt x="9751" y="835"/>
                    <a:pt x="10058" y="748"/>
                    <a:pt x="10369" y="748"/>
                  </a:cubicBezTo>
                  <a:cubicBezTo>
                    <a:pt x="10681" y="748"/>
                    <a:pt x="10996" y="835"/>
                    <a:pt x="11279" y="1008"/>
                  </a:cubicBezTo>
                  <a:cubicBezTo>
                    <a:pt x="11437" y="1071"/>
                    <a:pt x="11531" y="1166"/>
                    <a:pt x="11689" y="1229"/>
                  </a:cubicBezTo>
                  <a:cubicBezTo>
                    <a:pt x="11741" y="1251"/>
                    <a:pt x="11792" y="1261"/>
                    <a:pt x="11840" y="1261"/>
                  </a:cubicBezTo>
                  <a:cubicBezTo>
                    <a:pt x="11992" y="1261"/>
                    <a:pt x="12113" y="1160"/>
                    <a:pt x="12161" y="1040"/>
                  </a:cubicBezTo>
                  <a:cubicBezTo>
                    <a:pt x="12256" y="819"/>
                    <a:pt x="12161" y="630"/>
                    <a:pt x="11972" y="536"/>
                  </a:cubicBezTo>
                  <a:cubicBezTo>
                    <a:pt x="11846" y="504"/>
                    <a:pt x="11783" y="473"/>
                    <a:pt x="11657" y="378"/>
                  </a:cubicBezTo>
                  <a:cubicBezTo>
                    <a:pt x="11279" y="126"/>
                    <a:pt x="10830" y="0"/>
                    <a:pt x="10381" y="0"/>
                  </a:cubicBezTo>
                  <a:cubicBezTo>
                    <a:pt x="9932" y="0"/>
                    <a:pt x="9483" y="126"/>
                    <a:pt x="9105" y="378"/>
                  </a:cubicBezTo>
                  <a:cubicBezTo>
                    <a:pt x="8853" y="552"/>
                    <a:pt x="8546" y="638"/>
                    <a:pt x="8239" y="638"/>
                  </a:cubicBezTo>
                  <a:cubicBezTo>
                    <a:pt x="7932" y="638"/>
                    <a:pt x="7625" y="552"/>
                    <a:pt x="7373" y="378"/>
                  </a:cubicBezTo>
                  <a:cubicBezTo>
                    <a:pt x="6979" y="126"/>
                    <a:pt x="6538" y="0"/>
                    <a:pt x="6101" y="0"/>
                  </a:cubicBezTo>
                  <a:cubicBezTo>
                    <a:pt x="5663" y="0"/>
                    <a:pt x="5230" y="126"/>
                    <a:pt x="4852" y="378"/>
                  </a:cubicBezTo>
                  <a:cubicBezTo>
                    <a:pt x="4600" y="552"/>
                    <a:pt x="4293" y="638"/>
                    <a:pt x="3986" y="638"/>
                  </a:cubicBezTo>
                  <a:cubicBezTo>
                    <a:pt x="3679" y="638"/>
                    <a:pt x="3371" y="552"/>
                    <a:pt x="3119" y="378"/>
                  </a:cubicBezTo>
                  <a:cubicBezTo>
                    <a:pt x="2741" y="126"/>
                    <a:pt x="2284" y="0"/>
                    <a:pt x="1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-21299475" y="2868125"/>
              <a:ext cx="307200" cy="143375"/>
            </a:xfrm>
            <a:custGeom>
              <a:rect b="b" l="l" r="r" t="t"/>
              <a:pathLst>
                <a:path extrusionOk="0" h="5735" w="12288">
                  <a:moveTo>
                    <a:pt x="6144" y="788"/>
                  </a:moveTo>
                  <a:cubicBezTo>
                    <a:pt x="7531" y="788"/>
                    <a:pt x="8633" y="1891"/>
                    <a:pt x="8633" y="3245"/>
                  </a:cubicBezTo>
                  <a:cubicBezTo>
                    <a:pt x="8633" y="3938"/>
                    <a:pt x="8350" y="4506"/>
                    <a:pt x="7909" y="5010"/>
                  </a:cubicBezTo>
                  <a:cubicBezTo>
                    <a:pt x="7720" y="4947"/>
                    <a:pt x="7562" y="4884"/>
                    <a:pt x="7373" y="4758"/>
                  </a:cubicBezTo>
                  <a:cubicBezTo>
                    <a:pt x="7011" y="4506"/>
                    <a:pt x="6578" y="4379"/>
                    <a:pt x="6140" y="4379"/>
                  </a:cubicBezTo>
                  <a:cubicBezTo>
                    <a:pt x="5703" y="4379"/>
                    <a:pt x="5262" y="4506"/>
                    <a:pt x="4884" y="4758"/>
                  </a:cubicBezTo>
                  <a:cubicBezTo>
                    <a:pt x="4727" y="4884"/>
                    <a:pt x="4569" y="4947"/>
                    <a:pt x="4380" y="5010"/>
                  </a:cubicBezTo>
                  <a:cubicBezTo>
                    <a:pt x="3939" y="4537"/>
                    <a:pt x="3655" y="3875"/>
                    <a:pt x="3655" y="3245"/>
                  </a:cubicBezTo>
                  <a:cubicBezTo>
                    <a:pt x="3655" y="1891"/>
                    <a:pt x="4758" y="788"/>
                    <a:pt x="6144" y="788"/>
                  </a:cubicBezTo>
                  <a:close/>
                  <a:moveTo>
                    <a:pt x="6144" y="0"/>
                  </a:moveTo>
                  <a:cubicBezTo>
                    <a:pt x="4380" y="0"/>
                    <a:pt x="2931" y="1450"/>
                    <a:pt x="2931" y="3214"/>
                  </a:cubicBezTo>
                  <a:cubicBezTo>
                    <a:pt x="2931" y="3812"/>
                    <a:pt x="3088" y="4411"/>
                    <a:pt x="3372" y="4884"/>
                  </a:cubicBezTo>
                  <a:cubicBezTo>
                    <a:pt x="3277" y="4852"/>
                    <a:pt x="3183" y="4789"/>
                    <a:pt x="3120" y="4726"/>
                  </a:cubicBezTo>
                  <a:cubicBezTo>
                    <a:pt x="2742" y="4474"/>
                    <a:pt x="2285" y="4348"/>
                    <a:pt x="1832" y="4348"/>
                  </a:cubicBezTo>
                  <a:cubicBezTo>
                    <a:pt x="1379" y="4348"/>
                    <a:pt x="930" y="4474"/>
                    <a:pt x="568" y="4726"/>
                  </a:cubicBezTo>
                  <a:cubicBezTo>
                    <a:pt x="473" y="4758"/>
                    <a:pt x="347" y="4852"/>
                    <a:pt x="284" y="4884"/>
                  </a:cubicBezTo>
                  <a:cubicBezTo>
                    <a:pt x="95" y="4947"/>
                    <a:pt x="1" y="5167"/>
                    <a:pt x="95" y="5356"/>
                  </a:cubicBezTo>
                  <a:cubicBezTo>
                    <a:pt x="143" y="5498"/>
                    <a:pt x="261" y="5569"/>
                    <a:pt x="410" y="5569"/>
                  </a:cubicBezTo>
                  <a:cubicBezTo>
                    <a:pt x="460" y="5569"/>
                    <a:pt x="513" y="5561"/>
                    <a:pt x="568" y="5545"/>
                  </a:cubicBezTo>
                  <a:cubicBezTo>
                    <a:pt x="725" y="5514"/>
                    <a:pt x="820" y="5419"/>
                    <a:pt x="946" y="5356"/>
                  </a:cubicBezTo>
                  <a:cubicBezTo>
                    <a:pt x="1198" y="5183"/>
                    <a:pt x="1505" y="5096"/>
                    <a:pt x="1816" y="5096"/>
                  </a:cubicBezTo>
                  <a:cubicBezTo>
                    <a:pt x="2127" y="5096"/>
                    <a:pt x="2442" y="5183"/>
                    <a:pt x="2710" y="5356"/>
                  </a:cubicBezTo>
                  <a:cubicBezTo>
                    <a:pt x="3104" y="5608"/>
                    <a:pt x="3553" y="5734"/>
                    <a:pt x="3994" y="5734"/>
                  </a:cubicBezTo>
                  <a:cubicBezTo>
                    <a:pt x="4435" y="5734"/>
                    <a:pt x="4868" y="5608"/>
                    <a:pt x="5231" y="5356"/>
                  </a:cubicBezTo>
                  <a:cubicBezTo>
                    <a:pt x="5498" y="5183"/>
                    <a:pt x="5806" y="5096"/>
                    <a:pt x="6109" y="5096"/>
                  </a:cubicBezTo>
                  <a:cubicBezTo>
                    <a:pt x="6412" y="5096"/>
                    <a:pt x="6711" y="5183"/>
                    <a:pt x="6963" y="5356"/>
                  </a:cubicBezTo>
                  <a:cubicBezTo>
                    <a:pt x="7357" y="5608"/>
                    <a:pt x="7806" y="5734"/>
                    <a:pt x="8247" y="5734"/>
                  </a:cubicBezTo>
                  <a:cubicBezTo>
                    <a:pt x="8688" y="5734"/>
                    <a:pt x="9122" y="5608"/>
                    <a:pt x="9484" y="5356"/>
                  </a:cubicBezTo>
                  <a:cubicBezTo>
                    <a:pt x="9752" y="5183"/>
                    <a:pt x="10059" y="5096"/>
                    <a:pt x="10370" y="5096"/>
                  </a:cubicBezTo>
                  <a:cubicBezTo>
                    <a:pt x="10681" y="5096"/>
                    <a:pt x="10996" y="5183"/>
                    <a:pt x="11280" y="5356"/>
                  </a:cubicBezTo>
                  <a:cubicBezTo>
                    <a:pt x="11437" y="5419"/>
                    <a:pt x="11532" y="5514"/>
                    <a:pt x="11689" y="5577"/>
                  </a:cubicBezTo>
                  <a:cubicBezTo>
                    <a:pt x="11742" y="5599"/>
                    <a:pt x="11793" y="5609"/>
                    <a:pt x="11840" y="5609"/>
                  </a:cubicBezTo>
                  <a:cubicBezTo>
                    <a:pt x="11993" y="5609"/>
                    <a:pt x="12114" y="5508"/>
                    <a:pt x="12162" y="5388"/>
                  </a:cubicBezTo>
                  <a:cubicBezTo>
                    <a:pt x="12288" y="5199"/>
                    <a:pt x="12193" y="5010"/>
                    <a:pt x="12004" y="4915"/>
                  </a:cubicBezTo>
                  <a:cubicBezTo>
                    <a:pt x="11878" y="4884"/>
                    <a:pt x="11815" y="4852"/>
                    <a:pt x="11689" y="4758"/>
                  </a:cubicBezTo>
                  <a:cubicBezTo>
                    <a:pt x="11311" y="4506"/>
                    <a:pt x="10862" y="4379"/>
                    <a:pt x="10413" y="4379"/>
                  </a:cubicBezTo>
                  <a:cubicBezTo>
                    <a:pt x="9964" y="4379"/>
                    <a:pt x="9515" y="4506"/>
                    <a:pt x="9137" y="4758"/>
                  </a:cubicBezTo>
                  <a:lnTo>
                    <a:pt x="8885" y="4884"/>
                  </a:lnTo>
                  <a:cubicBezTo>
                    <a:pt x="9169" y="4379"/>
                    <a:pt x="9358" y="3812"/>
                    <a:pt x="9358" y="3214"/>
                  </a:cubicBezTo>
                  <a:cubicBezTo>
                    <a:pt x="9358" y="1450"/>
                    <a:pt x="7909" y="0"/>
                    <a:pt x="6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7"/>
          <p:cNvGrpSpPr/>
          <p:nvPr/>
        </p:nvGrpSpPr>
        <p:grpSpPr>
          <a:xfrm>
            <a:off x="1656073" y="1766188"/>
            <a:ext cx="477569" cy="463703"/>
            <a:chOff x="6242825" y="2615925"/>
            <a:chExt cx="483125" cy="483225"/>
          </a:xfrm>
        </p:grpSpPr>
        <p:sp>
          <p:nvSpPr>
            <p:cNvPr id="357" name="Google Shape;357;p37"/>
            <p:cNvSpPr/>
            <p:nvPr/>
          </p:nvSpPr>
          <p:spPr>
            <a:xfrm>
              <a:off x="6242825" y="2672550"/>
              <a:ext cx="483125" cy="426600"/>
            </a:xfrm>
            <a:custGeom>
              <a:rect b="b" l="l" r="r" t="t"/>
              <a:pathLst>
                <a:path extrusionOk="0" h="17064" w="19325">
                  <a:moveTo>
                    <a:pt x="10230" y="2331"/>
                  </a:moveTo>
                  <a:cubicBezTo>
                    <a:pt x="11387" y="2603"/>
                    <a:pt x="12437" y="3687"/>
                    <a:pt x="13056" y="5299"/>
                  </a:cubicBezTo>
                  <a:cubicBezTo>
                    <a:pt x="13144" y="5524"/>
                    <a:pt x="13357" y="5662"/>
                    <a:pt x="13583" y="5662"/>
                  </a:cubicBezTo>
                  <a:cubicBezTo>
                    <a:pt x="13652" y="5662"/>
                    <a:pt x="13722" y="5649"/>
                    <a:pt x="13790" y="5623"/>
                  </a:cubicBezTo>
                  <a:cubicBezTo>
                    <a:pt x="14083" y="5511"/>
                    <a:pt x="14228" y="5185"/>
                    <a:pt x="14113" y="4892"/>
                  </a:cubicBezTo>
                  <a:cubicBezTo>
                    <a:pt x="13790" y="4049"/>
                    <a:pt x="13349" y="3307"/>
                    <a:pt x="12830" y="2712"/>
                  </a:cubicBezTo>
                  <a:lnTo>
                    <a:pt x="12830" y="2712"/>
                  </a:lnTo>
                  <a:cubicBezTo>
                    <a:pt x="13911" y="3029"/>
                    <a:pt x="14901" y="3512"/>
                    <a:pt x="15750" y="4143"/>
                  </a:cubicBezTo>
                  <a:cubicBezTo>
                    <a:pt x="16882" y="4988"/>
                    <a:pt x="17649" y="6024"/>
                    <a:pt x="17990" y="7147"/>
                  </a:cubicBezTo>
                  <a:cubicBezTo>
                    <a:pt x="17519" y="6915"/>
                    <a:pt x="17000" y="6794"/>
                    <a:pt x="16476" y="6794"/>
                  </a:cubicBezTo>
                  <a:cubicBezTo>
                    <a:pt x="16469" y="6794"/>
                    <a:pt x="16463" y="6794"/>
                    <a:pt x="16456" y="6794"/>
                  </a:cubicBezTo>
                  <a:cubicBezTo>
                    <a:pt x="15729" y="6794"/>
                    <a:pt x="15040" y="7012"/>
                    <a:pt x="14515" y="7404"/>
                  </a:cubicBezTo>
                  <a:cubicBezTo>
                    <a:pt x="14400" y="7492"/>
                    <a:pt x="14291" y="7588"/>
                    <a:pt x="14192" y="7694"/>
                  </a:cubicBezTo>
                  <a:cubicBezTo>
                    <a:pt x="14092" y="7588"/>
                    <a:pt x="13983" y="7492"/>
                    <a:pt x="13869" y="7404"/>
                  </a:cubicBezTo>
                  <a:cubicBezTo>
                    <a:pt x="13343" y="7012"/>
                    <a:pt x="12655" y="6794"/>
                    <a:pt x="11927" y="6794"/>
                  </a:cubicBezTo>
                  <a:cubicBezTo>
                    <a:pt x="11199" y="6794"/>
                    <a:pt x="10511" y="7012"/>
                    <a:pt x="9986" y="7404"/>
                  </a:cubicBezTo>
                  <a:cubicBezTo>
                    <a:pt x="9871" y="7492"/>
                    <a:pt x="9762" y="7588"/>
                    <a:pt x="9662" y="7694"/>
                  </a:cubicBezTo>
                  <a:cubicBezTo>
                    <a:pt x="9563" y="7588"/>
                    <a:pt x="9454" y="7492"/>
                    <a:pt x="9339" y="7404"/>
                  </a:cubicBezTo>
                  <a:cubicBezTo>
                    <a:pt x="8814" y="7012"/>
                    <a:pt x="8126" y="6794"/>
                    <a:pt x="7398" y="6794"/>
                  </a:cubicBezTo>
                  <a:cubicBezTo>
                    <a:pt x="6670" y="6794"/>
                    <a:pt x="5982" y="7012"/>
                    <a:pt x="5456" y="7404"/>
                  </a:cubicBezTo>
                  <a:cubicBezTo>
                    <a:pt x="5342" y="7492"/>
                    <a:pt x="5233" y="7588"/>
                    <a:pt x="5133" y="7694"/>
                  </a:cubicBezTo>
                  <a:cubicBezTo>
                    <a:pt x="5034" y="7588"/>
                    <a:pt x="4925" y="7492"/>
                    <a:pt x="4810" y="7404"/>
                  </a:cubicBezTo>
                  <a:cubicBezTo>
                    <a:pt x="4285" y="7012"/>
                    <a:pt x="3596" y="6794"/>
                    <a:pt x="2869" y="6794"/>
                  </a:cubicBezTo>
                  <a:cubicBezTo>
                    <a:pt x="2862" y="6794"/>
                    <a:pt x="2856" y="6794"/>
                    <a:pt x="2849" y="6794"/>
                  </a:cubicBezTo>
                  <a:cubicBezTo>
                    <a:pt x="2324" y="6794"/>
                    <a:pt x="1806" y="6915"/>
                    <a:pt x="1335" y="7147"/>
                  </a:cubicBezTo>
                  <a:cubicBezTo>
                    <a:pt x="1676" y="6024"/>
                    <a:pt x="2443" y="4988"/>
                    <a:pt x="3578" y="4143"/>
                  </a:cubicBezTo>
                  <a:cubicBezTo>
                    <a:pt x="4424" y="3512"/>
                    <a:pt x="5414" y="3029"/>
                    <a:pt x="6498" y="2712"/>
                  </a:cubicBezTo>
                  <a:lnTo>
                    <a:pt x="6498" y="2712"/>
                  </a:lnTo>
                  <a:cubicBezTo>
                    <a:pt x="5976" y="3307"/>
                    <a:pt x="5538" y="4049"/>
                    <a:pt x="5212" y="4892"/>
                  </a:cubicBezTo>
                  <a:cubicBezTo>
                    <a:pt x="5097" y="5185"/>
                    <a:pt x="5245" y="5511"/>
                    <a:pt x="5535" y="5623"/>
                  </a:cubicBezTo>
                  <a:cubicBezTo>
                    <a:pt x="5603" y="5649"/>
                    <a:pt x="5673" y="5662"/>
                    <a:pt x="5742" y="5662"/>
                  </a:cubicBezTo>
                  <a:cubicBezTo>
                    <a:pt x="5968" y="5662"/>
                    <a:pt x="6181" y="5524"/>
                    <a:pt x="6269" y="5299"/>
                  </a:cubicBezTo>
                  <a:cubicBezTo>
                    <a:pt x="6891" y="3687"/>
                    <a:pt x="7941" y="2603"/>
                    <a:pt x="9098" y="2331"/>
                  </a:cubicBezTo>
                  <a:lnTo>
                    <a:pt x="9098" y="5097"/>
                  </a:lnTo>
                  <a:cubicBezTo>
                    <a:pt x="9098" y="5408"/>
                    <a:pt x="9351" y="5662"/>
                    <a:pt x="9662" y="5662"/>
                  </a:cubicBezTo>
                  <a:cubicBezTo>
                    <a:pt x="9976" y="5662"/>
                    <a:pt x="10230" y="5408"/>
                    <a:pt x="10230" y="5097"/>
                  </a:cubicBezTo>
                  <a:lnTo>
                    <a:pt x="10230" y="2331"/>
                  </a:lnTo>
                  <a:close/>
                  <a:moveTo>
                    <a:pt x="9662" y="0"/>
                  </a:moveTo>
                  <a:cubicBezTo>
                    <a:pt x="9348" y="0"/>
                    <a:pt x="9098" y="254"/>
                    <a:pt x="9098" y="568"/>
                  </a:cubicBezTo>
                  <a:lnTo>
                    <a:pt x="9098" y="1145"/>
                  </a:lnTo>
                  <a:cubicBezTo>
                    <a:pt x="6764" y="1247"/>
                    <a:pt x="4584" y="1981"/>
                    <a:pt x="2899" y="3234"/>
                  </a:cubicBezTo>
                  <a:cubicBezTo>
                    <a:pt x="1030" y="4629"/>
                    <a:pt x="0" y="6495"/>
                    <a:pt x="0" y="8494"/>
                  </a:cubicBezTo>
                  <a:lnTo>
                    <a:pt x="0" y="9059"/>
                  </a:lnTo>
                  <a:cubicBezTo>
                    <a:pt x="0" y="9373"/>
                    <a:pt x="254" y="9626"/>
                    <a:pt x="568" y="9626"/>
                  </a:cubicBezTo>
                  <a:cubicBezTo>
                    <a:pt x="879" y="9626"/>
                    <a:pt x="1133" y="9373"/>
                    <a:pt x="1133" y="9059"/>
                  </a:cubicBezTo>
                  <a:cubicBezTo>
                    <a:pt x="1133" y="8455"/>
                    <a:pt x="1945" y="7926"/>
                    <a:pt x="2869" y="7926"/>
                  </a:cubicBezTo>
                  <a:cubicBezTo>
                    <a:pt x="3793" y="7926"/>
                    <a:pt x="4569" y="8446"/>
                    <a:pt x="4569" y="9059"/>
                  </a:cubicBezTo>
                  <a:cubicBezTo>
                    <a:pt x="4569" y="9373"/>
                    <a:pt x="4819" y="9623"/>
                    <a:pt x="5133" y="9623"/>
                  </a:cubicBezTo>
                  <a:cubicBezTo>
                    <a:pt x="5447" y="9623"/>
                    <a:pt x="5701" y="9373"/>
                    <a:pt x="5701" y="9059"/>
                  </a:cubicBezTo>
                  <a:cubicBezTo>
                    <a:pt x="5701" y="8446"/>
                    <a:pt x="6477" y="7926"/>
                    <a:pt x="7398" y="7926"/>
                  </a:cubicBezTo>
                  <a:cubicBezTo>
                    <a:pt x="8319" y="7926"/>
                    <a:pt x="9098" y="8446"/>
                    <a:pt x="9098" y="9059"/>
                  </a:cubicBezTo>
                  <a:lnTo>
                    <a:pt x="9098" y="9475"/>
                  </a:lnTo>
                  <a:cubicBezTo>
                    <a:pt x="9098" y="9500"/>
                    <a:pt x="9098" y="9527"/>
                    <a:pt x="9101" y="9551"/>
                  </a:cubicBezTo>
                  <a:cubicBezTo>
                    <a:pt x="9098" y="9575"/>
                    <a:pt x="9098" y="9602"/>
                    <a:pt x="9098" y="9626"/>
                  </a:cubicBezTo>
                  <a:lnTo>
                    <a:pt x="9098" y="14799"/>
                  </a:lnTo>
                  <a:cubicBezTo>
                    <a:pt x="9098" y="15424"/>
                    <a:pt x="8591" y="15931"/>
                    <a:pt x="7966" y="15931"/>
                  </a:cubicBezTo>
                  <a:cubicBezTo>
                    <a:pt x="7337" y="15931"/>
                    <a:pt x="6833" y="15424"/>
                    <a:pt x="6833" y="14799"/>
                  </a:cubicBezTo>
                  <a:lnTo>
                    <a:pt x="6833" y="14231"/>
                  </a:lnTo>
                  <a:cubicBezTo>
                    <a:pt x="6833" y="13920"/>
                    <a:pt x="6580" y="13666"/>
                    <a:pt x="6266" y="13666"/>
                  </a:cubicBezTo>
                  <a:cubicBezTo>
                    <a:pt x="5952" y="13666"/>
                    <a:pt x="5701" y="13920"/>
                    <a:pt x="5701" y="14231"/>
                  </a:cubicBezTo>
                  <a:lnTo>
                    <a:pt x="5701" y="14799"/>
                  </a:lnTo>
                  <a:cubicBezTo>
                    <a:pt x="5701" y="16049"/>
                    <a:pt x="6712" y="17063"/>
                    <a:pt x="7966" y="17063"/>
                  </a:cubicBezTo>
                  <a:cubicBezTo>
                    <a:pt x="9216" y="17063"/>
                    <a:pt x="10230" y="16049"/>
                    <a:pt x="10230" y="14799"/>
                  </a:cubicBezTo>
                  <a:lnTo>
                    <a:pt x="10230" y="9626"/>
                  </a:lnTo>
                  <a:cubicBezTo>
                    <a:pt x="10227" y="9599"/>
                    <a:pt x="10227" y="9575"/>
                    <a:pt x="10224" y="9551"/>
                  </a:cubicBezTo>
                  <a:cubicBezTo>
                    <a:pt x="10227" y="9524"/>
                    <a:pt x="10227" y="9500"/>
                    <a:pt x="10230" y="9475"/>
                  </a:cubicBezTo>
                  <a:lnTo>
                    <a:pt x="10230" y="9059"/>
                  </a:lnTo>
                  <a:cubicBezTo>
                    <a:pt x="10230" y="8446"/>
                    <a:pt x="11006" y="7926"/>
                    <a:pt x="11927" y="7926"/>
                  </a:cubicBezTo>
                  <a:cubicBezTo>
                    <a:pt x="12848" y="7926"/>
                    <a:pt x="13627" y="8446"/>
                    <a:pt x="13627" y="9059"/>
                  </a:cubicBezTo>
                  <a:cubicBezTo>
                    <a:pt x="13627" y="9373"/>
                    <a:pt x="13878" y="9623"/>
                    <a:pt x="14192" y="9623"/>
                  </a:cubicBezTo>
                  <a:cubicBezTo>
                    <a:pt x="14506" y="9623"/>
                    <a:pt x="14759" y="9373"/>
                    <a:pt x="14759" y="9059"/>
                  </a:cubicBezTo>
                  <a:cubicBezTo>
                    <a:pt x="14759" y="8446"/>
                    <a:pt x="15535" y="7926"/>
                    <a:pt x="16456" y="7926"/>
                  </a:cubicBezTo>
                  <a:cubicBezTo>
                    <a:pt x="17377" y="7926"/>
                    <a:pt x="18192" y="8455"/>
                    <a:pt x="18192" y="9059"/>
                  </a:cubicBezTo>
                  <a:cubicBezTo>
                    <a:pt x="18192" y="9373"/>
                    <a:pt x="18446" y="9623"/>
                    <a:pt x="18760" y="9623"/>
                  </a:cubicBezTo>
                  <a:cubicBezTo>
                    <a:pt x="19071" y="9623"/>
                    <a:pt x="19325" y="9373"/>
                    <a:pt x="19325" y="9059"/>
                  </a:cubicBezTo>
                  <a:lnTo>
                    <a:pt x="19325" y="8494"/>
                  </a:lnTo>
                  <a:cubicBezTo>
                    <a:pt x="19325" y="6495"/>
                    <a:pt x="18295" y="4629"/>
                    <a:pt x="16426" y="3234"/>
                  </a:cubicBezTo>
                  <a:cubicBezTo>
                    <a:pt x="14744" y="1981"/>
                    <a:pt x="12561" y="1247"/>
                    <a:pt x="10230" y="1145"/>
                  </a:cubicBezTo>
                  <a:lnTo>
                    <a:pt x="10230" y="568"/>
                  </a:lnTo>
                  <a:cubicBezTo>
                    <a:pt x="10230" y="254"/>
                    <a:pt x="9976" y="0"/>
                    <a:pt x="9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413650" y="2615925"/>
              <a:ext cx="28325" cy="56650"/>
            </a:xfrm>
            <a:custGeom>
              <a:rect b="b" l="l" r="r" t="t"/>
              <a:pathLst>
                <a:path extrusionOk="0" h="2266" w="1133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526875" y="2615925"/>
              <a:ext cx="28325" cy="56650"/>
            </a:xfrm>
            <a:custGeom>
              <a:rect b="b" l="l" r="r" t="t"/>
              <a:pathLst>
                <a:path extrusionOk="0" h="2266" w="1133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611800" y="2644250"/>
              <a:ext cx="28325" cy="56625"/>
            </a:xfrm>
            <a:custGeom>
              <a:rect b="b" l="l" r="r" t="t"/>
              <a:pathLst>
                <a:path extrusionOk="0" h="2265" w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328725" y="2644250"/>
              <a:ext cx="28325" cy="56625"/>
            </a:xfrm>
            <a:custGeom>
              <a:rect b="b" l="l" r="r" t="t"/>
              <a:pathLst>
                <a:path extrusionOk="0" h="2265" w="1133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type="title"/>
          </p:nvPr>
        </p:nvSpPr>
        <p:spPr>
          <a:xfrm>
            <a:off x="495550" y="315850"/>
            <a:ext cx="8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DAS ETAPAS</a:t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517575" y="2646147"/>
            <a:ext cx="1982400" cy="102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Transferir backups para a nuvem ou outro local externo.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517753" y="1661050"/>
            <a:ext cx="1982400" cy="89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Implementar MFA, VPN e segmentação de rede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517688" y="3806100"/>
            <a:ext cx="1982400" cy="9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Treinamento de segurança física e digital para funcionários.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3404925" y="1646725"/>
            <a:ext cx="1833900" cy="92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Estabelecer equipe de resposta a incidentes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3404975" y="2651303"/>
            <a:ext cx="1833900" cy="102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Isolar e mitigar incidentes (ransomware, invasão, vazamento)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3404926" y="3816522"/>
            <a:ext cx="1833900" cy="92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Comunicar clientes e parceiros sobre status das operações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6369762" y="1690525"/>
            <a:ext cx="1833900" cy="92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Restaurar sistemas e realizar testes pós-incidente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6369713" y="2690812"/>
            <a:ext cx="1833900" cy="102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Avaliar e documentar lições aprendidas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415450" y="1040000"/>
            <a:ext cx="27858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PREVENÇÃO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3358125" y="1040000"/>
            <a:ext cx="2685900" cy="3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RESPOSTA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206600" y="1040000"/>
            <a:ext cx="2785800" cy="3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RECUPERAÇÃO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6363288" y="3825963"/>
            <a:ext cx="1833900" cy="92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Realizar simulações de emergência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2646538" y="1908875"/>
            <a:ext cx="5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2646538" y="3060075"/>
            <a:ext cx="5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2646550" y="4090175"/>
            <a:ext cx="5871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RH - SEC.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5310250" y="1811500"/>
            <a:ext cx="8964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GERENTE</a:t>
            </a:r>
            <a:b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CONT.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5310238" y="2973750"/>
            <a:ext cx="5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8339888" y="1970250"/>
            <a:ext cx="58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8339900" y="3013397"/>
            <a:ext cx="587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TI -</a:t>
            </a:r>
            <a:b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SEG.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6" name="Google Shape;386;p38"/>
          <p:cNvSpPr txBox="1"/>
          <p:nvPr/>
        </p:nvSpPr>
        <p:spPr>
          <a:xfrm>
            <a:off x="8286300" y="3983044"/>
            <a:ext cx="792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TODOS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5311763" y="3980075"/>
            <a:ext cx="8964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GERENTE</a:t>
            </a:r>
            <a:b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REL.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title"/>
          </p:nvPr>
        </p:nvSpPr>
        <p:spPr>
          <a:xfrm>
            <a:off x="769175" y="1953725"/>
            <a:ext cx="5583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AMEAÇAS FÍSICAS AO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AMBIENTE E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NEGÓCIO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393" name="Google Shape;393;p39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9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Vulnerabilidades e Plano de Mitigação </a:t>
            </a:r>
            <a:endParaRPr/>
          </a:p>
        </p:txBody>
      </p:sp>
      <p:grpSp>
        <p:nvGrpSpPr>
          <p:cNvPr id="395" name="Google Shape;395;p39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396" name="Google Shape;396;p39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399" name="Google Shape;3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550" y="0"/>
            <a:ext cx="3907450" cy="19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type="title"/>
          </p:nvPr>
        </p:nvSpPr>
        <p:spPr>
          <a:xfrm>
            <a:off x="495550" y="315850"/>
            <a:ext cx="8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AMEAÇAS FÍSICAS AO AMBIENTE E NEGÓCIO</a:t>
            </a: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537150" y="1669550"/>
            <a:ext cx="2318700" cy="21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Incêndios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3136350" y="1669550"/>
            <a:ext cx="2702400" cy="21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sistemas de controle de incêndios, portas contra fogo, extintores e  </a:t>
            </a:r>
            <a:r>
              <a:rPr i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sprinklers.</a:t>
            </a:r>
            <a:b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Presença de combustíveis próximos uns aos outros e em setores com grande circulação e acesso</a:t>
            </a:r>
            <a:b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Falta de treinamento dos colaboradores contra incêndios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6106075" y="1669300"/>
            <a:ext cx="2738700" cy="217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Instalar </a:t>
            </a:r>
            <a:r>
              <a:rPr i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sprinklers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automáticos em todos os prédios, assim como extintores.</a:t>
            </a:r>
            <a:b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Realocar os botijões para um espaço ventilado e distante de fontes de ignição e do tanque de diesel.</a:t>
            </a:r>
            <a:b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Treinamentos contra emergências para colocabores e a criação de uma 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CIPA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457175" y="1040000"/>
            <a:ext cx="24810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AMEAÇA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3068426" y="1040000"/>
            <a:ext cx="28572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VULNERABILIDADE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0" name="Google Shape;410;p40"/>
          <p:cNvSpPr/>
          <p:nvPr/>
        </p:nvSpPr>
        <p:spPr>
          <a:xfrm>
            <a:off x="6009925" y="1040000"/>
            <a:ext cx="29172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MITIGAÇÃO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1" name="Google Shape;411;p40"/>
          <p:cNvSpPr/>
          <p:nvPr/>
        </p:nvSpPr>
        <p:spPr>
          <a:xfrm>
            <a:off x="537000" y="3921450"/>
            <a:ext cx="2318700" cy="116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Vazamentos de Gás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2" name="Google Shape;412;p40"/>
          <p:cNvSpPr/>
          <p:nvPr/>
        </p:nvSpPr>
        <p:spPr>
          <a:xfrm>
            <a:off x="3136325" y="3921450"/>
            <a:ext cx="2702400" cy="116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Eventos climáticos extremos podem danificar as instalações       - Mal funcionamento das estruturas existentes podem causar vazamentos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3" name="Google Shape;413;p40"/>
          <p:cNvSpPr/>
          <p:nvPr/>
        </p:nvSpPr>
        <p:spPr>
          <a:xfrm>
            <a:off x="6106075" y="3921450"/>
            <a:ext cx="2738700" cy="116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Reforçar a estrutura dos prédios contra tempestades e vedação adequada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Instalar sistemas de detecção de gás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/>
          <p:nvPr>
            <p:ph type="title"/>
          </p:nvPr>
        </p:nvSpPr>
        <p:spPr>
          <a:xfrm>
            <a:off x="495550" y="315850"/>
            <a:ext cx="8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AMEAÇAS FÍSICAS AO AMBIENTE E NEGÓCIO</a:t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692075" y="1669300"/>
            <a:ext cx="2188200" cy="19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Falha no Gerador de Emergência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0" name="Google Shape;420;p41"/>
          <p:cNvSpPr/>
          <p:nvPr/>
        </p:nvSpPr>
        <p:spPr>
          <a:xfrm>
            <a:off x="3210575" y="1669300"/>
            <a:ext cx="2661300" cy="19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 tanque de diesel do gerador está em local que pode ser comprometido em caso de incêndio ou vazamento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A falta de manutenção regular pode causar falhas na hora de sua utilização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1" name="Google Shape;421;p41"/>
          <p:cNvSpPr/>
          <p:nvPr/>
        </p:nvSpPr>
        <p:spPr>
          <a:xfrm>
            <a:off x="6188200" y="1669300"/>
            <a:ext cx="2560500" cy="197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Relocar o gerador para um espaço seguro e distante de outras fontes de combustão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Realizar testes e manutenção periódicos no gerador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Estabelecer redundância no fornecimento de energia</a:t>
            </a:r>
            <a:endParaRPr sz="1100"/>
          </a:p>
        </p:txBody>
      </p:sp>
      <p:sp>
        <p:nvSpPr>
          <p:cNvPr id="422" name="Google Shape;422;p41"/>
          <p:cNvSpPr/>
          <p:nvPr/>
        </p:nvSpPr>
        <p:spPr>
          <a:xfrm>
            <a:off x="579050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AMEAÇA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3" name="Google Shape;423;p41"/>
          <p:cNvSpPr/>
          <p:nvPr/>
        </p:nvSpPr>
        <p:spPr>
          <a:xfrm>
            <a:off x="3136200" y="1043350"/>
            <a:ext cx="28380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VULNERABILIDADE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6092050" y="1040000"/>
            <a:ext cx="27528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MITIGAÇÃO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691925" y="3727450"/>
            <a:ext cx="2188200" cy="13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Entrada de pessoas não autorizadas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3210550" y="3724100"/>
            <a:ext cx="2661300" cy="1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Controle de acesso físico inadequado nos depósitos e na garagem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Apenas uma câmera de segurança instalada na entrada principal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6188200" y="3727650"/>
            <a:ext cx="2560500" cy="13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Instalar câmeras adicionais em pontos estratégicos: garagens, depósitos e corredores internos.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Adotar travas eletrônicas nos portões de veículos, controladas por senha ou biometria.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INTEGRANTES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506775" y="1870075"/>
            <a:ext cx="39915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  <a:t>ANA CAROLINA DOS REIS RAMOS</a:t>
            </a: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  <a:t>MILENA</a:t>
            </a:r>
            <a: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  <a:t> D. PAVANI </a:t>
            </a:r>
            <a:endParaRPr b="1" sz="1800">
              <a:solidFill>
                <a:schemeClr val="dk2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152" name="Google Shape;152;p24"/>
          <p:cNvGrpSpPr/>
          <p:nvPr/>
        </p:nvGrpSpPr>
        <p:grpSpPr>
          <a:xfrm>
            <a:off x="7479413" y="4197432"/>
            <a:ext cx="695145" cy="157997"/>
            <a:chOff x="5911175" y="650875"/>
            <a:chExt cx="506850" cy="115200"/>
          </a:xfrm>
        </p:grpSpPr>
        <p:sp>
          <p:nvSpPr>
            <p:cNvPr id="153" name="Google Shape;153;p24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146225" y="1870075"/>
            <a:ext cx="2442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82413448</a:t>
            </a:r>
            <a:br>
              <a:rPr b="1" lang="en" sz="1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b="1" lang="en" sz="1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b="1" lang="en" sz="1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824213909</a:t>
            </a:r>
            <a:endParaRPr b="1" sz="1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506775" y="3320475"/>
            <a:ext cx="52008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  <a:t>PROFESSORA EDMILA</a:t>
            </a: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b="1" lang="en" sz="1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SOLUÇÕES COMPUTACIONAIS E SEGURANÇA</a:t>
            </a:r>
            <a: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  <a:t> </a:t>
            </a: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b="1" lang="en" sz="18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rPr>
            </a:br>
            <a:endParaRPr b="1" sz="1800">
              <a:solidFill>
                <a:schemeClr val="dk2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158" name="Google Shape;158;p24"/>
          <p:cNvCxnSpPr/>
          <p:nvPr/>
        </p:nvCxnSpPr>
        <p:spPr>
          <a:xfrm>
            <a:off x="1059225" y="3112925"/>
            <a:ext cx="72222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769175" y="1953725"/>
            <a:ext cx="54372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AMEAÇAS LÓGICAS E DIGITAIS AO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NEGÓCIO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433" name="Google Shape;433;p42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34" name="Google Shape;434;p42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Vulnerabilidades e Plano de Mitigação </a:t>
            </a:r>
            <a:endParaRPr/>
          </a:p>
        </p:txBody>
      </p:sp>
      <p:grpSp>
        <p:nvGrpSpPr>
          <p:cNvPr id="435" name="Google Shape;435;p42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436" name="Google Shape;436;p42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439" name="Google Shape;4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275" y="0"/>
            <a:ext cx="3422725" cy="21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495550" y="315850"/>
            <a:ext cx="83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AMEAÇAS LÓGICAS E VULNERABILIDADES</a:t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776875" y="23441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Phishing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6" name="Google Shape;446;p43"/>
          <p:cNvSpPr/>
          <p:nvPr/>
        </p:nvSpPr>
        <p:spPr>
          <a:xfrm>
            <a:off x="777033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Ataques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Ransomware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776973" y="28916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Acessos não-autorizados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3465250" y="1731350"/>
            <a:ext cx="2188200" cy="5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locais, MFA ausente e  notificações desativadas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3465200" y="2344099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Falta de treinamento</a:t>
            </a:r>
            <a:b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Filtros de e-mail fracos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0" name="Google Shape;450;p43"/>
          <p:cNvSpPr/>
          <p:nvPr/>
        </p:nvSpPr>
        <p:spPr>
          <a:xfrm>
            <a:off x="3465200" y="2891625"/>
            <a:ext cx="21882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VPN, senhas fracas e rede não segmentada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1" name="Google Shape;451;p43"/>
          <p:cNvSpPr/>
          <p:nvPr/>
        </p:nvSpPr>
        <p:spPr>
          <a:xfrm>
            <a:off x="6084900" y="1731350"/>
            <a:ext cx="2238900" cy="5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em serviços externos, implementar MFA e alertas automáticos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6084850" y="23441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Treinamento, filtro avançado e  políticas de credenciais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3" name="Google Shape;453;p43"/>
          <p:cNvSpPr/>
          <p:nvPr/>
        </p:nvSpPr>
        <p:spPr>
          <a:xfrm>
            <a:off x="624725" y="1040000"/>
            <a:ext cx="25095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AMEAÇA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4" name="Google Shape;454;p43"/>
          <p:cNvSpPr/>
          <p:nvPr/>
        </p:nvSpPr>
        <p:spPr>
          <a:xfrm>
            <a:off x="3364950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VULNERABILIDADE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6009924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MITIGAÇÃO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6084850" y="2891625"/>
            <a:ext cx="22389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VPN corporativa, senhas fortes e segmentação da rede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7" name="Google Shape;457;p43"/>
          <p:cNvSpPr/>
          <p:nvPr/>
        </p:nvSpPr>
        <p:spPr>
          <a:xfrm>
            <a:off x="776800" y="40408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Falta de monitoramento ativo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776908" y="34932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Exploração de vulnerabilidades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9" name="Google Shape;459;p43"/>
          <p:cNvSpPr/>
          <p:nvPr/>
        </p:nvSpPr>
        <p:spPr>
          <a:xfrm>
            <a:off x="776898" y="45883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Roubo/alteração de dados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0" name="Google Shape;460;p43"/>
          <p:cNvSpPr/>
          <p:nvPr/>
        </p:nvSpPr>
        <p:spPr>
          <a:xfrm>
            <a:off x="3477900" y="40408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Softwares desatualizados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3465233" y="34932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redundância externa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3465223" y="45883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Falta de logs e privilégios excessivo de colaboradores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3" name="Google Shape;463;p43"/>
          <p:cNvSpPr/>
          <p:nvPr/>
        </p:nvSpPr>
        <p:spPr>
          <a:xfrm>
            <a:off x="6084825" y="40408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Firewalls e ferramentas de monitoramento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4" name="Google Shape;464;p43"/>
          <p:cNvSpPr/>
          <p:nvPr/>
        </p:nvSpPr>
        <p:spPr>
          <a:xfrm>
            <a:off x="6084925" y="349327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Plano de atualização, sistema de gerenciamento de falhas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65" name="Google Shape;465;p43"/>
          <p:cNvSpPr/>
          <p:nvPr/>
        </p:nvSpPr>
        <p:spPr>
          <a:xfrm>
            <a:off x="6084975" y="46017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Logs detalhados e controle de privilégios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"/>
          <p:cNvSpPr txBox="1"/>
          <p:nvPr>
            <p:ph type="title"/>
          </p:nvPr>
        </p:nvSpPr>
        <p:spPr>
          <a:xfrm>
            <a:off x="769175" y="1734551"/>
            <a:ext cx="5437200" cy="18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SOLUÇÕES DE SEGURANÇA DO</a:t>
            </a:r>
            <a:r>
              <a:rPr b="0" lang="en" sz="3700"/>
              <a:t> TI AO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NEGÓCIO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471" name="Google Shape;471;p44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472" name="Google Shape;472;p44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473" name="Google Shape;473;p44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476" name="Google Shape;4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500" y="626088"/>
            <a:ext cx="3250501" cy="38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>
            <p:ph idx="1" type="subTitle"/>
          </p:nvPr>
        </p:nvSpPr>
        <p:spPr>
          <a:xfrm>
            <a:off x="769175" y="3727275"/>
            <a:ext cx="54372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Situação Atual e Propostas de Melhoria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type="title"/>
          </p:nvPr>
        </p:nvSpPr>
        <p:spPr>
          <a:xfrm>
            <a:off x="307650" y="322850"/>
            <a:ext cx="87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SOLUÇÕES DE SEGURANÇA DO TI AO NEGÓCIO</a:t>
            </a:r>
            <a:endParaRPr/>
          </a:p>
        </p:txBody>
      </p:sp>
      <p:sp>
        <p:nvSpPr>
          <p:cNvPr id="483" name="Google Shape;483;p45"/>
          <p:cNvSpPr/>
          <p:nvPr/>
        </p:nvSpPr>
        <p:spPr>
          <a:xfrm>
            <a:off x="776875" y="23441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Acesso remoto inseguro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777033" y="173135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Centralização de dados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776973" y="28916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Monitoramento desativado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3465250" y="1731350"/>
            <a:ext cx="2188200" cy="5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Perda de dados por incidente único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3465200" y="2344099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Invasões por força bruta ou phishing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8" name="Google Shape;488;p45"/>
          <p:cNvSpPr/>
          <p:nvPr/>
        </p:nvSpPr>
        <p:spPr>
          <a:xfrm>
            <a:off x="3465200" y="2891625"/>
            <a:ext cx="21882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Falha na detecção de invasões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6084900" y="1731350"/>
            <a:ext cx="2238900" cy="54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externos e na nuvem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6084850" y="23441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MFA, VPN e monitoramento ativo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624725" y="1040000"/>
            <a:ext cx="25095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DEFICIÊNCIA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3364950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IMPACTO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009924" y="1040000"/>
            <a:ext cx="2414100" cy="54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SOLUÇÕES PROPOSTAS</a:t>
            </a:r>
            <a:endParaRPr b="1" sz="12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6084850" y="2891625"/>
            <a:ext cx="22389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Alertas automáticos e sistemas de SIEM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5" name="Google Shape;495;p45"/>
          <p:cNvSpPr/>
          <p:nvPr/>
        </p:nvSpPr>
        <p:spPr>
          <a:xfrm>
            <a:off x="776800" y="40408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vulneráveis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6" name="Google Shape;496;p45"/>
          <p:cNvSpPr/>
          <p:nvPr/>
        </p:nvSpPr>
        <p:spPr>
          <a:xfrm>
            <a:off x="776908" y="34932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Controles de acesso genéricos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7" name="Google Shape;497;p45"/>
          <p:cNvSpPr/>
          <p:nvPr/>
        </p:nvSpPr>
        <p:spPr>
          <a:xfrm>
            <a:off x="776898" y="45883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Ausência de plano de resposta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8" name="Google Shape;498;p45"/>
          <p:cNvSpPr/>
          <p:nvPr/>
        </p:nvSpPr>
        <p:spPr>
          <a:xfrm>
            <a:off x="3477900" y="4040800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Inutilização de backups por ransomware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9" name="Google Shape;499;p45"/>
          <p:cNvSpPr/>
          <p:nvPr/>
        </p:nvSpPr>
        <p:spPr>
          <a:xfrm>
            <a:off x="3465233" y="349327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Acesso não autorizado a recursos sensíveis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0" name="Google Shape;500;p45"/>
          <p:cNvSpPr/>
          <p:nvPr/>
        </p:nvSpPr>
        <p:spPr>
          <a:xfrm>
            <a:off x="3465223" y="4588325"/>
            <a:ext cx="21882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Resposta lenta e ineficaz a incidentes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1" name="Google Shape;501;p45"/>
          <p:cNvSpPr/>
          <p:nvPr/>
        </p:nvSpPr>
        <p:spPr>
          <a:xfrm>
            <a:off x="6084825" y="40408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Backups offline e armazenamento imutável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2" name="Google Shape;502;p45"/>
          <p:cNvSpPr/>
          <p:nvPr/>
        </p:nvSpPr>
        <p:spPr>
          <a:xfrm>
            <a:off x="6084925" y="3493275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Princípio do menor privilégioRevisões periódicas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3" name="Google Shape;503;p45"/>
          <p:cNvSpPr/>
          <p:nvPr/>
        </p:nvSpPr>
        <p:spPr>
          <a:xfrm>
            <a:off x="6084975" y="4601700"/>
            <a:ext cx="2238900" cy="46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000" lIns="90000" spcFirstLastPara="1" rIns="90000" wrap="square" tIns="18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Plano de resposta a incidentes e simulações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720000" y="140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ORÇAMENTO PREVISTO</a:t>
            </a:r>
            <a:endParaRPr/>
          </a:p>
        </p:txBody>
      </p:sp>
      <p:graphicFrame>
        <p:nvGraphicFramePr>
          <p:cNvPr id="509" name="Google Shape;509;p46"/>
          <p:cNvGraphicFramePr/>
          <p:nvPr/>
        </p:nvGraphicFramePr>
        <p:xfrm>
          <a:off x="473200" y="88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{96DF620B-B41F-4975-98A0-B6939ECB507E}</a:tableStyleId>
              </a:tblPr>
              <a:tblGrid>
                <a:gridCol w="3421275"/>
                <a:gridCol w="2200025"/>
                <a:gridCol w="2810650"/>
              </a:tblGrid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ITEMS</a:t>
                      </a:r>
                      <a:endParaRPr b="1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CUSTO INICIAL R$</a:t>
                      </a:r>
                      <a:endParaRPr b="1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CUSTO RECORRENTE ANUAL R$</a:t>
                      </a:r>
                      <a:endParaRPr b="1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BACKUPS EXTERNOS E REDUNDÂNCIAS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25.000,00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15.000,00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VPN CORPORATIVA E MFA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12.000,00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SISTEMAS DE MONITORAMENTO E ALERTAS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SEGMENTAÇÃO DE REDE E FIREWALL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BACKUPS OFFLINE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ATUALIZAÇÕES E GERENCIAMENTO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18.000,00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TREINAMENTOS DE SEGURANÇA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15.000,00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CONSULTORIA E RESPOSTAS À INCIDENTES</a:t>
                      </a:r>
                      <a:endParaRPr b="1"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12.000,00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0,00</a:t>
                      </a:r>
                      <a:endParaRPr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TOTAIS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EF0FF"/>
                          </a:solidFill>
                          <a:highlight>
                            <a:srgbClr val="34457F"/>
                          </a:highlight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≈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190.000,00</a:t>
                      </a:r>
                      <a:endParaRPr b="1"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EEF0FF"/>
                          </a:solidFill>
                          <a:highlight>
                            <a:srgbClr val="34457F"/>
                          </a:highlight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≈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72.000,00</a:t>
                      </a:r>
                      <a:endParaRPr b="1" sz="12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3606750" y="777475"/>
            <a:ext cx="4813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5" name="Google Shape;515;p47"/>
          <p:cNvSpPr txBox="1"/>
          <p:nvPr>
            <p:ph idx="1" type="subTitle"/>
          </p:nvPr>
        </p:nvSpPr>
        <p:spPr>
          <a:xfrm>
            <a:off x="3606750" y="1517375"/>
            <a:ext cx="52734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Uma análise cuidadosa da situação atual da </a:t>
            </a:r>
            <a:r>
              <a:rPr b="1" lang="en"/>
              <a:t>OfficeSolutions</a:t>
            </a:r>
            <a:r>
              <a:rPr lang="en"/>
              <a:t> revelou importantes vulnerabilidades e também oportunidades significativas de melhoria, tanto na segurança física quanto na digital.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Como uma empresa totalmente digital, que opera por meio de sistemas web e aplicativos móveis para oferecer serviços de assinatura de materiais de escritório, a segurança precisa ser encarada como uma prioridade estratégica. Essa atenção é essencial para assegurar a continuidade das operações, proteger dados sensíveis e fortalecer a confiança dos clientes na marca.</a:t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3042300" y="0"/>
            <a:ext cx="11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517" name="Google Shape;517;p47"/>
          <p:cNvGrpSpPr/>
          <p:nvPr/>
        </p:nvGrpSpPr>
        <p:grpSpPr>
          <a:xfrm>
            <a:off x="7725413" y="619482"/>
            <a:ext cx="695145" cy="157997"/>
            <a:chOff x="5911175" y="650875"/>
            <a:chExt cx="506850" cy="115200"/>
          </a:xfrm>
        </p:grpSpPr>
        <p:sp>
          <p:nvSpPr>
            <p:cNvPr id="518" name="Google Shape;518;p47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19" name="Google Shape;519;p47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521" name="Google Shape;521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9550" r="12382" t="0"/>
          <a:stretch/>
        </p:blipFill>
        <p:spPr>
          <a:xfrm>
            <a:off x="0" y="0"/>
            <a:ext cx="3042299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type="title"/>
          </p:nvPr>
        </p:nvSpPr>
        <p:spPr>
          <a:xfrm>
            <a:off x="4291300" y="1287113"/>
            <a:ext cx="4281900" cy="28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OBRIGADA PELA </a:t>
            </a:r>
            <a:r>
              <a:rPr b="0" lang="en"/>
              <a:t> </a:t>
            </a:r>
            <a:r>
              <a:rPr lang="en">
                <a:solidFill>
                  <a:schemeClr val="dk2"/>
                </a:solidFill>
              </a:rPr>
              <a:t>ATENÇÃO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7" name="Google Shape;527;p48"/>
          <p:cNvSpPr/>
          <p:nvPr/>
        </p:nvSpPr>
        <p:spPr>
          <a:xfrm>
            <a:off x="3575700" y="0"/>
            <a:ext cx="11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528" name="Google Shape;528;p48"/>
          <p:cNvGrpSpPr/>
          <p:nvPr/>
        </p:nvGrpSpPr>
        <p:grpSpPr>
          <a:xfrm>
            <a:off x="7725413" y="619482"/>
            <a:ext cx="695145" cy="157997"/>
            <a:chOff x="5911175" y="650875"/>
            <a:chExt cx="506850" cy="115200"/>
          </a:xfrm>
        </p:grpSpPr>
        <p:sp>
          <p:nvSpPr>
            <p:cNvPr id="529" name="Google Shape;529;p48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532" name="Google Shape;5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1071050"/>
            <a:ext cx="3153775" cy="3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9" type="title"/>
          </p:nvPr>
        </p:nvSpPr>
        <p:spPr>
          <a:xfrm>
            <a:off x="1009177" y="15297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" name="Google Shape;164;p25"/>
          <p:cNvSpPr txBox="1"/>
          <p:nvPr>
            <p:ph idx="13" type="title"/>
          </p:nvPr>
        </p:nvSpPr>
        <p:spPr>
          <a:xfrm>
            <a:off x="1009177" y="3056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5" name="Google Shape;165;p25"/>
          <p:cNvSpPr txBox="1"/>
          <p:nvPr>
            <p:ph idx="14" type="title"/>
          </p:nvPr>
        </p:nvSpPr>
        <p:spPr>
          <a:xfrm>
            <a:off x="4753027" y="15297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25"/>
          <p:cNvSpPr txBox="1"/>
          <p:nvPr>
            <p:ph idx="15" type="title"/>
          </p:nvPr>
        </p:nvSpPr>
        <p:spPr>
          <a:xfrm>
            <a:off x="4753027" y="3056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167" name="Google Shape;167;p25"/>
          <p:cNvSpPr txBox="1"/>
          <p:nvPr>
            <p:ph idx="6" type="title"/>
          </p:nvPr>
        </p:nvSpPr>
        <p:spPr>
          <a:xfrm>
            <a:off x="5720725" y="2952300"/>
            <a:ext cx="24141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RISCOS AO NEGÓCIO POR AMEAÇAS DIGITAIS</a:t>
            </a:r>
            <a:endParaRPr/>
          </a:p>
        </p:txBody>
      </p:sp>
      <p:sp>
        <p:nvSpPr>
          <p:cNvPr id="168" name="Google Shape;168;p25"/>
          <p:cNvSpPr txBox="1"/>
          <p:nvPr>
            <p:ph idx="5" type="title"/>
          </p:nvPr>
        </p:nvSpPr>
        <p:spPr>
          <a:xfrm>
            <a:off x="1977000" y="2927850"/>
            <a:ext cx="2414100" cy="10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RISCOS AO NEGÓCIO POR AMEAÇAS FÍSICAS</a:t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720000" y="445025"/>
            <a:ext cx="77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70" name="Google Shape;170;p25"/>
          <p:cNvSpPr txBox="1"/>
          <p:nvPr>
            <p:ph idx="2" type="title"/>
          </p:nvPr>
        </p:nvSpPr>
        <p:spPr>
          <a:xfrm>
            <a:off x="1977000" y="1425400"/>
            <a:ext cx="24141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ACESSO FÍSICO AO EDIFÍCIO</a:t>
            </a:r>
            <a:endParaRPr/>
          </a:p>
        </p:txBody>
      </p:sp>
      <p:sp>
        <p:nvSpPr>
          <p:cNvPr id="171" name="Google Shape;171;p25"/>
          <p:cNvSpPr txBox="1"/>
          <p:nvPr>
            <p:ph idx="3" type="title"/>
          </p:nvPr>
        </p:nvSpPr>
        <p:spPr>
          <a:xfrm>
            <a:off x="5720725" y="1461100"/>
            <a:ext cx="25959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ACESSO LÓGICO AOS SISTEMAS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9" type="title"/>
          </p:nvPr>
        </p:nvSpPr>
        <p:spPr>
          <a:xfrm>
            <a:off x="1009177" y="15297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7" name="Google Shape;177;p26"/>
          <p:cNvSpPr txBox="1"/>
          <p:nvPr>
            <p:ph idx="13" type="title"/>
          </p:nvPr>
        </p:nvSpPr>
        <p:spPr>
          <a:xfrm>
            <a:off x="1009177" y="3056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78" name="Google Shape;178;p26"/>
          <p:cNvSpPr txBox="1"/>
          <p:nvPr>
            <p:ph idx="14" type="title"/>
          </p:nvPr>
        </p:nvSpPr>
        <p:spPr>
          <a:xfrm>
            <a:off x="4753027" y="15297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9" name="Google Shape;179;p26"/>
          <p:cNvSpPr txBox="1"/>
          <p:nvPr>
            <p:ph idx="15" type="title"/>
          </p:nvPr>
        </p:nvSpPr>
        <p:spPr>
          <a:xfrm>
            <a:off x="4753027" y="3056695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80" name="Google Shape;180;p26"/>
          <p:cNvSpPr txBox="1"/>
          <p:nvPr>
            <p:ph idx="6" type="title"/>
          </p:nvPr>
        </p:nvSpPr>
        <p:spPr>
          <a:xfrm>
            <a:off x="5720725" y="2952300"/>
            <a:ext cx="24141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SOLUÇÕES DE SEGURANÇA DE TI AO NEGÓCIO</a:t>
            </a:r>
            <a:endParaRPr/>
          </a:p>
        </p:txBody>
      </p:sp>
      <p:sp>
        <p:nvSpPr>
          <p:cNvPr id="181" name="Google Shape;181;p26"/>
          <p:cNvSpPr txBox="1"/>
          <p:nvPr>
            <p:ph idx="5" type="title"/>
          </p:nvPr>
        </p:nvSpPr>
        <p:spPr>
          <a:xfrm>
            <a:off x="1977000" y="2927850"/>
            <a:ext cx="2414100" cy="10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AMEAÇAS LÓGICAS E DIGITAIS AO NEGÓCIO</a:t>
            </a:r>
            <a:endParaRPr/>
          </a:p>
        </p:txBody>
      </p:sp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83" name="Google Shape;183;p26"/>
          <p:cNvSpPr txBox="1"/>
          <p:nvPr>
            <p:ph idx="2" type="title"/>
          </p:nvPr>
        </p:nvSpPr>
        <p:spPr>
          <a:xfrm>
            <a:off x="1930025" y="1529800"/>
            <a:ext cx="2414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CONTINGÊNCIA</a:t>
            </a:r>
            <a:endParaRPr/>
          </a:p>
        </p:txBody>
      </p:sp>
      <p:sp>
        <p:nvSpPr>
          <p:cNvPr id="184" name="Google Shape;184;p26"/>
          <p:cNvSpPr txBox="1"/>
          <p:nvPr>
            <p:ph idx="3" type="title"/>
          </p:nvPr>
        </p:nvSpPr>
        <p:spPr>
          <a:xfrm>
            <a:off x="5720725" y="1425388"/>
            <a:ext cx="24141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AMEAÇAS FÍSICAS AO AMBIENTE E NEGÓCIO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606750" y="944175"/>
            <a:ext cx="48138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PROPÓSITO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3606750" y="1892025"/>
            <a:ext cx="48138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Gerar uma</a:t>
            </a:r>
            <a:r>
              <a:rPr lang="en"/>
              <a:t> análise detalhada dos aspectos de segurança física e digital das instalações da empresa </a:t>
            </a:r>
            <a:r>
              <a:rPr b="1" lang="en"/>
              <a:t>OfficeSolutions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Cada uma dos seguintes tópicos destaca pontos críticos e sugere mudanças para mitigar riscos e vulnerabilidades ao negócio e aos colaboradores.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3042300" y="0"/>
            <a:ext cx="11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7725413" y="619482"/>
            <a:ext cx="695145" cy="157997"/>
            <a:chOff x="5911175" y="650875"/>
            <a:chExt cx="506850" cy="115200"/>
          </a:xfrm>
        </p:grpSpPr>
        <p:sp>
          <p:nvSpPr>
            <p:cNvPr id="193" name="Google Shape;193;p27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125"/>
            <a:ext cx="3042300" cy="30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69175" y="1953725"/>
            <a:ext cx="5583900" cy="15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CONTROLE DE ACESSO FÍSICO AO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EDIFÍCIO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02" name="Google Shape;202;p28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204" name="Google Shape;204;p28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159" y="0"/>
            <a:ext cx="3207841" cy="19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275" y="3069650"/>
            <a:ext cx="3422725" cy="20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idx="1" type="subTitle"/>
          </p:nvPr>
        </p:nvSpPr>
        <p:spPr>
          <a:xfrm>
            <a:off x="769175" y="356597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Situação Atual e Propostas de Melhoria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0000" y="362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ACESSO FÍSICO</a:t>
            </a:r>
            <a:endParaRPr/>
          </a:p>
        </p:txBody>
      </p:sp>
      <p:sp>
        <p:nvSpPr>
          <p:cNvPr id="215" name="Google Shape;215;p29"/>
          <p:cNvSpPr txBox="1"/>
          <p:nvPr>
            <p:ph idx="2" type="title"/>
          </p:nvPr>
        </p:nvSpPr>
        <p:spPr>
          <a:xfrm>
            <a:off x="849175" y="1017725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</a:t>
            </a:r>
            <a:endParaRPr/>
          </a:p>
        </p:txBody>
      </p:sp>
      <p:sp>
        <p:nvSpPr>
          <p:cNvPr id="216" name="Google Shape;216;p29"/>
          <p:cNvSpPr txBox="1"/>
          <p:nvPr>
            <p:ph idx="3" type="title"/>
          </p:nvPr>
        </p:nvSpPr>
        <p:spPr>
          <a:xfrm>
            <a:off x="5019147" y="1017725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PROPOSTAS DE MELHORIA</a:t>
            </a:r>
            <a:endParaRPr/>
          </a:p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720000" y="1590425"/>
            <a:ext cx="35223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Catracas sem autenticação dupla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Câmera apenas na entrada de funcionários e visitantes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Controle manual de entrada de veículos</a:t>
            </a:r>
            <a:br>
              <a:rPr lang="en" sz="1400"/>
            </a:b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Controle manual de entrada nos setores de depósito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Todos os funcionário podem acessar todos os setores da empresa.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400"/>
          </a:p>
        </p:txBody>
      </p:sp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4799400" y="1590425"/>
            <a:ext cx="35223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Catracas com acesso biométrico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Câmeras em pontos estratégicos do edifício</a:t>
            </a:r>
            <a:endParaRPr sz="14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Automatização do controle de entrada veículos com acesso biométrico </a:t>
            </a:r>
            <a:br>
              <a:rPr lang="en" sz="1400"/>
            </a:b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Estabelecer níveis de acesso para cada setor e funcionário, catracas nos depósitos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Apenas funcionários autorizados podem acessar setores específicos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77550" y="1934200"/>
            <a:ext cx="5583900" cy="17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700"/>
              <a:t>CONTROLE DE ACESSO DIGITAL AOS</a:t>
            </a:r>
            <a:r>
              <a:rPr lang="en" sz="3700"/>
              <a:t> </a:t>
            </a:r>
            <a:r>
              <a:rPr lang="en" sz="3700">
                <a:solidFill>
                  <a:schemeClr val="dk2"/>
                </a:solidFill>
              </a:rPr>
              <a:t>SISTEMAS 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24" name="Google Shape;224;p30"/>
          <p:cNvSpPr txBox="1"/>
          <p:nvPr>
            <p:ph idx="2" type="title"/>
          </p:nvPr>
        </p:nvSpPr>
        <p:spPr>
          <a:xfrm>
            <a:off x="912650" y="511450"/>
            <a:ext cx="1223100" cy="12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25" name="Google Shape;225;p30"/>
          <p:cNvGrpSpPr/>
          <p:nvPr/>
        </p:nvGrpSpPr>
        <p:grpSpPr>
          <a:xfrm>
            <a:off x="480838" y="4541907"/>
            <a:ext cx="695145" cy="157997"/>
            <a:chOff x="5911175" y="650875"/>
            <a:chExt cx="506850" cy="115200"/>
          </a:xfrm>
        </p:grpSpPr>
        <p:sp>
          <p:nvSpPr>
            <p:cNvPr id="226" name="Google Shape;226;p30"/>
            <p:cNvSpPr/>
            <p:nvPr/>
          </p:nvSpPr>
          <p:spPr>
            <a:xfrm>
              <a:off x="591117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6107000" y="650875"/>
              <a:ext cx="115200" cy="1152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6302825" y="650875"/>
              <a:ext cx="115200" cy="1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69175" y="3794925"/>
            <a:ext cx="55839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Situação Atual e Propostas de Melhoria 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450" y="0"/>
            <a:ext cx="2882550" cy="28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0" y="362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ACESSO DIGITAL AOS SISTEMAS</a:t>
            </a:r>
            <a:endParaRPr/>
          </a:p>
        </p:txBody>
      </p:sp>
      <p:sp>
        <p:nvSpPr>
          <p:cNvPr id="236" name="Google Shape;236;p31"/>
          <p:cNvSpPr txBox="1"/>
          <p:nvPr>
            <p:ph idx="2" type="title"/>
          </p:nvPr>
        </p:nvSpPr>
        <p:spPr>
          <a:xfrm>
            <a:off x="684750" y="1017725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</a:t>
            </a:r>
            <a:endParaRPr/>
          </a:p>
        </p:txBody>
      </p:sp>
      <p:sp>
        <p:nvSpPr>
          <p:cNvPr id="237" name="Google Shape;237;p31"/>
          <p:cNvSpPr txBox="1"/>
          <p:nvPr>
            <p:ph idx="3" type="title"/>
          </p:nvPr>
        </p:nvSpPr>
        <p:spPr>
          <a:xfrm>
            <a:off x="4963797" y="1017725"/>
            <a:ext cx="352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PROPOSTAS DE MELHORIA</a:t>
            </a:r>
            <a:endParaRPr/>
          </a:p>
        </p:txBody>
      </p:sp>
      <p:sp>
        <p:nvSpPr>
          <p:cNvPr id="238" name="Google Shape;238;p31"/>
          <p:cNvSpPr txBox="1"/>
          <p:nvPr>
            <p:ph idx="1" type="subTitle"/>
          </p:nvPr>
        </p:nvSpPr>
        <p:spPr>
          <a:xfrm>
            <a:off x="590825" y="1590425"/>
            <a:ext cx="35223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Servidores acessados remotamente com o uso de credenciais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Inexistência de </a:t>
            </a:r>
            <a:r>
              <a:rPr b="1" lang="en" sz="1400"/>
              <a:t>VPNs</a:t>
            </a:r>
            <a:r>
              <a:rPr lang="en" sz="1400"/>
              <a:t> para acessos remotos 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Armazenamento local e centralizado dos dados de </a:t>
            </a:r>
            <a:r>
              <a:rPr b="1" lang="en" sz="1400"/>
              <a:t>Negócio, TI e Segurança</a:t>
            </a:r>
            <a:r>
              <a:rPr lang="en" sz="1400"/>
              <a:t> em apenas um servidor físico no edifício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Não há </a:t>
            </a:r>
            <a:r>
              <a:rPr b="1" lang="en" sz="1400"/>
              <a:t>Logs</a:t>
            </a:r>
            <a:r>
              <a:rPr lang="en" sz="1400"/>
              <a:t> de acesso ou de tentativas falhas de acesso aos sistemas.</a:t>
            </a:r>
            <a:br>
              <a:rPr lang="en" sz="1400"/>
            </a:b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1"/>
          <p:cNvSpPr txBox="1"/>
          <p:nvPr>
            <p:ph idx="1" type="subTitle"/>
          </p:nvPr>
        </p:nvSpPr>
        <p:spPr>
          <a:xfrm>
            <a:off x="4846375" y="1590425"/>
            <a:ext cx="35223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Autenticação multifator para todos os acessos remotos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Uso de VPN para qualquer acesso remoto e restrição de IPs para tais acessos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Redundância de servidores, dados e backups em nuvem  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Sistema de Logs de Acesso e tentativas de acessos aos sistemas</a:t>
            </a:r>
            <a:br>
              <a:rPr lang="en" sz="1400"/>
            </a:b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Treinamento dos colaboradores sobre Cybersegurança</a:t>
            </a:r>
            <a:endParaRPr i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ract Management Consulting by slidesgo">
  <a:themeElements>
    <a:clrScheme name="Simple Light">
      <a:dk1>
        <a:srgbClr val="FFFFFF"/>
      </a:dk1>
      <a:lt1>
        <a:srgbClr val="181638"/>
      </a:lt1>
      <a:dk2>
        <a:srgbClr val="E7CDC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