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5" r:id="rId2"/>
    <p:sldId id="2145707404" r:id="rId3"/>
    <p:sldId id="281" r:id="rId4"/>
    <p:sldId id="273" r:id="rId5"/>
    <p:sldId id="282" r:id="rId6"/>
    <p:sldId id="284" r:id="rId7"/>
    <p:sldId id="283" r:id="rId8"/>
    <p:sldId id="287" r:id="rId9"/>
    <p:sldId id="288" r:id="rId10"/>
    <p:sldId id="289" r:id="rId11"/>
    <p:sldId id="2145707394" r:id="rId12"/>
    <p:sldId id="2145707395" r:id="rId13"/>
    <p:sldId id="286" r:id="rId14"/>
    <p:sldId id="290" r:id="rId15"/>
    <p:sldId id="291" r:id="rId16"/>
    <p:sldId id="2145707393" r:id="rId17"/>
    <p:sldId id="2145707396" r:id="rId18"/>
    <p:sldId id="285" r:id="rId19"/>
    <p:sldId id="2145707397" r:id="rId20"/>
    <p:sldId id="2145707398" r:id="rId21"/>
    <p:sldId id="2145707399" r:id="rId22"/>
    <p:sldId id="2145707400" r:id="rId23"/>
    <p:sldId id="2145707401" r:id="rId24"/>
    <p:sldId id="2145707402" r:id="rId25"/>
    <p:sldId id="2145707403" r:id="rId26"/>
    <p:sldId id="259" r:id="rId27"/>
  </p:sldIdLst>
  <p:sldSz cx="12192000" cy="6858000"/>
  <p:notesSz cx="6858000" cy="9144000"/>
  <p:defaultTextStyle>
    <a:defPPr>
      <a:defRPr lang="de-DE"/>
    </a:defPPr>
    <a:lvl1pPr marL="0" indent="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Tx/>
      <a:buNone/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144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54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90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5A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99C51-E065-441F-A7F9-1BCB1B5F97B9}">
  <a:tblStyle styleId="{3B499C51-E065-441F-A7F9-1BCB1B5F97B9}" styleName="msg systems Standardtabelle">
    <a:wholeTbl>
      <a:tcTxStyle>
        <a:fontRef idx="minor">
          <a:scrgbClr r="0" g="0" b="0"/>
        </a:fontRef>
        <a:schemeClr val="tx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0" cmpd="sng">
              <a:solidFill>
                <a:schemeClr val="lt1"/>
              </a:solidFill>
            </a:ln>
          </a:bottom>
          <a:insideH>
            <a:ln w="9525" cmpd="sng">
              <a:solidFill>
                <a:schemeClr val="accent3"/>
              </a:solidFill>
            </a:ln>
          </a:insideH>
          <a:insideV>
            <a:ln w="9525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>
        <a:schemeClr val="accent1"/>
      </a:tcTxStyle>
      <a:tcStyle>
        <a:tcBdr>
          <a:bottom>
            <a:ln w="9525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92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400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6CCC16E-228D-43D2-8390-31111086EB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045F98-938A-49AC-BE05-5688D63C2E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53045-7CB0-45FC-B08A-AB6ECF2A2C91}" type="datetimeFigureOut">
              <a:rPr lang="de-DE" sz="1000" smtClean="0">
                <a:solidFill>
                  <a:schemeClr val="tx2"/>
                </a:solidFill>
              </a:rPr>
              <a:t>08.04.2024</a:t>
            </a:fld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83A03F-57E6-4F67-AAE5-AA325AAE3F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2D2B52-0026-41B5-AD45-1FB521DB5D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0D932-A563-4BE9-A9BD-2FD44D180931}" type="slidenum">
              <a:rPr lang="de-DE" sz="1000" smtClean="0">
                <a:solidFill>
                  <a:schemeClr val="tx2"/>
                </a:solidFill>
              </a:rPr>
              <a:t>‹#›</a:t>
            </a:fld>
            <a:endParaRPr lang="de-DE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536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B33C12E-3F61-468E-BC90-EC3528E23546}" type="datetimeFigureOut">
              <a:rPr lang="de-DE" smtClean="0"/>
              <a:pPr/>
              <a:t>08.04.2024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indent="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</a:pPr>
            <a:r>
              <a:rPr lang="de-DE" dirty="0"/>
              <a:t>Mastertextformat bearbeiten</a:t>
            </a:r>
          </a:p>
          <a:p>
            <a:pPr marL="144000" lvl="1" indent="-1440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dirty="0"/>
              <a:t>Zweite Ebene</a:t>
            </a:r>
          </a:p>
          <a:p>
            <a:pPr marL="540000" lvl="2" indent="-1440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dirty="0"/>
              <a:t>Dritte Ebene</a:t>
            </a:r>
          </a:p>
          <a:p>
            <a:pPr marL="900000" lvl="3" indent="-1440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dirty="0"/>
              <a:t>Vierte Ebene</a:t>
            </a:r>
          </a:p>
          <a:p>
            <a:pPr marL="1260000" lvl="4" indent="-1440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EA03A34-464E-4330-B842-BE15B100458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86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4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0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Regen enthält.&#10;&#10;Automatisch generierte Beschreibung">
            <a:extLst>
              <a:ext uri="{FF2B5EF4-FFF2-40B4-BE49-F238E27FC236}">
                <a16:creationId xmlns:a16="http://schemas.microsoft.com/office/drawing/2014/main" id="{04C80BBB-DCAC-A9D3-5F83-FB7438FFF9A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1" y="0"/>
            <a:ext cx="4800600" cy="6858000"/>
          </a:xfrm>
          <a:prstGeom prst="rect">
            <a:avLst/>
          </a:prstGeom>
        </p:spPr>
      </p:pic>
      <p:grpSp>
        <p:nvGrpSpPr>
          <p:cNvPr id="28" name="Group 698">
            <a:extLst>
              <a:ext uri="{FF2B5EF4-FFF2-40B4-BE49-F238E27FC236}">
                <a16:creationId xmlns:a16="http://schemas.microsoft.com/office/drawing/2014/main" id="{C0266714-B7BA-4D27-AF2C-35BB3CBAF93E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468800" y="406800"/>
            <a:ext cx="1386000" cy="435600"/>
            <a:chOff x="561" y="2269"/>
            <a:chExt cx="4636" cy="1455"/>
          </a:xfrm>
        </p:grpSpPr>
        <p:sp>
          <p:nvSpPr>
            <p:cNvPr id="29" name="AutoShape 697">
              <a:extLst>
                <a:ext uri="{FF2B5EF4-FFF2-40B4-BE49-F238E27FC236}">
                  <a16:creationId xmlns:a16="http://schemas.microsoft.com/office/drawing/2014/main" id="{D54C1C37-2755-4D1E-A183-27C1C520FF4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Oval 699">
              <a:extLst>
                <a:ext uri="{FF2B5EF4-FFF2-40B4-BE49-F238E27FC236}">
                  <a16:creationId xmlns:a16="http://schemas.microsoft.com/office/drawing/2014/main" id="{4E4465A4-8D4D-47B0-98CB-71B6AFCA08BB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0">
              <a:extLst>
                <a:ext uri="{FF2B5EF4-FFF2-40B4-BE49-F238E27FC236}">
                  <a16:creationId xmlns:a16="http://schemas.microsoft.com/office/drawing/2014/main" id="{6C7A53C3-D8B3-4A48-A1F2-6C2F2F22F9B3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1">
              <a:extLst>
                <a:ext uri="{FF2B5EF4-FFF2-40B4-BE49-F238E27FC236}">
                  <a16:creationId xmlns:a16="http://schemas.microsoft.com/office/drawing/2014/main" id="{7049EE5D-E1FB-43C2-A94E-29AA2899E0B0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3" name="Freeform 702">
              <a:extLst>
                <a:ext uri="{FF2B5EF4-FFF2-40B4-BE49-F238E27FC236}">
                  <a16:creationId xmlns:a16="http://schemas.microsoft.com/office/drawing/2014/main" id="{B686D0F4-12F9-46C8-9493-406086C4041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A2400F4-5C47-455F-95A2-AAD5E8882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5172" y="1544750"/>
            <a:ext cx="6601865" cy="1656000"/>
          </a:xfrm>
        </p:spPr>
        <p:txBody>
          <a:bodyPr anchor="b"/>
          <a:lstStyle>
            <a:lvl1pPr algn="l">
              <a:defRPr sz="45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252249-1E9F-4342-AA6B-F97CF43A2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6800" y="3290400"/>
            <a:ext cx="5400675" cy="225126"/>
          </a:xfrm>
        </p:spPr>
        <p:txBody>
          <a:bodyPr>
            <a:noAutofit/>
          </a:bodyPr>
          <a:lstStyle>
            <a:lvl1pPr marL="0" indent="0" algn="l"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EB1F93A-A66C-4524-9B9B-AE652B796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systems ag | ,2024 | Präsentationstitel | Sensitivity Label (z.B. intern)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A47D62F-6CFF-491D-8967-717FD7A146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CB974FE2-1329-0F21-FE83-477094006FD7}"/>
              </a:ext>
            </a:extLst>
          </p:cNvPr>
          <p:cNvGrpSpPr/>
          <p:nvPr/>
        </p:nvGrpSpPr>
        <p:grpSpPr>
          <a:xfrm>
            <a:off x="3396790" y="2351922"/>
            <a:ext cx="2828793" cy="2825579"/>
            <a:chOff x="1663317" y="1196546"/>
            <a:chExt cx="2828793" cy="2825579"/>
          </a:xfrm>
        </p:grpSpPr>
        <p:sp>
          <p:nvSpPr>
            <p:cNvPr id="17" name="Bogen 16">
              <a:extLst>
                <a:ext uri="{FF2B5EF4-FFF2-40B4-BE49-F238E27FC236}">
                  <a16:creationId xmlns:a16="http://schemas.microsoft.com/office/drawing/2014/main" id="{00B6D4E5-64C2-B50D-8957-FB8094BCF6B9}"/>
                </a:ext>
              </a:extLst>
            </p:cNvPr>
            <p:cNvSpPr/>
            <p:nvPr/>
          </p:nvSpPr>
          <p:spPr>
            <a:xfrm rot="16200000">
              <a:off x="1666531" y="1196547"/>
              <a:ext cx="2825578" cy="2825578"/>
            </a:xfrm>
            <a:prstGeom prst="arc">
              <a:avLst/>
            </a:prstGeom>
            <a:ln w="762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Bogen 17">
              <a:extLst>
                <a:ext uri="{FF2B5EF4-FFF2-40B4-BE49-F238E27FC236}">
                  <a16:creationId xmlns:a16="http://schemas.microsoft.com/office/drawing/2014/main" id="{54648925-2C76-F0D6-D7FB-BABA3A55484D}"/>
                </a:ext>
              </a:extLst>
            </p:cNvPr>
            <p:cNvSpPr/>
            <p:nvPr/>
          </p:nvSpPr>
          <p:spPr>
            <a:xfrm rot="16200000" flipH="1">
              <a:off x="1666532" y="1196547"/>
              <a:ext cx="2825578" cy="2825578"/>
            </a:xfrm>
            <a:prstGeom prst="arc">
              <a:avLst/>
            </a:prstGeom>
            <a:ln w="762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Bogen 18">
              <a:extLst>
                <a:ext uri="{FF2B5EF4-FFF2-40B4-BE49-F238E27FC236}">
                  <a16:creationId xmlns:a16="http://schemas.microsoft.com/office/drawing/2014/main" id="{EB539A37-99A2-413A-A411-2307FC2D3BCE}"/>
                </a:ext>
              </a:extLst>
            </p:cNvPr>
            <p:cNvSpPr/>
            <p:nvPr/>
          </p:nvSpPr>
          <p:spPr>
            <a:xfrm rot="5400000">
              <a:off x="1663317" y="1196546"/>
              <a:ext cx="2825578" cy="2825578"/>
            </a:xfrm>
            <a:prstGeom prst="arc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01621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1F1840-D1EB-40B1-96CC-BBA80AAAA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375" y="1847675"/>
            <a:ext cx="10510838" cy="446105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F0B54F-2072-4CD1-B810-4CD89478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,2024 | Präsentationstitel | Sensitivity Label (z.B. intern)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2A1C4D-F8D7-43D1-8609-E81C05FD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86CDE3B-773E-47EF-B194-C2A6E1E3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5330B51B-4D4E-409D-84CD-D10F6059A9A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369572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ontakt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DECC9B4C-3A10-4D94-8FD7-5387D32314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93200" y="6782400"/>
            <a:ext cx="36000" cy="36000"/>
          </a:xfrm>
        </p:spPr>
        <p:txBody>
          <a:bodyPr wrap="square">
            <a:noAutofit/>
          </a:bodyPr>
          <a:lstStyle>
            <a:lvl1pPr>
              <a:defRPr sz="10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de-DE" noProof="1"/>
              <a:t>.</a:t>
            </a:r>
          </a:p>
        </p:txBody>
      </p:sp>
      <p:sp>
        <p:nvSpPr>
          <p:cNvPr id="22" name="Bildplatzhalter 39">
            <a:extLst>
              <a:ext uri="{FF2B5EF4-FFF2-40B4-BE49-F238E27FC236}">
                <a16:creationId xmlns:a16="http://schemas.microsoft.com/office/drawing/2014/main" id="{39BC9ADD-F4B8-40F8-A374-4A907F75CC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4849" y="1847675"/>
            <a:ext cx="1002039" cy="1002039"/>
          </a:xfrm>
          <a:custGeom>
            <a:avLst/>
            <a:gdLst>
              <a:gd name="connsiteX0" fmla="*/ 625710 w 1251420"/>
              <a:gd name="connsiteY0" fmla="*/ 0 h 1251420"/>
              <a:gd name="connsiteX1" fmla="*/ 1251420 w 1251420"/>
              <a:gd name="connsiteY1" fmla="*/ 625710 h 1251420"/>
              <a:gd name="connsiteX2" fmla="*/ 625710 w 1251420"/>
              <a:gd name="connsiteY2" fmla="*/ 1251420 h 1251420"/>
              <a:gd name="connsiteX3" fmla="*/ 0 w 1251420"/>
              <a:gd name="connsiteY3" fmla="*/ 625710 h 1251420"/>
              <a:gd name="connsiteX4" fmla="*/ 625710 w 1251420"/>
              <a:gd name="connsiteY4" fmla="*/ 0 h 125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420" h="1251420">
                <a:moveTo>
                  <a:pt x="625710" y="0"/>
                </a:moveTo>
                <a:cubicBezTo>
                  <a:pt x="971280" y="0"/>
                  <a:pt x="1251420" y="280140"/>
                  <a:pt x="1251420" y="625710"/>
                </a:cubicBezTo>
                <a:cubicBezTo>
                  <a:pt x="1251420" y="971280"/>
                  <a:pt x="971280" y="1251420"/>
                  <a:pt x="625710" y="1251420"/>
                </a:cubicBezTo>
                <a:cubicBezTo>
                  <a:pt x="280140" y="1251420"/>
                  <a:pt x="0" y="971280"/>
                  <a:pt x="0" y="625710"/>
                </a:cubicBezTo>
                <a:cubicBezTo>
                  <a:pt x="0" y="280140"/>
                  <a:pt x="280140" y="0"/>
                  <a:pt x="6257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7938" indent="0" algn="ctr">
              <a:buNone/>
              <a:defRPr sz="1200" b="0" i="0">
                <a:latin typeface="+mn-lt"/>
              </a:defRPr>
            </a:lvl1pPr>
          </a:lstStyle>
          <a:p>
            <a:r>
              <a:rPr lang="de-DE" dirty="0"/>
              <a:t>Bild einfügen und Folie zurücksetzen</a:t>
            </a:r>
          </a:p>
        </p:txBody>
      </p:sp>
      <p:sp>
        <p:nvSpPr>
          <p:cNvPr id="23" name="Bildplatzhalter 40">
            <a:extLst>
              <a:ext uri="{FF2B5EF4-FFF2-40B4-BE49-F238E27FC236}">
                <a16:creationId xmlns:a16="http://schemas.microsoft.com/office/drawing/2014/main" id="{F87C7A95-FA4B-4535-82B0-A81336C2846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44849" y="3038224"/>
            <a:ext cx="1002039" cy="1002039"/>
          </a:xfrm>
          <a:custGeom>
            <a:avLst/>
            <a:gdLst>
              <a:gd name="connsiteX0" fmla="*/ 625710 w 1251420"/>
              <a:gd name="connsiteY0" fmla="*/ 0 h 1251420"/>
              <a:gd name="connsiteX1" fmla="*/ 1251420 w 1251420"/>
              <a:gd name="connsiteY1" fmla="*/ 625710 h 1251420"/>
              <a:gd name="connsiteX2" fmla="*/ 625710 w 1251420"/>
              <a:gd name="connsiteY2" fmla="*/ 1251420 h 1251420"/>
              <a:gd name="connsiteX3" fmla="*/ 0 w 1251420"/>
              <a:gd name="connsiteY3" fmla="*/ 625710 h 1251420"/>
              <a:gd name="connsiteX4" fmla="*/ 625710 w 1251420"/>
              <a:gd name="connsiteY4" fmla="*/ 0 h 125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420" h="1251420">
                <a:moveTo>
                  <a:pt x="625710" y="0"/>
                </a:moveTo>
                <a:cubicBezTo>
                  <a:pt x="971280" y="0"/>
                  <a:pt x="1251420" y="280140"/>
                  <a:pt x="1251420" y="625710"/>
                </a:cubicBezTo>
                <a:cubicBezTo>
                  <a:pt x="1251420" y="971280"/>
                  <a:pt x="971280" y="1251420"/>
                  <a:pt x="625710" y="1251420"/>
                </a:cubicBezTo>
                <a:cubicBezTo>
                  <a:pt x="280140" y="1251420"/>
                  <a:pt x="0" y="971280"/>
                  <a:pt x="0" y="625710"/>
                </a:cubicBezTo>
                <a:cubicBezTo>
                  <a:pt x="0" y="280140"/>
                  <a:pt x="280140" y="0"/>
                  <a:pt x="6257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7938" indent="0" algn="ctr">
              <a:buNone/>
              <a:defRPr sz="1200" b="0" i="0">
                <a:latin typeface="+mn-lt"/>
              </a:defRPr>
            </a:lvl1pPr>
          </a:lstStyle>
          <a:p>
            <a:r>
              <a:rPr lang="de-DE" dirty="0"/>
              <a:t>Bild einfügen und Folie zurücksetzen</a:t>
            </a:r>
          </a:p>
        </p:txBody>
      </p:sp>
      <p:sp>
        <p:nvSpPr>
          <p:cNvPr id="24" name="Bildplatzhalter 41">
            <a:extLst>
              <a:ext uri="{FF2B5EF4-FFF2-40B4-BE49-F238E27FC236}">
                <a16:creationId xmlns:a16="http://schemas.microsoft.com/office/drawing/2014/main" id="{8D8EB787-9111-4B5F-A8BF-8B4C56D95D7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44849" y="4228774"/>
            <a:ext cx="1002039" cy="1002039"/>
          </a:xfrm>
          <a:custGeom>
            <a:avLst/>
            <a:gdLst>
              <a:gd name="connsiteX0" fmla="*/ 625710 w 1251420"/>
              <a:gd name="connsiteY0" fmla="*/ 0 h 1251420"/>
              <a:gd name="connsiteX1" fmla="*/ 1251420 w 1251420"/>
              <a:gd name="connsiteY1" fmla="*/ 625710 h 1251420"/>
              <a:gd name="connsiteX2" fmla="*/ 625710 w 1251420"/>
              <a:gd name="connsiteY2" fmla="*/ 1251420 h 1251420"/>
              <a:gd name="connsiteX3" fmla="*/ 0 w 1251420"/>
              <a:gd name="connsiteY3" fmla="*/ 625710 h 1251420"/>
              <a:gd name="connsiteX4" fmla="*/ 625710 w 1251420"/>
              <a:gd name="connsiteY4" fmla="*/ 0 h 125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420" h="1251420">
                <a:moveTo>
                  <a:pt x="625710" y="0"/>
                </a:moveTo>
                <a:cubicBezTo>
                  <a:pt x="971280" y="0"/>
                  <a:pt x="1251420" y="280140"/>
                  <a:pt x="1251420" y="625710"/>
                </a:cubicBezTo>
                <a:cubicBezTo>
                  <a:pt x="1251420" y="971280"/>
                  <a:pt x="971280" y="1251420"/>
                  <a:pt x="625710" y="1251420"/>
                </a:cubicBezTo>
                <a:cubicBezTo>
                  <a:pt x="280140" y="1251420"/>
                  <a:pt x="0" y="971280"/>
                  <a:pt x="0" y="625710"/>
                </a:cubicBezTo>
                <a:cubicBezTo>
                  <a:pt x="0" y="280140"/>
                  <a:pt x="280140" y="0"/>
                  <a:pt x="6257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7938" indent="0" algn="ctr">
              <a:buNone/>
              <a:defRPr sz="1200" b="0" i="0">
                <a:latin typeface="+mn-lt"/>
              </a:defRPr>
            </a:lvl1pPr>
          </a:lstStyle>
          <a:p>
            <a:r>
              <a:rPr lang="de-DE" dirty="0"/>
              <a:t>Bild einfügen und Folie zurücksetzen</a:t>
            </a:r>
          </a:p>
        </p:txBody>
      </p:sp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9EA4F3F5-509B-4A6F-A8F3-BC0EBAF473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094833" y="1847675"/>
            <a:ext cx="4001167" cy="1002039"/>
          </a:xfrm>
        </p:spPr>
        <p:txBody>
          <a:bodyPr/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Ansprechpartner 1</a:t>
            </a:r>
          </a:p>
        </p:txBody>
      </p:sp>
      <p:sp>
        <p:nvSpPr>
          <p:cNvPr id="35" name="Textplatzhalter 33">
            <a:extLst>
              <a:ext uri="{FF2B5EF4-FFF2-40B4-BE49-F238E27FC236}">
                <a16:creationId xmlns:a16="http://schemas.microsoft.com/office/drawing/2014/main" id="{1867A3C3-4DCF-49DE-ACDB-4504BF85A1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094835" y="3038224"/>
            <a:ext cx="4001165" cy="1002039"/>
          </a:xfrm>
        </p:spPr>
        <p:txBody>
          <a:bodyPr/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Ansprechpartner 2</a:t>
            </a:r>
          </a:p>
        </p:txBody>
      </p:sp>
      <p:sp>
        <p:nvSpPr>
          <p:cNvPr id="38" name="Textplatzhalter 33">
            <a:extLst>
              <a:ext uri="{FF2B5EF4-FFF2-40B4-BE49-F238E27FC236}">
                <a16:creationId xmlns:a16="http://schemas.microsoft.com/office/drawing/2014/main" id="{F2E83AE1-F6C8-454E-A602-39A2E0B0D2B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094835" y="4228774"/>
            <a:ext cx="4001165" cy="1002039"/>
          </a:xfrm>
        </p:spPr>
        <p:txBody>
          <a:bodyPr/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Ansprechpartner 3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198170-9D9C-458A-8DC6-A9ACB9EB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systems ag | ,2024 | Präsentationstitel | Sensitivity Label (z.B. intern)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D4A773-9F89-475D-B783-EEE81AED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26" name="Gerade Verbindung 11">
            <a:extLst>
              <a:ext uri="{FF2B5EF4-FFF2-40B4-BE49-F238E27FC236}">
                <a16:creationId xmlns:a16="http://schemas.microsoft.com/office/drawing/2014/main" id="{8C39866D-8907-4AE0-A62B-42F62EAF5AA7}"/>
              </a:ext>
            </a:extLst>
          </p:cNvPr>
          <p:cNvCxnSpPr>
            <a:cxnSpLocks/>
          </p:cNvCxnSpPr>
          <p:nvPr/>
        </p:nvCxnSpPr>
        <p:spPr bwMode="black">
          <a:xfrm>
            <a:off x="6888088" y="1853268"/>
            <a:ext cx="0" cy="33775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F118E151-6A48-43A2-ABDF-636B5992867C}"/>
              </a:ext>
            </a:extLst>
          </p:cNvPr>
          <p:cNvSpPr txBox="1"/>
          <p:nvPr/>
        </p:nvSpPr>
        <p:spPr bwMode="black">
          <a:xfrm>
            <a:off x="7476811" y="1854427"/>
            <a:ext cx="3870339" cy="263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lnSpc>
                <a:spcPts val="2460"/>
              </a:lnSpc>
              <a:defRPr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/>
            <a:lvl3pPr marL="914400">
              <a:defRPr sz="1800"/>
            </a:lvl3pPr>
            <a:lvl4pPr marL="1371600">
              <a:defRPr sz="1800"/>
            </a:lvl4pPr>
            <a:lvl5pPr marL="1828800">
              <a:defRPr sz="1800"/>
            </a:lvl5pPr>
            <a:lvl6pPr marL="2286000">
              <a:defRPr sz="1800"/>
            </a:lvl6pPr>
            <a:lvl7pPr marL="2743200">
              <a:defRPr sz="1800"/>
            </a:lvl7pPr>
            <a:lvl8pPr marL="3200400">
              <a:defRPr sz="1800"/>
            </a:lvl8pPr>
            <a:lvl9pPr marL="3657600">
              <a:defRPr sz="1800"/>
            </a:lvl9pPr>
          </a:lstStyle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noProof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msg systems ag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noProof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Robert-​Bürkle-Straße 1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noProof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85737 Ismaning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endParaRPr lang="de-DE" sz="1800" b="0" i="0" kern="1200" noProof="1">
              <a:solidFill>
                <a:schemeClr val="bg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noProof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+49 89 96101-0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noProof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+49 89 96101-​1113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endParaRPr lang="de-DE" sz="1800" b="0" i="0" kern="1200" noProof="1">
              <a:solidFill>
                <a:schemeClr val="bg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noProof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info@msg.group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E1862B7-4EF6-4953-90E1-F97B1C860279}"/>
              </a:ext>
            </a:extLst>
          </p:cNvPr>
          <p:cNvSpPr txBox="1"/>
          <p:nvPr/>
        </p:nvSpPr>
        <p:spPr>
          <a:xfrm>
            <a:off x="841375" y="5999336"/>
            <a:ext cx="41158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0" i="0" spc="50" baseline="0" noProof="0" dirty="0">
                <a:solidFill>
                  <a:schemeClr val="bg1"/>
                </a:solidFill>
                <a:latin typeface="Calibri" panose="020F0502020204030204" pitchFamily="34" charset="0"/>
              </a:rPr>
              <a:t>value – inspired by people</a:t>
            </a:r>
          </a:p>
        </p:txBody>
      </p:sp>
      <p:grpSp>
        <p:nvGrpSpPr>
          <p:cNvPr id="32" name="Group 698">
            <a:extLst>
              <a:ext uri="{FF2B5EF4-FFF2-40B4-BE49-F238E27FC236}">
                <a16:creationId xmlns:a16="http://schemas.microsoft.com/office/drawing/2014/main" id="{EDF58693-2C82-4BE9-AF15-1F248C8AFEB5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468800" y="406800"/>
            <a:ext cx="1386000" cy="435600"/>
            <a:chOff x="561" y="2269"/>
            <a:chExt cx="4636" cy="1455"/>
          </a:xfrm>
        </p:grpSpPr>
        <p:sp>
          <p:nvSpPr>
            <p:cNvPr id="36" name="AutoShape 697">
              <a:extLst>
                <a:ext uri="{FF2B5EF4-FFF2-40B4-BE49-F238E27FC236}">
                  <a16:creationId xmlns:a16="http://schemas.microsoft.com/office/drawing/2014/main" id="{853EF702-2D4A-46ED-AADF-07918920C3C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Oval 699">
              <a:extLst>
                <a:ext uri="{FF2B5EF4-FFF2-40B4-BE49-F238E27FC236}">
                  <a16:creationId xmlns:a16="http://schemas.microsoft.com/office/drawing/2014/main" id="{35D24E82-25CF-4CB0-BBAC-85820EFD3672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9" name="Freeform 700">
              <a:extLst>
                <a:ext uri="{FF2B5EF4-FFF2-40B4-BE49-F238E27FC236}">
                  <a16:creationId xmlns:a16="http://schemas.microsoft.com/office/drawing/2014/main" id="{02BABFEE-54D1-4A22-96C1-D3BD9B068DB3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1" name="Freeform 701">
              <a:extLst>
                <a:ext uri="{FF2B5EF4-FFF2-40B4-BE49-F238E27FC236}">
                  <a16:creationId xmlns:a16="http://schemas.microsoft.com/office/drawing/2014/main" id="{624CB114-9C79-435D-B281-251E603ACF03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2" name="Freeform 702">
              <a:extLst>
                <a:ext uri="{FF2B5EF4-FFF2-40B4-BE49-F238E27FC236}">
                  <a16:creationId xmlns:a16="http://schemas.microsoft.com/office/drawing/2014/main" id="{926A9805-83D5-4EE6-BE41-1543B84C637D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140F1F6F-876F-47F9-A72C-F77E1CCDF59A}"/>
              </a:ext>
            </a:extLst>
          </p:cNvPr>
          <p:cNvSpPr txBox="1"/>
          <p:nvPr/>
        </p:nvSpPr>
        <p:spPr>
          <a:xfrm>
            <a:off x="841200" y="343488"/>
            <a:ext cx="2408801" cy="96488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algn="l"/>
            <a:r>
              <a:rPr lang="de-DE" sz="6000" dirty="0">
                <a:solidFill>
                  <a:schemeClr val="bg1"/>
                </a:solidFill>
              </a:rPr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75721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00B3EFD-21EA-A246-9236-1DE68B9B06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6000" cy="6858000"/>
          </a:xfr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endParaRPr lang="de-DE" dirty="0"/>
          </a:p>
        </p:txBody>
      </p:sp>
      <p:grpSp>
        <p:nvGrpSpPr>
          <p:cNvPr id="28" name="Group 698">
            <a:extLst>
              <a:ext uri="{FF2B5EF4-FFF2-40B4-BE49-F238E27FC236}">
                <a16:creationId xmlns:a16="http://schemas.microsoft.com/office/drawing/2014/main" id="{C0266714-B7BA-4D27-AF2C-35BB3CBAF93E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468800" y="406800"/>
            <a:ext cx="1386000" cy="435600"/>
            <a:chOff x="561" y="2269"/>
            <a:chExt cx="4636" cy="1455"/>
          </a:xfrm>
        </p:grpSpPr>
        <p:sp>
          <p:nvSpPr>
            <p:cNvPr id="29" name="AutoShape 697">
              <a:extLst>
                <a:ext uri="{FF2B5EF4-FFF2-40B4-BE49-F238E27FC236}">
                  <a16:creationId xmlns:a16="http://schemas.microsoft.com/office/drawing/2014/main" id="{D54C1C37-2755-4D1E-A183-27C1C520FF4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Oval 699">
              <a:extLst>
                <a:ext uri="{FF2B5EF4-FFF2-40B4-BE49-F238E27FC236}">
                  <a16:creationId xmlns:a16="http://schemas.microsoft.com/office/drawing/2014/main" id="{4E4465A4-8D4D-47B0-98CB-71B6AFCA08BB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0">
              <a:extLst>
                <a:ext uri="{FF2B5EF4-FFF2-40B4-BE49-F238E27FC236}">
                  <a16:creationId xmlns:a16="http://schemas.microsoft.com/office/drawing/2014/main" id="{6C7A53C3-D8B3-4A48-A1F2-6C2F2F22F9B3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1">
              <a:extLst>
                <a:ext uri="{FF2B5EF4-FFF2-40B4-BE49-F238E27FC236}">
                  <a16:creationId xmlns:a16="http://schemas.microsoft.com/office/drawing/2014/main" id="{7049EE5D-E1FB-43C2-A94E-29AA2899E0B0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3" name="Freeform 702">
              <a:extLst>
                <a:ext uri="{FF2B5EF4-FFF2-40B4-BE49-F238E27FC236}">
                  <a16:creationId xmlns:a16="http://schemas.microsoft.com/office/drawing/2014/main" id="{B686D0F4-12F9-46C8-9493-406086C4041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A2400F4-5C47-455F-95A2-AAD5E8882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1135" y="1477069"/>
            <a:ext cx="5061585" cy="1749706"/>
          </a:xfrm>
        </p:spPr>
        <p:txBody>
          <a:bodyPr anchor="b"/>
          <a:lstStyle>
            <a:lvl1pPr algn="l">
              <a:defRPr sz="45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252249-1E9F-4342-AA6B-F97CF43A2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1135" y="3291718"/>
            <a:ext cx="5061585" cy="274563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EB1F93A-A66C-4524-9B9B-AE652B796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A47D62F-6CFF-491D-8967-717FD7A146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195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olie mit Zitat 2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8">
            <a:extLst>
              <a:ext uri="{FF2B5EF4-FFF2-40B4-BE49-F238E27FC236}">
                <a16:creationId xmlns:a16="http://schemas.microsoft.com/office/drawing/2014/main" id="{D6B3350A-266B-43C6-BB71-2E9E9A18B490}"/>
              </a:ext>
            </a:extLst>
          </p:cNvPr>
          <p:cNvSpPr/>
          <p:nvPr/>
        </p:nvSpPr>
        <p:spPr bwMode="white">
          <a:xfrm>
            <a:off x="5830258" y="3149006"/>
            <a:ext cx="531483" cy="531483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6E32AB-74F9-4380-843B-F45D4F0B2284}"/>
              </a:ext>
            </a:extLst>
          </p:cNvPr>
          <p:cNvSpPr/>
          <p:nvPr/>
        </p:nvSpPr>
        <p:spPr bwMode="white">
          <a:xfrm>
            <a:off x="4520191" y="278359"/>
            <a:ext cx="2592288" cy="2592288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8" name="Freihandform 16">
            <a:extLst>
              <a:ext uri="{FF2B5EF4-FFF2-40B4-BE49-F238E27FC236}">
                <a16:creationId xmlns:a16="http://schemas.microsoft.com/office/drawing/2014/main" id="{6555AEA9-91BE-4B07-BEB1-3F31922694A2}"/>
              </a:ext>
            </a:extLst>
          </p:cNvPr>
          <p:cNvSpPr/>
          <p:nvPr/>
        </p:nvSpPr>
        <p:spPr bwMode="white">
          <a:xfrm>
            <a:off x="0" y="0"/>
            <a:ext cx="5562328" cy="6147385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851E56C7-EF0B-4103-BD0F-66587882AA74}"/>
              </a:ext>
            </a:extLst>
          </p:cNvPr>
          <p:cNvSpPr/>
          <p:nvPr/>
        </p:nvSpPr>
        <p:spPr bwMode="white">
          <a:xfrm>
            <a:off x="10605619" y="4914431"/>
            <a:ext cx="1251419" cy="1251419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1" name="Group 698">
            <a:extLst>
              <a:ext uri="{FF2B5EF4-FFF2-40B4-BE49-F238E27FC236}">
                <a16:creationId xmlns:a16="http://schemas.microsoft.com/office/drawing/2014/main" id="{F67B1460-E604-4ECE-994D-1A2EA639B4D6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468800" y="406800"/>
            <a:ext cx="1386000" cy="435600"/>
            <a:chOff x="561" y="2269"/>
            <a:chExt cx="4636" cy="1455"/>
          </a:xfrm>
        </p:grpSpPr>
        <p:sp>
          <p:nvSpPr>
            <p:cNvPr id="22" name="AutoShape 697">
              <a:extLst>
                <a:ext uri="{FF2B5EF4-FFF2-40B4-BE49-F238E27FC236}">
                  <a16:creationId xmlns:a16="http://schemas.microsoft.com/office/drawing/2014/main" id="{09F6DAC9-6E6F-4FC7-979C-430B411C082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4" name="Oval 699">
              <a:extLst>
                <a:ext uri="{FF2B5EF4-FFF2-40B4-BE49-F238E27FC236}">
                  <a16:creationId xmlns:a16="http://schemas.microsoft.com/office/drawing/2014/main" id="{4639C414-0300-4C6C-A8F1-0622CE050A2A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5" name="Freeform 700">
              <a:extLst>
                <a:ext uri="{FF2B5EF4-FFF2-40B4-BE49-F238E27FC236}">
                  <a16:creationId xmlns:a16="http://schemas.microsoft.com/office/drawing/2014/main" id="{260AE088-D396-4368-87DA-F1E6C9E6F7E3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6" name="Freeform 701">
              <a:extLst>
                <a:ext uri="{FF2B5EF4-FFF2-40B4-BE49-F238E27FC236}">
                  <a16:creationId xmlns:a16="http://schemas.microsoft.com/office/drawing/2014/main" id="{420EFF63-5A7D-4F8C-B9AA-FC0450CF3B49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8" name="Freeform 702">
              <a:extLst>
                <a:ext uri="{FF2B5EF4-FFF2-40B4-BE49-F238E27FC236}">
                  <a16:creationId xmlns:a16="http://schemas.microsoft.com/office/drawing/2014/main" id="{3A39A18F-E51F-4975-80CA-BA7591465956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6B0840-E460-4C2C-9271-B2C243F1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systems ag | 2022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2023D6-1BCD-4615-8CD7-4B7935F2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20">
            <a:extLst>
              <a:ext uri="{FF2B5EF4-FFF2-40B4-BE49-F238E27FC236}">
                <a16:creationId xmlns:a16="http://schemas.microsoft.com/office/drawing/2014/main" id="{EDBC1D82-8D98-45F0-BB3B-18A19D5464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44000" y="1847675"/>
            <a:ext cx="7704000" cy="2880000"/>
          </a:xfrm>
        </p:spPr>
        <p:txBody>
          <a:bodyPr/>
          <a:lstStyle>
            <a:lvl1pPr marL="0" indent="0">
              <a:lnSpc>
                <a:spcPts val="4160"/>
              </a:lnSpc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Zitat kommt hierhin</a:t>
            </a:r>
          </a:p>
        </p:txBody>
      </p:sp>
    </p:spTree>
    <p:extLst>
      <p:ext uri="{BB962C8B-B14F-4D97-AF65-F5344CB8AC3E}">
        <p14:creationId xmlns:p14="http://schemas.microsoft.com/office/powerpoint/2010/main" val="295498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haltsfolie, 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C55D7B-5235-4377-85BB-80387F16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8F26C7-AB39-4845-A04C-9384DE55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EB98F7A2-B9DD-4222-9586-DA5BD25097A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D233B9-C21F-4FBC-808D-8CA7DEBE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707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haltsfolie, 1 Text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67C0EE-B18C-4921-B412-B641F36D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7B92CD-C3FC-49EA-8A2A-EF19F863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FD915DAA-1030-4BDB-BDFF-6DD8100EEF8C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E0E8C56-7A81-4791-B86E-B42C00275AC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1375" y="1847675"/>
            <a:ext cx="5254625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F6C5C74-7AF2-4509-8EC5-4054D77B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634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ild links oben,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43490-D985-4FFE-9FD3-CB461F30C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70000"/>
            <a:ext cx="5256212" cy="66035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326B12-57C3-4246-B91A-5907F769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2024 | Präsentationstitel | Sensitivity Label (z.B. intern)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26B255-646E-4212-A3E9-570F84D6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reihandform 7">
            <a:extLst>
              <a:ext uri="{FF2B5EF4-FFF2-40B4-BE49-F238E27FC236}">
                <a16:creationId xmlns:a16="http://schemas.microsoft.com/office/drawing/2014/main" id="{5E70B5A2-61E7-47D9-9DFE-8DB0CC4DF810}"/>
              </a:ext>
            </a:extLst>
          </p:cNvPr>
          <p:cNvSpPr/>
          <p:nvPr/>
        </p:nvSpPr>
        <p:spPr>
          <a:xfrm rot="21149552">
            <a:off x="3327789" y="-71381"/>
            <a:ext cx="1048196" cy="677831"/>
          </a:xfrm>
          <a:custGeom>
            <a:avLst/>
            <a:gdLst>
              <a:gd name="connsiteX0" fmla="*/ 0 w 1048195"/>
              <a:gd name="connsiteY0" fmla="*/ 0 h 677831"/>
              <a:gd name="connsiteX1" fmla="*/ 881236 w 1048195"/>
              <a:gd name="connsiteY1" fmla="*/ 116134 h 677831"/>
              <a:gd name="connsiteX2" fmla="*/ 966081 w 1048195"/>
              <a:gd name="connsiteY2" fmla="*/ 255793 h 677831"/>
              <a:gd name="connsiteX3" fmla="*/ 1048195 w 1048195"/>
              <a:gd name="connsiteY3" fmla="*/ 426251 h 677831"/>
              <a:gd name="connsiteX4" fmla="*/ 463746 w 1048195"/>
              <a:gd name="connsiteY4" fmla="*/ 677831 h 677831"/>
              <a:gd name="connsiteX5" fmla="*/ 406552 w 1048195"/>
              <a:gd name="connsiteY5" fmla="*/ 559107 h 677831"/>
              <a:gd name="connsiteX6" fmla="*/ 112895 w 1048195"/>
              <a:gd name="connsiteY6" fmla="*/ 124216 h 67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8195" h="677831">
                <a:moveTo>
                  <a:pt x="0" y="0"/>
                </a:moveTo>
                <a:lnTo>
                  <a:pt x="881236" y="116134"/>
                </a:lnTo>
                <a:lnTo>
                  <a:pt x="966081" y="255793"/>
                </a:lnTo>
                <a:lnTo>
                  <a:pt x="1048195" y="426251"/>
                </a:lnTo>
                <a:lnTo>
                  <a:pt x="463746" y="677831"/>
                </a:lnTo>
                <a:lnTo>
                  <a:pt x="406552" y="559107"/>
                </a:lnTo>
                <a:cubicBezTo>
                  <a:pt x="322569" y="404506"/>
                  <a:pt x="224073" y="258933"/>
                  <a:pt x="112895" y="124216"/>
                </a:cubicBez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7" name="Freihandform 8">
            <a:extLst>
              <a:ext uri="{FF2B5EF4-FFF2-40B4-BE49-F238E27FC236}">
                <a16:creationId xmlns:a16="http://schemas.microsoft.com/office/drawing/2014/main" id="{18DDE77D-867F-4B36-84BC-9D808B2C64F1}"/>
              </a:ext>
            </a:extLst>
          </p:cNvPr>
          <p:cNvSpPr/>
          <p:nvPr/>
        </p:nvSpPr>
        <p:spPr>
          <a:xfrm rot="18058433">
            <a:off x="198028" y="3761868"/>
            <a:ext cx="698478" cy="1674057"/>
          </a:xfrm>
          <a:custGeom>
            <a:avLst/>
            <a:gdLst>
              <a:gd name="connsiteX0" fmla="*/ 680347 w 698478"/>
              <a:gd name="connsiteY0" fmla="*/ 0 h 1674057"/>
              <a:gd name="connsiteX1" fmla="*/ 635073 w 698478"/>
              <a:gd name="connsiteY1" fmla="*/ 172208 h 1674057"/>
              <a:gd name="connsiteX2" fmla="*/ 572257 w 698478"/>
              <a:gd name="connsiteY2" fmla="*/ 742263 h 1674057"/>
              <a:gd name="connsiteX3" fmla="*/ 682543 w 698478"/>
              <a:gd name="connsiteY3" fmla="*/ 1492880 h 1674057"/>
              <a:gd name="connsiteX4" fmla="*/ 698478 w 698478"/>
              <a:gd name="connsiteY4" fmla="*/ 1537680 h 1674057"/>
              <a:gd name="connsiteX5" fmla="*/ 168340 w 698478"/>
              <a:gd name="connsiteY5" fmla="*/ 1674057 h 1674057"/>
              <a:gd name="connsiteX6" fmla="*/ 113660 w 698478"/>
              <a:gd name="connsiteY6" fmla="*/ 1582961 h 1674057"/>
              <a:gd name="connsiteX7" fmla="*/ 77470 w 698478"/>
              <a:gd name="connsiteY7" fmla="*/ 1445302 h 1674057"/>
              <a:gd name="connsiteX8" fmla="*/ 0 w 698478"/>
              <a:gd name="connsiteY8" fmla="*/ 742264 h 1674057"/>
              <a:gd name="connsiteX9" fmla="*/ 8822 w 698478"/>
              <a:gd name="connsiteY9" fmla="*/ 502746 h 1674057"/>
              <a:gd name="connsiteX10" fmla="*/ 20675 w 698478"/>
              <a:gd name="connsiteY10" fmla="*/ 395961 h 16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8478" h="1674057">
                <a:moveTo>
                  <a:pt x="680347" y="0"/>
                </a:moveTo>
                <a:lnTo>
                  <a:pt x="635073" y="172208"/>
                </a:lnTo>
                <a:cubicBezTo>
                  <a:pt x="593976" y="355401"/>
                  <a:pt x="572257" y="546222"/>
                  <a:pt x="572257" y="742263"/>
                </a:cubicBezTo>
                <a:cubicBezTo>
                  <a:pt x="572257" y="1003652"/>
                  <a:pt x="610869" y="1255760"/>
                  <a:pt x="682543" y="1492880"/>
                </a:cubicBezTo>
                <a:lnTo>
                  <a:pt x="698478" y="1537680"/>
                </a:lnTo>
                <a:lnTo>
                  <a:pt x="168340" y="1674057"/>
                </a:lnTo>
                <a:lnTo>
                  <a:pt x="113660" y="1582961"/>
                </a:lnTo>
                <a:lnTo>
                  <a:pt x="77470" y="1445302"/>
                </a:lnTo>
                <a:cubicBezTo>
                  <a:pt x="26785" y="1219374"/>
                  <a:pt x="0" y="984038"/>
                  <a:pt x="0" y="742264"/>
                </a:cubicBezTo>
                <a:cubicBezTo>
                  <a:pt x="0" y="661672"/>
                  <a:pt x="2976" y="581796"/>
                  <a:pt x="8822" y="502746"/>
                </a:cubicBezTo>
                <a:lnTo>
                  <a:pt x="20675" y="395961"/>
                </a:ln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8" name="Freihandform 9">
            <a:extLst>
              <a:ext uri="{FF2B5EF4-FFF2-40B4-BE49-F238E27FC236}">
                <a16:creationId xmlns:a16="http://schemas.microsoft.com/office/drawing/2014/main" id="{77ADB59E-F4E1-4988-AFE5-58CD00116D93}"/>
              </a:ext>
            </a:extLst>
          </p:cNvPr>
          <p:cNvSpPr/>
          <p:nvPr/>
        </p:nvSpPr>
        <p:spPr>
          <a:xfrm rot="4774343">
            <a:off x="3395215" y="2649768"/>
            <a:ext cx="1189458" cy="1288209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9" name="Freihandform 10">
            <a:extLst>
              <a:ext uri="{FF2B5EF4-FFF2-40B4-BE49-F238E27FC236}">
                <a16:creationId xmlns:a16="http://schemas.microsoft.com/office/drawing/2014/main" id="{9BE2D55F-513E-4C24-B2A7-F5AE0178E096}"/>
              </a:ext>
            </a:extLst>
          </p:cNvPr>
          <p:cNvSpPr/>
          <p:nvPr/>
        </p:nvSpPr>
        <p:spPr>
          <a:xfrm rot="13644815">
            <a:off x="4355575" y="3220808"/>
            <a:ext cx="612188" cy="2074447"/>
          </a:xfrm>
          <a:custGeom>
            <a:avLst/>
            <a:gdLst>
              <a:gd name="connsiteX0" fmla="*/ 106983 w 527832"/>
              <a:gd name="connsiteY0" fmla="*/ 0 h 1379153"/>
              <a:gd name="connsiteX1" fmla="*/ 527832 w 527832"/>
              <a:gd name="connsiteY1" fmla="*/ 105212 h 1379153"/>
              <a:gd name="connsiteX2" fmla="*/ 514987 w 527832"/>
              <a:gd name="connsiteY2" fmla="*/ 140308 h 1379153"/>
              <a:gd name="connsiteX3" fmla="*/ 431775 w 527832"/>
              <a:gd name="connsiteY3" fmla="*/ 690699 h 1379153"/>
              <a:gd name="connsiteX4" fmla="*/ 514987 w 527832"/>
              <a:gd name="connsiteY4" fmla="*/ 1241091 h 1379153"/>
              <a:gd name="connsiteX5" fmla="*/ 527010 w 527832"/>
              <a:gd name="connsiteY5" fmla="*/ 1273941 h 1379153"/>
              <a:gd name="connsiteX6" fmla="*/ 106161 w 527832"/>
              <a:gd name="connsiteY6" fmla="*/ 1379153 h 1379153"/>
              <a:gd name="connsiteX7" fmla="*/ 102623 w 527832"/>
              <a:gd name="connsiteY7" fmla="*/ 1369487 h 1379153"/>
              <a:gd name="connsiteX8" fmla="*/ 0 w 527832"/>
              <a:gd name="connsiteY8" fmla="*/ 690699 h 1379153"/>
              <a:gd name="connsiteX9" fmla="*/ 102623 w 527832"/>
              <a:gd name="connsiteY9" fmla="*/ 11911 h 137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7832" h="1379153">
                <a:moveTo>
                  <a:pt x="106983" y="0"/>
                </a:moveTo>
                <a:lnTo>
                  <a:pt x="527832" y="105212"/>
                </a:lnTo>
                <a:lnTo>
                  <a:pt x="514987" y="140308"/>
                </a:lnTo>
                <a:cubicBezTo>
                  <a:pt x="460908" y="314176"/>
                  <a:pt x="431775" y="499035"/>
                  <a:pt x="431775" y="690699"/>
                </a:cubicBezTo>
                <a:cubicBezTo>
                  <a:pt x="431775" y="882363"/>
                  <a:pt x="460908" y="1067222"/>
                  <a:pt x="514987" y="1241091"/>
                </a:cubicBezTo>
                <a:lnTo>
                  <a:pt x="527010" y="1273941"/>
                </a:lnTo>
                <a:lnTo>
                  <a:pt x="106161" y="1379153"/>
                </a:lnTo>
                <a:lnTo>
                  <a:pt x="102623" y="1369487"/>
                </a:lnTo>
                <a:cubicBezTo>
                  <a:pt x="35929" y="1155058"/>
                  <a:pt x="0" y="927075"/>
                  <a:pt x="0" y="690699"/>
                </a:cubicBezTo>
                <a:cubicBezTo>
                  <a:pt x="0" y="454324"/>
                  <a:pt x="35929" y="226340"/>
                  <a:pt x="102623" y="11911"/>
                </a:cubicBez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0" name="Freihandform 11">
            <a:extLst>
              <a:ext uri="{FF2B5EF4-FFF2-40B4-BE49-F238E27FC236}">
                <a16:creationId xmlns:a16="http://schemas.microsoft.com/office/drawing/2014/main" id="{AB277618-A1C4-4866-8BCF-01A10261D247}"/>
              </a:ext>
            </a:extLst>
          </p:cNvPr>
          <p:cNvSpPr/>
          <p:nvPr/>
        </p:nvSpPr>
        <p:spPr>
          <a:xfrm rot="2158040">
            <a:off x="5618833" y="2953744"/>
            <a:ext cx="408496" cy="442410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1" name="Bildplatzhalter 27">
            <a:extLst>
              <a:ext uri="{FF2B5EF4-FFF2-40B4-BE49-F238E27FC236}">
                <a16:creationId xmlns:a16="http://schemas.microsoft.com/office/drawing/2014/main" id="{941298A0-5D60-4135-BB03-1C926D7D788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0" y="0"/>
            <a:ext cx="5272466" cy="4887448"/>
          </a:xfrm>
          <a:custGeom>
            <a:avLst/>
            <a:gdLst>
              <a:gd name="connsiteX0" fmla="*/ 4974758 w 5272466"/>
              <a:gd name="connsiteY0" fmla="*/ 473426 h 4887448"/>
              <a:gd name="connsiteX1" fmla="*/ 5029169 w 5272466"/>
              <a:gd name="connsiteY1" fmla="*/ 586376 h 4887448"/>
              <a:gd name="connsiteX2" fmla="*/ 5272466 w 5272466"/>
              <a:gd name="connsiteY2" fmla="*/ 1791470 h 4887448"/>
              <a:gd name="connsiteX3" fmla="*/ 2176487 w 5272466"/>
              <a:gd name="connsiteY3" fmla="*/ 4887448 h 4887448"/>
              <a:gd name="connsiteX4" fmla="*/ 94823 w 5272466"/>
              <a:gd name="connsiteY4" fmla="*/ 4083169 h 4887448"/>
              <a:gd name="connsiteX5" fmla="*/ 0 w 5272466"/>
              <a:gd name="connsiteY5" fmla="*/ 3990581 h 4887448"/>
              <a:gd name="connsiteX6" fmla="*/ 0 w 5272466"/>
              <a:gd name="connsiteY6" fmla="*/ 2996193 h 4887448"/>
              <a:gd name="connsiteX7" fmla="*/ 44893 w 5272466"/>
              <a:gd name="connsiteY7" fmla="*/ 3083886 h 4887448"/>
              <a:gd name="connsiteX8" fmla="*/ 2176487 w 5272466"/>
              <a:gd name="connsiteY8" fmla="*/ 4283900 h 4887448"/>
              <a:gd name="connsiteX9" fmla="*/ 4668920 w 5272466"/>
              <a:gd name="connsiteY9" fmla="*/ 1791469 h 4887448"/>
              <a:gd name="connsiteX10" fmla="*/ 4473051 w 5272466"/>
              <a:gd name="connsiteY10" fmla="*/ 821302 h 4887448"/>
              <a:gd name="connsiteX11" fmla="*/ 4420420 w 5272466"/>
              <a:gd name="connsiteY11" fmla="*/ 712045 h 4887448"/>
              <a:gd name="connsiteX12" fmla="*/ 2176487 w 5272466"/>
              <a:gd name="connsiteY12" fmla="*/ 3172 h 4887448"/>
              <a:gd name="connsiteX13" fmla="*/ 3964785 w 5272466"/>
              <a:gd name="connsiteY13" fmla="*/ 1791470 h 4887448"/>
              <a:gd name="connsiteX14" fmla="*/ 2176487 w 5272466"/>
              <a:gd name="connsiteY14" fmla="*/ 3579768 h 4887448"/>
              <a:gd name="connsiteX15" fmla="*/ 388189 w 5272466"/>
              <a:gd name="connsiteY15" fmla="*/ 1791470 h 4887448"/>
              <a:gd name="connsiteX16" fmla="*/ 2176487 w 5272466"/>
              <a:gd name="connsiteY16" fmla="*/ 3172 h 4887448"/>
              <a:gd name="connsiteX17" fmla="*/ 2772249 w 5272466"/>
              <a:gd name="connsiteY17" fmla="*/ 0 h 4887448"/>
              <a:gd name="connsiteX18" fmla="*/ 3601845 w 5272466"/>
              <a:gd name="connsiteY18" fmla="*/ 0 h 4887448"/>
              <a:gd name="connsiteX19" fmla="*/ 3675942 w 5272466"/>
              <a:gd name="connsiteY19" fmla="*/ 58947 h 4887448"/>
              <a:gd name="connsiteX20" fmla="*/ 4467740 w 5272466"/>
              <a:gd name="connsiteY20" fmla="*/ 1791470 h 4887448"/>
              <a:gd name="connsiteX21" fmla="*/ 4076430 w 5272466"/>
              <a:gd name="connsiteY21" fmla="*/ 3072531 h 4887448"/>
              <a:gd name="connsiteX22" fmla="*/ 4039982 w 5272466"/>
              <a:gd name="connsiteY22" fmla="*/ 3121272 h 4887448"/>
              <a:gd name="connsiteX23" fmla="*/ 3720616 w 5272466"/>
              <a:gd name="connsiteY23" fmla="*/ 2877212 h 4887448"/>
              <a:gd name="connsiteX24" fmla="*/ 3742785 w 5272466"/>
              <a:gd name="connsiteY24" fmla="*/ 2847568 h 4887448"/>
              <a:gd name="connsiteX25" fmla="*/ 4065377 w 5272466"/>
              <a:gd name="connsiteY25" fmla="*/ 1791470 h 4887448"/>
              <a:gd name="connsiteX26" fmla="*/ 2859702 w 5272466"/>
              <a:gd name="connsiteY26" fmla="*/ 29925 h 4887448"/>
              <a:gd name="connsiteX27" fmla="*/ 749601 w 5272466"/>
              <a:gd name="connsiteY27" fmla="*/ 0 h 4887448"/>
              <a:gd name="connsiteX28" fmla="*/ 1571630 w 5272466"/>
              <a:gd name="connsiteY28" fmla="*/ 0 h 4887448"/>
              <a:gd name="connsiteX29" fmla="*/ 1572591 w 5272466"/>
              <a:gd name="connsiteY29" fmla="*/ 2947 h 4887448"/>
              <a:gd name="connsiteX30" fmla="*/ 1441249 w 5272466"/>
              <a:gd name="connsiteY30" fmla="*/ 51019 h 4887448"/>
              <a:gd name="connsiteX31" fmla="*/ 287599 w 5272466"/>
              <a:gd name="connsiteY31" fmla="*/ 1791470 h 4887448"/>
              <a:gd name="connsiteX32" fmla="*/ 2176487 w 5272466"/>
              <a:gd name="connsiteY32" fmla="*/ 3680360 h 4887448"/>
              <a:gd name="connsiteX33" fmla="*/ 2738187 w 5272466"/>
              <a:gd name="connsiteY33" fmla="*/ 3595438 h 4887448"/>
              <a:gd name="connsiteX34" fmla="*/ 2908402 w 5272466"/>
              <a:gd name="connsiteY34" fmla="*/ 3533139 h 4887448"/>
              <a:gd name="connsiteX35" fmla="*/ 3075537 w 5272466"/>
              <a:gd name="connsiteY35" fmla="*/ 3899200 h 4887448"/>
              <a:gd name="connsiteX36" fmla="*/ 3068346 w 5272466"/>
              <a:gd name="connsiteY36" fmla="*/ 3902664 h 4887448"/>
              <a:gd name="connsiteX37" fmla="*/ 2176487 w 5272466"/>
              <a:gd name="connsiteY37" fmla="*/ 4082723 h 4887448"/>
              <a:gd name="connsiteX38" fmla="*/ 123392 w 5272466"/>
              <a:gd name="connsiteY38" fmla="*/ 2809780 h 4887448"/>
              <a:gd name="connsiteX39" fmla="*/ 0 w 5272466"/>
              <a:gd name="connsiteY39" fmla="*/ 2502125 h 4887448"/>
              <a:gd name="connsiteX40" fmla="*/ 0 w 5272466"/>
              <a:gd name="connsiteY40" fmla="*/ 1080290 h 4887448"/>
              <a:gd name="connsiteX41" fmla="*/ 111179 w 5272466"/>
              <a:gd name="connsiteY41" fmla="*/ 798118 h 4887448"/>
              <a:gd name="connsiteX42" fmla="*/ 719040 w 5272466"/>
              <a:gd name="connsiteY42" fmla="*/ 23429 h 4887448"/>
              <a:gd name="connsiteX43" fmla="*/ 0 w 5272466"/>
              <a:gd name="connsiteY43" fmla="*/ 0 h 4887448"/>
              <a:gd name="connsiteX44" fmla="*/ 445867 w 5272466"/>
              <a:gd name="connsiteY44" fmla="*/ 0 h 4887448"/>
              <a:gd name="connsiteX45" fmla="*/ 372294 w 5272466"/>
              <a:gd name="connsiteY45" fmla="*/ 71839 h 4887448"/>
              <a:gd name="connsiteX46" fmla="*/ 44893 w 5272466"/>
              <a:gd name="connsiteY46" fmla="*/ 499052 h 4887448"/>
              <a:gd name="connsiteX47" fmla="*/ 0 w 5272466"/>
              <a:gd name="connsiteY47" fmla="*/ 586745 h 48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272466" h="4887448">
                <a:moveTo>
                  <a:pt x="4974758" y="473426"/>
                </a:moveTo>
                <a:lnTo>
                  <a:pt x="5029169" y="586376"/>
                </a:lnTo>
                <a:cubicBezTo>
                  <a:pt x="5185833" y="956774"/>
                  <a:pt x="5272466" y="1364006"/>
                  <a:pt x="5272466" y="1791470"/>
                </a:cubicBezTo>
                <a:cubicBezTo>
                  <a:pt x="5272466" y="3501332"/>
                  <a:pt x="3886349" y="4887448"/>
                  <a:pt x="2176487" y="4887448"/>
                </a:cubicBezTo>
                <a:cubicBezTo>
                  <a:pt x="1374991" y="4887448"/>
                  <a:pt x="644629" y="4582882"/>
                  <a:pt x="94823" y="4083169"/>
                </a:cubicBezTo>
                <a:lnTo>
                  <a:pt x="0" y="3990581"/>
                </a:lnTo>
                <a:lnTo>
                  <a:pt x="0" y="2996193"/>
                </a:lnTo>
                <a:lnTo>
                  <a:pt x="44893" y="3083886"/>
                </a:lnTo>
                <a:cubicBezTo>
                  <a:pt x="482033" y="3803324"/>
                  <a:pt x="1273138" y="4283900"/>
                  <a:pt x="2176487" y="4283900"/>
                </a:cubicBezTo>
                <a:cubicBezTo>
                  <a:pt x="3553019" y="4283900"/>
                  <a:pt x="4668920" y="3168002"/>
                  <a:pt x="4668920" y="1791469"/>
                </a:cubicBezTo>
                <a:cubicBezTo>
                  <a:pt x="4668920" y="1447336"/>
                  <a:pt x="4599176" y="1119491"/>
                  <a:pt x="4473051" y="821302"/>
                </a:cubicBezTo>
                <a:lnTo>
                  <a:pt x="4420420" y="712045"/>
                </a:lnTo>
                <a:close/>
                <a:moveTo>
                  <a:pt x="2176487" y="3172"/>
                </a:moveTo>
                <a:cubicBezTo>
                  <a:pt x="3164137" y="3172"/>
                  <a:pt x="3964785" y="803820"/>
                  <a:pt x="3964785" y="1791470"/>
                </a:cubicBezTo>
                <a:cubicBezTo>
                  <a:pt x="3964785" y="2779120"/>
                  <a:pt x="3164137" y="3579768"/>
                  <a:pt x="2176487" y="3579768"/>
                </a:cubicBezTo>
                <a:cubicBezTo>
                  <a:pt x="1188839" y="3579768"/>
                  <a:pt x="388189" y="2779120"/>
                  <a:pt x="388189" y="1791470"/>
                </a:cubicBezTo>
                <a:cubicBezTo>
                  <a:pt x="388189" y="803820"/>
                  <a:pt x="1188839" y="3172"/>
                  <a:pt x="2176487" y="3172"/>
                </a:cubicBezTo>
                <a:close/>
                <a:moveTo>
                  <a:pt x="2772249" y="0"/>
                </a:moveTo>
                <a:lnTo>
                  <a:pt x="3601845" y="0"/>
                </a:lnTo>
                <a:lnTo>
                  <a:pt x="3675942" y="58947"/>
                </a:lnTo>
                <a:cubicBezTo>
                  <a:pt x="4160943" y="479070"/>
                  <a:pt x="4467740" y="1099442"/>
                  <a:pt x="4467740" y="1791470"/>
                </a:cubicBezTo>
                <a:cubicBezTo>
                  <a:pt x="4467740" y="2266005"/>
                  <a:pt x="4323483" y="2706844"/>
                  <a:pt x="4076430" y="3072531"/>
                </a:cubicBezTo>
                <a:lnTo>
                  <a:pt x="4039982" y="3121272"/>
                </a:lnTo>
                <a:lnTo>
                  <a:pt x="3720616" y="2877212"/>
                </a:lnTo>
                <a:lnTo>
                  <a:pt x="3742785" y="2847568"/>
                </a:lnTo>
                <a:cubicBezTo>
                  <a:pt x="3946454" y="2546098"/>
                  <a:pt x="4065377" y="2182673"/>
                  <a:pt x="4065377" y="1791470"/>
                </a:cubicBezTo>
                <a:cubicBezTo>
                  <a:pt x="4065377" y="989202"/>
                  <a:pt x="3565215" y="303750"/>
                  <a:pt x="2859702" y="29925"/>
                </a:cubicBezTo>
                <a:close/>
                <a:moveTo>
                  <a:pt x="749601" y="0"/>
                </a:moveTo>
                <a:lnTo>
                  <a:pt x="1571630" y="0"/>
                </a:lnTo>
                <a:lnTo>
                  <a:pt x="1572591" y="2947"/>
                </a:lnTo>
                <a:lnTo>
                  <a:pt x="1441249" y="51019"/>
                </a:lnTo>
                <a:cubicBezTo>
                  <a:pt x="763297" y="337770"/>
                  <a:pt x="287599" y="1009067"/>
                  <a:pt x="287599" y="1791470"/>
                </a:cubicBezTo>
                <a:cubicBezTo>
                  <a:pt x="287599" y="2834674"/>
                  <a:pt x="1133283" y="3680360"/>
                  <a:pt x="2176487" y="3680360"/>
                </a:cubicBezTo>
                <a:cubicBezTo>
                  <a:pt x="2372089" y="3680360"/>
                  <a:pt x="2560746" y="3650630"/>
                  <a:pt x="2738187" y="3595438"/>
                </a:cubicBezTo>
                <a:lnTo>
                  <a:pt x="2908402" y="3533139"/>
                </a:lnTo>
                <a:lnTo>
                  <a:pt x="3075537" y="3899200"/>
                </a:lnTo>
                <a:lnTo>
                  <a:pt x="3068346" y="3902664"/>
                </a:lnTo>
                <a:cubicBezTo>
                  <a:pt x="2794225" y="4018609"/>
                  <a:pt x="2492844" y="4082723"/>
                  <a:pt x="2176487" y="4082723"/>
                </a:cubicBezTo>
                <a:cubicBezTo>
                  <a:pt x="1276852" y="4082723"/>
                  <a:pt x="498313" y="3564236"/>
                  <a:pt x="123392" y="2809780"/>
                </a:cubicBezTo>
                <a:lnTo>
                  <a:pt x="0" y="2502125"/>
                </a:lnTo>
                <a:lnTo>
                  <a:pt x="0" y="1080290"/>
                </a:lnTo>
                <a:lnTo>
                  <a:pt x="111179" y="798118"/>
                </a:lnTo>
                <a:cubicBezTo>
                  <a:pt x="255977" y="497614"/>
                  <a:pt x="464428" y="233554"/>
                  <a:pt x="719040" y="23429"/>
                </a:cubicBezTo>
                <a:close/>
                <a:moveTo>
                  <a:pt x="0" y="0"/>
                </a:moveTo>
                <a:lnTo>
                  <a:pt x="445867" y="0"/>
                </a:lnTo>
                <a:lnTo>
                  <a:pt x="372294" y="71839"/>
                </a:lnTo>
                <a:cubicBezTo>
                  <a:pt x="248492" y="201690"/>
                  <a:pt x="138566" y="344887"/>
                  <a:pt x="44893" y="499052"/>
                </a:cubicBezTo>
                <a:lnTo>
                  <a:pt x="0" y="5867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0" i="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20" name="Inhaltsplatzhalter 8">
            <a:extLst>
              <a:ext uri="{FF2B5EF4-FFF2-40B4-BE49-F238E27FC236}">
                <a16:creationId xmlns:a16="http://schemas.microsoft.com/office/drawing/2014/main" id="{B40D2938-A291-4B2D-88F7-7B2F29289AB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0" y="2351088"/>
            <a:ext cx="5256213" cy="3957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grpSp>
        <p:nvGrpSpPr>
          <p:cNvPr id="22" name="Group 698">
            <a:extLst>
              <a:ext uri="{FF2B5EF4-FFF2-40B4-BE49-F238E27FC236}">
                <a16:creationId xmlns:a16="http://schemas.microsoft.com/office/drawing/2014/main" id="{06B0DC94-65FD-490C-8564-D9C1CBD974F0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468800" y="406800"/>
            <a:ext cx="1386000" cy="435600"/>
            <a:chOff x="561" y="2269"/>
            <a:chExt cx="4636" cy="1455"/>
          </a:xfrm>
        </p:grpSpPr>
        <p:sp>
          <p:nvSpPr>
            <p:cNvPr id="23" name="AutoShape 697">
              <a:extLst>
                <a:ext uri="{FF2B5EF4-FFF2-40B4-BE49-F238E27FC236}">
                  <a16:creationId xmlns:a16="http://schemas.microsoft.com/office/drawing/2014/main" id="{22E2ED23-5511-49B2-844A-AA3086F9247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4" name="Oval 699">
              <a:extLst>
                <a:ext uri="{FF2B5EF4-FFF2-40B4-BE49-F238E27FC236}">
                  <a16:creationId xmlns:a16="http://schemas.microsoft.com/office/drawing/2014/main" id="{8E67B584-8169-4308-9379-B81E83D13362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5" name="Freeform 700">
              <a:extLst>
                <a:ext uri="{FF2B5EF4-FFF2-40B4-BE49-F238E27FC236}">
                  <a16:creationId xmlns:a16="http://schemas.microsoft.com/office/drawing/2014/main" id="{536A7AC9-53EA-4373-AEA5-9EA8AC19FE57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6" name="Freeform 701">
              <a:extLst>
                <a:ext uri="{FF2B5EF4-FFF2-40B4-BE49-F238E27FC236}">
                  <a16:creationId xmlns:a16="http://schemas.microsoft.com/office/drawing/2014/main" id="{ADF7C0D9-725A-4C2F-800D-759FE23C9CC6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7" name="Freeform 702">
              <a:extLst>
                <a:ext uri="{FF2B5EF4-FFF2-40B4-BE49-F238E27FC236}">
                  <a16:creationId xmlns:a16="http://schemas.microsoft.com/office/drawing/2014/main" id="{80D761F8-703D-47CF-A4B7-255600A6E7C0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456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1EE6BE-BC9D-4F81-95D2-ADD4AD502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375" y="1847675"/>
            <a:ext cx="10510838" cy="4461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B8935-E259-4B02-883B-6D1A3EE7D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1375" y="6529181"/>
            <a:ext cx="7315200" cy="1961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7200" indent="-7200" algn="l">
              <a:lnSpc>
                <a:spcPct val="100000"/>
              </a:lnSpc>
              <a:spcBef>
                <a:spcPts val="0"/>
              </a:spcBef>
              <a:defRPr sz="1000">
                <a:solidFill>
                  <a:srgbClr val="6F6F6F"/>
                </a:solidFill>
              </a:defRPr>
            </a:lvl1pPr>
          </a:lstStyle>
          <a:p>
            <a:r>
              <a:rPr lang="de-DE"/>
              <a:t>© msg systems ag | ,2024 | Präsentationstitel | Sensitivity Label (z.B. intern)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D76224-E1D4-43A7-9ACF-CEDFC80D2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0625" y="6529181"/>
            <a:ext cx="506328" cy="196131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7200" indent="-7200" algn="r">
              <a:lnSpc>
                <a:spcPct val="100000"/>
              </a:lnSpc>
              <a:spcBef>
                <a:spcPts val="0"/>
              </a:spcBef>
              <a:defRPr sz="1000">
                <a:solidFill>
                  <a:srgbClr val="6F6F6F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8" name="Group 698">
            <a:extLst>
              <a:ext uri="{FF2B5EF4-FFF2-40B4-BE49-F238E27FC236}">
                <a16:creationId xmlns:a16="http://schemas.microsoft.com/office/drawing/2014/main" id="{38B3AD8D-4BDF-4493-A03C-66B87BD86E4A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470356" y="405148"/>
            <a:ext cx="1386682" cy="435208"/>
            <a:chOff x="561" y="2269"/>
            <a:chExt cx="4636" cy="1455"/>
          </a:xfrm>
        </p:grpSpPr>
        <p:sp>
          <p:nvSpPr>
            <p:cNvPr id="9" name="AutoShape 697">
              <a:extLst>
                <a:ext uri="{FF2B5EF4-FFF2-40B4-BE49-F238E27FC236}">
                  <a16:creationId xmlns:a16="http://schemas.microsoft.com/office/drawing/2014/main" id="{1E22E9AA-182F-4CB2-89E0-419C3221803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0" name="Oval 699">
              <a:extLst>
                <a:ext uri="{FF2B5EF4-FFF2-40B4-BE49-F238E27FC236}">
                  <a16:creationId xmlns:a16="http://schemas.microsoft.com/office/drawing/2014/main" id="{FE4F0486-765A-46F8-BF6A-2AD294BE1C4F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1" name="Freeform 700">
              <a:extLst>
                <a:ext uri="{FF2B5EF4-FFF2-40B4-BE49-F238E27FC236}">
                  <a16:creationId xmlns:a16="http://schemas.microsoft.com/office/drawing/2014/main" id="{FBAC19C4-25A2-4BF7-ACD3-70DAC73E62A4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2" name="Freeform 701">
              <a:extLst>
                <a:ext uri="{FF2B5EF4-FFF2-40B4-BE49-F238E27FC236}">
                  <a16:creationId xmlns:a16="http://schemas.microsoft.com/office/drawing/2014/main" id="{D2D1C06B-0E36-489F-B21B-BD41AE37A37A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3" name="Freeform 702">
              <a:extLst>
                <a:ext uri="{FF2B5EF4-FFF2-40B4-BE49-F238E27FC236}">
                  <a16:creationId xmlns:a16="http://schemas.microsoft.com/office/drawing/2014/main" id="{3BA43128-2855-4003-9162-8C4E59041BFE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ADC21A-C003-4B75-994E-118F65D69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489457"/>
            <a:ext cx="9360000" cy="78054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408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50" r:id="rId2"/>
    <p:sldLayoutId id="2147483687" r:id="rId3"/>
    <p:sldLayoutId id="2147483689" r:id="rId4"/>
    <p:sldLayoutId id="2147483690" r:id="rId5"/>
    <p:sldLayoutId id="2147483691" r:id="rId6"/>
    <p:sldLayoutId id="2147483692" r:id="rId7"/>
    <p:sldLayoutId id="2147483693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0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Tx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0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3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067" userDrawn="1">
          <p15:clr>
            <a:srgbClr val="F26B43"/>
          </p15:clr>
        </p15:guide>
        <p15:guide id="4" pos="7151" userDrawn="1">
          <p15:clr>
            <a:srgbClr val="F26B43"/>
          </p15:clr>
        </p15:guide>
        <p15:guide id="5" pos="7469" userDrawn="1">
          <p15:clr>
            <a:srgbClr val="F26B43"/>
          </p15:clr>
        </p15:guide>
        <p15:guide id="6" orient="horz" pos="464" userDrawn="1">
          <p15:clr>
            <a:srgbClr val="F26B43"/>
          </p15:clr>
        </p15:guide>
        <p15:guide id="7" orient="horz" pos="800" userDrawn="1">
          <p15:clr>
            <a:srgbClr val="F26B43"/>
          </p15:clr>
        </p15:guide>
        <p15:guide id="8" orient="horz" pos="1163" userDrawn="1">
          <p15:clr>
            <a:srgbClr val="F26B43"/>
          </p15:clr>
        </p15:guide>
        <p15:guide id="9" orient="horz" pos="1481" userDrawn="1">
          <p15:clr>
            <a:srgbClr val="F26B43"/>
          </p15:clr>
        </p15:guide>
        <p15:guide id="10" orient="horz" pos="1797" userDrawn="1">
          <p15:clr>
            <a:srgbClr val="F26B43"/>
          </p15:clr>
        </p15:guide>
        <p15:guide id="11" orient="horz" pos="2024" userDrawn="1">
          <p15:clr>
            <a:srgbClr val="F26B43"/>
          </p15:clr>
        </p15:guide>
        <p15:guide id="12" orient="horz" pos="3884" userDrawn="1">
          <p15:clr>
            <a:srgbClr val="F26B43"/>
          </p15:clr>
        </p15:guide>
        <p15:guide id="13" orient="horz" pos="3974" userDrawn="1">
          <p15:clr>
            <a:srgbClr val="F26B43"/>
          </p15:clr>
        </p15:guide>
        <p15:guide id="14" orient="horz" pos="420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C941895E-2089-6C47-8EDE-7DE7468DE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574" y="-1"/>
            <a:ext cx="4800600" cy="6858000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5FE42380-856F-1240-B461-954D76A12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2240" y="1477069"/>
            <a:ext cx="6642813" cy="1749706"/>
          </a:xfrm>
        </p:spPr>
        <p:txBody>
          <a:bodyPr/>
          <a:lstStyle/>
          <a:p>
            <a:r>
              <a:rPr lang="de-DE" dirty="0">
                <a:solidFill>
                  <a:srgbClr val="A01441"/>
                </a:solidFill>
              </a:rPr>
              <a:t>Frontend</a:t>
            </a:r>
            <a:r>
              <a:rPr lang="de-DE" dirty="0"/>
              <a:t> Web Development Bootcamp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E28A827-0A24-4447-B662-C8600B408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6601" y="3291718"/>
            <a:ext cx="5061585" cy="274563"/>
          </a:xfrm>
        </p:spPr>
        <p:txBody>
          <a:bodyPr/>
          <a:lstStyle/>
          <a:p>
            <a:r>
              <a:rPr lang="de-DE" dirty="0" err="1"/>
              <a:t>week</a:t>
            </a:r>
            <a:r>
              <a:rPr lang="de-DE" dirty="0"/>
              <a:t> 6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517960-7C49-A34F-A176-5ECAAB715B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1</a:t>
            </a:fld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68E95AC-3674-9541-B007-2D236CAD06F1}"/>
              </a:ext>
            </a:extLst>
          </p:cNvPr>
          <p:cNvGrpSpPr/>
          <p:nvPr/>
        </p:nvGrpSpPr>
        <p:grpSpPr>
          <a:xfrm>
            <a:off x="3374629" y="2351922"/>
            <a:ext cx="2828793" cy="2825579"/>
            <a:chOff x="1663317" y="1196546"/>
            <a:chExt cx="2828793" cy="2825579"/>
          </a:xfrm>
        </p:grpSpPr>
        <p:sp>
          <p:nvSpPr>
            <p:cNvPr id="2" name="Bogen 1">
              <a:extLst>
                <a:ext uri="{FF2B5EF4-FFF2-40B4-BE49-F238E27FC236}">
                  <a16:creationId xmlns:a16="http://schemas.microsoft.com/office/drawing/2014/main" id="{C7B628FB-CD88-144E-9B46-1B7593D47C7F}"/>
                </a:ext>
              </a:extLst>
            </p:cNvPr>
            <p:cNvSpPr/>
            <p:nvPr/>
          </p:nvSpPr>
          <p:spPr>
            <a:xfrm rot="16200000">
              <a:off x="1666531" y="1196547"/>
              <a:ext cx="2825578" cy="2825578"/>
            </a:xfrm>
            <a:prstGeom prst="arc">
              <a:avLst/>
            </a:prstGeom>
            <a:ln w="762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Bogen 8">
              <a:extLst>
                <a:ext uri="{FF2B5EF4-FFF2-40B4-BE49-F238E27FC236}">
                  <a16:creationId xmlns:a16="http://schemas.microsoft.com/office/drawing/2014/main" id="{07744DDE-E140-4147-B201-44436832F7EB}"/>
                </a:ext>
              </a:extLst>
            </p:cNvPr>
            <p:cNvSpPr/>
            <p:nvPr/>
          </p:nvSpPr>
          <p:spPr>
            <a:xfrm rot="16200000" flipH="1">
              <a:off x="1666532" y="1196547"/>
              <a:ext cx="2825578" cy="2825578"/>
            </a:xfrm>
            <a:prstGeom prst="arc">
              <a:avLst/>
            </a:prstGeom>
            <a:ln w="762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Bogen 14">
              <a:extLst>
                <a:ext uri="{FF2B5EF4-FFF2-40B4-BE49-F238E27FC236}">
                  <a16:creationId xmlns:a16="http://schemas.microsoft.com/office/drawing/2014/main" id="{F452A941-8505-8B45-AE21-2BFD3A0880F0}"/>
                </a:ext>
              </a:extLst>
            </p:cNvPr>
            <p:cNvSpPr/>
            <p:nvPr/>
          </p:nvSpPr>
          <p:spPr>
            <a:xfrm rot="5400000">
              <a:off x="1663317" y="1196546"/>
              <a:ext cx="2825578" cy="2825578"/>
            </a:xfrm>
            <a:prstGeom prst="arc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662858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03D1C83-4244-47CC-A888-8B3A9BBC69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498177"/>
            <a:ext cx="5615481" cy="5359823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58507F-71F7-4765-8D8D-E37C81A7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FFCF52C-7A39-4CE5-802E-BAE79676C3F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C4D0D05-48DF-48BD-9AA5-B846984D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Reactive</a:t>
            </a:r>
            <a:r>
              <a:rPr lang="de-DE" dirty="0"/>
              <a:t> Forms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C9A1BBDD-E0E7-DCC8-A9F9-8FFBB13D5B9F}"/>
              </a:ext>
            </a:extLst>
          </p:cNvPr>
          <p:cNvSpPr txBox="1">
            <a:spLocks/>
          </p:cNvSpPr>
          <p:nvPr/>
        </p:nvSpPr>
        <p:spPr>
          <a:xfrm>
            <a:off x="841375" y="1126825"/>
            <a:ext cx="7757458" cy="283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Setup: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Register the Forms Module in the app.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Generate a new component and instantiate new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FormControl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Register the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FormControl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in the template.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208F51-EB99-BBB6-1EBA-174D1B2BA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649" y="2509544"/>
            <a:ext cx="5262101" cy="12073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2DD7455-26D0-2F44-1AAA-4EAC8B4C8882}"/>
              </a:ext>
            </a:extLst>
          </p:cNvPr>
          <p:cNvSpPr/>
          <p:nvPr/>
        </p:nvSpPr>
        <p:spPr>
          <a:xfrm>
            <a:off x="3911600" y="3369698"/>
            <a:ext cx="2184400" cy="270933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721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B9D6-4647-9E7D-C561-E7B62195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Let’s play!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FF011-6457-AFF1-AE1A-47B564B7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2024 | Präsentationstitel | Sensitivity Label (z.B. intern)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7013C-4FCD-96C1-F753-8EE650B7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7D595-60B8-D86C-EA94-C31FC6B313B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0" y="2351088"/>
            <a:ext cx="5359400" cy="3957638"/>
          </a:xfrm>
        </p:spPr>
        <p:txBody>
          <a:bodyPr/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Create a form control for the first name and display it.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604935F4-7D84-928F-BA03-5DF19F18E754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48703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B9D6-4647-9E7D-C561-E7B62195D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7466" y="372533"/>
            <a:ext cx="5256212" cy="66035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Let’s play!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FF011-6457-AFF1-AE1A-47B564B7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2024 | Präsentationstitel | Sensitivity Label (z.B. intern)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7013C-4FCD-96C1-F753-8EE650B7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7D595-60B8-D86C-EA94-C31FC6B313B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91225" y="1148821"/>
            <a:ext cx="5359400" cy="3957638"/>
          </a:xfrm>
        </p:spPr>
        <p:txBody>
          <a:bodyPr/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Create a form control for the first name and display it.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604935F4-7D84-928F-BA03-5DF19F18E754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6CEA7D-B354-C428-F59D-9303E25BA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102" y="1632750"/>
            <a:ext cx="5915851" cy="4629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1E098A-322A-43E3-0674-C170752BC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574" y="5500440"/>
            <a:ext cx="4010585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91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58507F-71F7-4765-8D8D-E37C81A7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7FC24186-A9C3-4C0A-BC78-EB80362CBA6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itel 20">
            <a:extLst>
              <a:ext uri="{FF2B5EF4-FFF2-40B4-BE49-F238E27FC236}">
                <a16:creationId xmlns:a16="http://schemas.microsoft.com/office/drawing/2014/main" id="{61700013-61D5-4D83-BEBE-2856A4FE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Grouping</a:t>
            </a:r>
            <a:r>
              <a:rPr lang="de-DE" dirty="0"/>
              <a:t> Form Controls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DD971C1A-A77B-4CD7-876E-EA172509BA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0520" y="1869491"/>
            <a:ext cx="5491480" cy="4988509"/>
          </a:xfrm>
          <a:prstGeom prst="rect">
            <a:avLst/>
          </a:prstGeom>
        </p:spPr>
      </p:pic>
      <p:sp>
        <p:nvSpPr>
          <p:cNvPr id="4" name="Textplatzhalter 2">
            <a:extLst>
              <a:ext uri="{FF2B5EF4-FFF2-40B4-BE49-F238E27FC236}">
                <a16:creationId xmlns:a16="http://schemas.microsoft.com/office/drawing/2014/main" id="{5D02BE95-9141-9E20-A16C-9A80EA7BC51D}"/>
              </a:ext>
            </a:extLst>
          </p:cNvPr>
          <p:cNvSpPr txBox="1">
            <a:spLocks/>
          </p:cNvSpPr>
          <p:nvPr/>
        </p:nvSpPr>
        <p:spPr>
          <a:xfrm>
            <a:off x="841375" y="1010694"/>
            <a:ext cx="7757458" cy="115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AE92CC23-C009-9DD3-994D-D0A8F37580FD}"/>
              </a:ext>
            </a:extLst>
          </p:cNvPr>
          <p:cNvSpPr txBox="1">
            <a:spLocks/>
          </p:cNvSpPr>
          <p:nvPr/>
        </p:nvSpPr>
        <p:spPr>
          <a:xfrm>
            <a:off x="841375" y="1061490"/>
            <a:ext cx="7757458" cy="274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Usually a form has more than one input =&gt; we need to group them.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There are two ways of grouping form controls: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FormGroup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: has fixed set of controls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FormArray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: controls can be added/removed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How to create a form group: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Create a form group instance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Associate it to a template</a:t>
            </a:r>
          </a:p>
        </p:txBody>
      </p:sp>
    </p:spTree>
    <p:extLst>
      <p:ext uri="{BB962C8B-B14F-4D97-AF65-F5344CB8AC3E}">
        <p14:creationId xmlns:p14="http://schemas.microsoft.com/office/powerpoint/2010/main" val="1064222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58507F-71F7-4765-8D8D-E37C81A7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7FC24186-A9C3-4C0A-BC78-EB80362CBA6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itel 20">
            <a:extLst>
              <a:ext uri="{FF2B5EF4-FFF2-40B4-BE49-F238E27FC236}">
                <a16:creationId xmlns:a16="http://schemas.microsoft.com/office/drawing/2014/main" id="{61700013-61D5-4D83-BEBE-2856A4FE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Grouping</a:t>
            </a:r>
            <a:r>
              <a:rPr lang="de-DE" dirty="0"/>
              <a:t> Form Controls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DD971C1A-A77B-4CD7-876E-EA172509BA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0520" y="1869491"/>
            <a:ext cx="5491480" cy="4988509"/>
          </a:xfrm>
          <a:prstGeom prst="rect">
            <a:avLst/>
          </a:prstGeom>
        </p:spPr>
      </p:pic>
      <p:sp>
        <p:nvSpPr>
          <p:cNvPr id="4" name="Textplatzhalter 2">
            <a:extLst>
              <a:ext uri="{FF2B5EF4-FFF2-40B4-BE49-F238E27FC236}">
                <a16:creationId xmlns:a16="http://schemas.microsoft.com/office/drawing/2014/main" id="{5D02BE95-9141-9E20-A16C-9A80EA7BC51D}"/>
              </a:ext>
            </a:extLst>
          </p:cNvPr>
          <p:cNvSpPr txBox="1">
            <a:spLocks/>
          </p:cNvSpPr>
          <p:nvPr/>
        </p:nvSpPr>
        <p:spPr>
          <a:xfrm>
            <a:off x="841375" y="991359"/>
            <a:ext cx="7757458" cy="115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AE92CC23-C009-9DD3-994D-D0A8F37580FD}"/>
              </a:ext>
            </a:extLst>
          </p:cNvPr>
          <p:cNvSpPr txBox="1">
            <a:spLocks/>
          </p:cNvSpPr>
          <p:nvPr/>
        </p:nvSpPr>
        <p:spPr>
          <a:xfrm>
            <a:off x="841375" y="1061490"/>
            <a:ext cx="7757458" cy="54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How to create a form group: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Create a form group instance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4F77EE-730F-2244-E945-703400B78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75" y="1771901"/>
            <a:ext cx="4814358" cy="41251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D46124-AFDB-D359-1962-DAA6A516EFAD}"/>
              </a:ext>
            </a:extLst>
          </p:cNvPr>
          <p:cNvSpPr/>
          <p:nvPr/>
        </p:nvSpPr>
        <p:spPr>
          <a:xfrm>
            <a:off x="1142999" y="4504266"/>
            <a:ext cx="966421" cy="270933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994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58507F-71F7-4765-8D8D-E37C81A7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7FC24186-A9C3-4C0A-BC78-EB80362CBA6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itel 20">
            <a:extLst>
              <a:ext uri="{FF2B5EF4-FFF2-40B4-BE49-F238E27FC236}">
                <a16:creationId xmlns:a16="http://schemas.microsoft.com/office/drawing/2014/main" id="{61700013-61D5-4D83-BEBE-2856A4FE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Grouping</a:t>
            </a:r>
            <a:r>
              <a:rPr lang="de-DE" dirty="0"/>
              <a:t> Form Controls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DD971C1A-A77B-4CD7-876E-EA172509BA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0520" y="1869491"/>
            <a:ext cx="5491480" cy="4988509"/>
          </a:xfrm>
          <a:prstGeom prst="rect">
            <a:avLst/>
          </a:prstGeom>
        </p:spPr>
      </p:pic>
      <p:sp>
        <p:nvSpPr>
          <p:cNvPr id="4" name="Textplatzhalter 2">
            <a:extLst>
              <a:ext uri="{FF2B5EF4-FFF2-40B4-BE49-F238E27FC236}">
                <a16:creationId xmlns:a16="http://schemas.microsoft.com/office/drawing/2014/main" id="{5D02BE95-9141-9E20-A16C-9A80EA7BC51D}"/>
              </a:ext>
            </a:extLst>
          </p:cNvPr>
          <p:cNvSpPr txBox="1">
            <a:spLocks/>
          </p:cNvSpPr>
          <p:nvPr/>
        </p:nvSpPr>
        <p:spPr>
          <a:xfrm>
            <a:off x="841375" y="1010694"/>
            <a:ext cx="7757458" cy="115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AE92CC23-C009-9DD3-994D-D0A8F37580FD}"/>
              </a:ext>
            </a:extLst>
          </p:cNvPr>
          <p:cNvSpPr txBox="1">
            <a:spLocks/>
          </p:cNvSpPr>
          <p:nvPr/>
        </p:nvSpPr>
        <p:spPr>
          <a:xfrm>
            <a:off x="841375" y="1061490"/>
            <a:ext cx="7757458" cy="274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How to create a form group: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Create a form group instance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Associate it to a template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EA09DD-43EB-E030-5C97-9801994C1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75" y="2395180"/>
            <a:ext cx="6145130" cy="29142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D0E9D9-1096-C560-6715-226EBBEF0B9D}"/>
              </a:ext>
            </a:extLst>
          </p:cNvPr>
          <p:cNvSpPr/>
          <p:nvPr/>
        </p:nvSpPr>
        <p:spPr>
          <a:xfrm>
            <a:off x="5706533" y="3666066"/>
            <a:ext cx="1059554" cy="270933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05016B-4CA2-027E-7B86-B28BCADA6E59}"/>
              </a:ext>
            </a:extLst>
          </p:cNvPr>
          <p:cNvSpPr/>
          <p:nvPr/>
        </p:nvSpPr>
        <p:spPr>
          <a:xfrm>
            <a:off x="1735423" y="3420532"/>
            <a:ext cx="1473444" cy="43179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748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B9D6-4647-9E7D-C561-E7B62195D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133" y="1317287"/>
            <a:ext cx="5256212" cy="66035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Let’s play!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FF011-6457-AFF1-AE1A-47B564B7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2024 | Präsentationstitel | Sensitivity Label (z.B. intern)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7013C-4FCD-96C1-F753-8EE650B7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7D595-60B8-D86C-EA94-C31FC6B313B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9133" y="2241887"/>
            <a:ext cx="5256213" cy="3193314"/>
          </a:xfrm>
        </p:spPr>
        <p:txBody>
          <a:bodyPr/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Create a form group and display it.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604935F4-7D84-928F-BA03-5DF19F18E754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71890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B9D6-4647-9E7D-C561-E7B62195D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667" y="132688"/>
            <a:ext cx="5256212" cy="66035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Let’s play!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FF011-6457-AFF1-AE1A-47B564B7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2024 | Präsentationstitel | Sensitivity Label (z.B. intern)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7013C-4FCD-96C1-F753-8EE650B7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7D595-60B8-D86C-EA94-C31FC6B313B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26666" y="929810"/>
            <a:ext cx="5256213" cy="3957638"/>
          </a:xfrm>
        </p:spPr>
        <p:txBody>
          <a:bodyPr/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Create a form group and display it.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604935F4-7D84-928F-BA03-5DF19F18E754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5B54EEE-4498-0E2F-1349-5B0A7CD51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001" y="1396999"/>
            <a:ext cx="4980552" cy="47074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B5B9AA2-4CD7-DA77-3711-59DC40CCB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51" y="4055991"/>
            <a:ext cx="5057670" cy="20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963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03D1C83-4244-47CC-A888-8B3A9BBC69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498177"/>
            <a:ext cx="5615481" cy="5359823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58507F-71F7-4765-8D8D-E37C81A7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FFCF52C-7A39-4CE5-802E-BAE79676C3F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C4D0D05-48DF-48BD-9AA5-B846984D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 </a:t>
            </a:r>
            <a:r>
              <a:rPr lang="de-DE" dirty="0" err="1"/>
              <a:t>Builder</a:t>
            </a:r>
            <a:endParaRPr lang="de-DE" dirty="0"/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B1BDC0A6-D64A-09F5-E4DA-993F9F6015F1}"/>
              </a:ext>
            </a:extLst>
          </p:cNvPr>
          <p:cNvSpPr txBox="1">
            <a:spLocks/>
          </p:cNvSpPr>
          <p:nvPr/>
        </p:nvSpPr>
        <p:spPr>
          <a:xfrm>
            <a:off x="841375" y="1061490"/>
            <a:ext cx="7757458" cy="274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When dealing with larger apps, with many forms, it can become repetitive to create form controls =&gt; we can use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 builder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. It provides various methods.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How to use form builder: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Inject the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FormBuilder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service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Generate the form controls using form builder</a:t>
            </a:r>
          </a:p>
        </p:txBody>
      </p:sp>
    </p:spTree>
    <p:extLst>
      <p:ext uri="{BB962C8B-B14F-4D97-AF65-F5344CB8AC3E}">
        <p14:creationId xmlns:p14="http://schemas.microsoft.com/office/powerpoint/2010/main" val="167017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03D1C83-4244-47CC-A888-8B3A9BBC69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498177"/>
            <a:ext cx="5615481" cy="5359823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58507F-71F7-4765-8D8D-E37C81A7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FFCF52C-7A39-4CE5-802E-BAE79676C3F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C4D0D05-48DF-48BD-9AA5-B846984D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 </a:t>
            </a:r>
            <a:r>
              <a:rPr lang="de-DE" dirty="0" err="1"/>
              <a:t>Builder</a:t>
            </a:r>
            <a:endParaRPr lang="de-DE" dirty="0"/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B1BDC0A6-D64A-09F5-E4DA-993F9F6015F1}"/>
              </a:ext>
            </a:extLst>
          </p:cNvPr>
          <p:cNvSpPr txBox="1">
            <a:spLocks/>
          </p:cNvSpPr>
          <p:nvPr/>
        </p:nvSpPr>
        <p:spPr>
          <a:xfrm>
            <a:off x="841375" y="1027624"/>
            <a:ext cx="7757458" cy="274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How to use form builder: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Inject the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FormBuilder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service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44098-6BCD-5715-E824-05335AC14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75" y="1579567"/>
            <a:ext cx="4616035" cy="102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2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B9D6-4647-9E7D-C561-E7B62195D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133" y="1317287"/>
            <a:ext cx="5256212" cy="66035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Let’s play!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FF011-6457-AFF1-AE1A-47B564B7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2024 | Präsentationstitel | Sensitivity Label (z.B. intern)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7013C-4FCD-96C1-F753-8EE650B7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7D595-60B8-D86C-EA94-C31FC6B313B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9133" y="2241887"/>
            <a:ext cx="5256213" cy="3193314"/>
          </a:xfrm>
        </p:spPr>
        <p:txBody>
          <a:bodyPr/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Download the server from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github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Run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gradle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build.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Start the server.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Connect the server to the FE by calling the get all users endpoint.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604935F4-7D84-928F-BA03-5DF19F18E754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043720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03D1C83-4244-47CC-A888-8B3A9BBC69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498177"/>
            <a:ext cx="5615481" cy="5359823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58507F-71F7-4765-8D8D-E37C81A7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FFCF52C-7A39-4CE5-802E-BAE79676C3F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C4D0D05-48DF-48BD-9AA5-B846984D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 </a:t>
            </a:r>
            <a:r>
              <a:rPr lang="de-DE" dirty="0" err="1"/>
              <a:t>Builder</a:t>
            </a:r>
            <a:endParaRPr lang="de-DE" dirty="0"/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B1BDC0A6-D64A-09F5-E4DA-993F9F6015F1}"/>
              </a:ext>
            </a:extLst>
          </p:cNvPr>
          <p:cNvSpPr txBox="1">
            <a:spLocks/>
          </p:cNvSpPr>
          <p:nvPr/>
        </p:nvSpPr>
        <p:spPr>
          <a:xfrm>
            <a:off x="841375" y="1061490"/>
            <a:ext cx="7757458" cy="274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How to use form builder: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Inject the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FormBuilder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service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Generate the form controls using form builder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085AA-0153-A62B-98DE-0BD3730DE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880" y="306000"/>
            <a:ext cx="4525006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58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B9D6-4647-9E7D-C561-E7B62195D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133" y="1317287"/>
            <a:ext cx="5256212" cy="66035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Let’s play!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FF011-6457-AFF1-AE1A-47B564B7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2024 | Präsentationstitel | Sensitivity Label (z.B. intern)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7013C-4FCD-96C1-F753-8EE650B7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7D595-60B8-D86C-EA94-C31FC6B313B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9133" y="2241887"/>
            <a:ext cx="5256213" cy="3193314"/>
          </a:xfrm>
        </p:spPr>
        <p:txBody>
          <a:bodyPr/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Create the form group using the form builder.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604935F4-7D84-928F-BA03-5DF19F18E754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2100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B9D6-4647-9E7D-C561-E7B62195D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734" y="524198"/>
            <a:ext cx="5256212" cy="66035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Let’s play!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FF011-6457-AFF1-AE1A-47B564B7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2024 | Präsentationstitel | Sensitivity Label (z.B. intern)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7013C-4FCD-96C1-F753-8EE650B7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7D595-60B8-D86C-EA94-C31FC6B313B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07734" y="1343286"/>
            <a:ext cx="5256213" cy="3193314"/>
          </a:xfrm>
        </p:spPr>
        <p:txBody>
          <a:bodyPr/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Create the form group using the form builder.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604935F4-7D84-928F-BA03-5DF19F18E754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7886DB-D889-821C-5909-703C17730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734" y="1750175"/>
            <a:ext cx="6049219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9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58507F-71F7-4765-8D8D-E37C81A7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7FC24186-A9C3-4C0A-BC78-EB80362CBA6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itel 20">
            <a:extLst>
              <a:ext uri="{FF2B5EF4-FFF2-40B4-BE49-F238E27FC236}">
                <a16:creationId xmlns:a16="http://schemas.microsoft.com/office/drawing/2014/main" id="{61700013-61D5-4D83-BEBE-2856A4FE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Validating</a:t>
            </a:r>
            <a:r>
              <a:rPr lang="de-DE" dirty="0"/>
              <a:t> Forms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DD971C1A-A77B-4CD7-876E-EA172509BA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0520" y="1869491"/>
            <a:ext cx="5491480" cy="4988509"/>
          </a:xfrm>
          <a:prstGeom prst="rect">
            <a:avLst/>
          </a:prstGeom>
        </p:spPr>
      </p:pic>
      <p:sp>
        <p:nvSpPr>
          <p:cNvPr id="4" name="Textplatzhalter 2">
            <a:extLst>
              <a:ext uri="{FF2B5EF4-FFF2-40B4-BE49-F238E27FC236}">
                <a16:creationId xmlns:a16="http://schemas.microsoft.com/office/drawing/2014/main" id="{5D02BE95-9141-9E20-A16C-9A80EA7BC51D}"/>
              </a:ext>
            </a:extLst>
          </p:cNvPr>
          <p:cNvSpPr txBox="1">
            <a:spLocks/>
          </p:cNvSpPr>
          <p:nvPr/>
        </p:nvSpPr>
        <p:spPr>
          <a:xfrm>
            <a:off x="841375" y="1010694"/>
            <a:ext cx="7757458" cy="115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218EF1-943F-65B9-2C3B-CC7657C4B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16" y="1010694"/>
            <a:ext cx="5405299" cy="35461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D0E9D9-1096-C560-6715-226EBBEF0B9D}"/>
              </a:ext>
            </a:extLst>
          </p:cNvPr>
          <p:cNvSpPr/>
          <p:nvPr/>
        </p:nvSpPr>
        <p:spPr>
          <a:xfrm>
            <a:off x="2767641" y="1866694"/>
            <a:ext cx="2041425" cy="270933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006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B9D6-4647-9E7D-C561-E7B62195D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133" y="1317287"/>
            <a:ext cx="5256212" cy="66035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Let’s play!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FF011-6457-AFF1-AE1A-47B564B7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2024 | Präsentationstitel | Sensitivity Label (z.B. intern)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7013C-4FCD-96C1-F753-8EE650B7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7D595-60B8-D86C-EA94-C31FC6B313B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9133" y="2241887"/>
            <a:ext cx="5256213" cy="3193314"/>
          </a:xfrm>
        </p:spPr>
        <p:txBody>
          <a:bodyPr/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Add following validators:</a:t>
            </a:r>
          </a:p>
          <a:p>
            <a:pPr marL="429750" lvl="1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For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firstname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lastname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-&gt; required and min length 3 chars and max 15 chars</a:t>
            </a:r>
          </a:p>
          <a:p>
            <a:pPr marL="429750" lvl="1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Email -&gt; email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604935F4-7D84-928F-BA03-5DF19F18E754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146695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B9D6-4647-9E7D-C561-E7B62195D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133" y="1317287"/>
            <a:ext cx="5256212" cy="66035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Let’s play!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FF011-6457-AFF1-AE1A-47B564B7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2024 | Präsentationstitel | Sensitivity Label (z.B. intern)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7013C-4FCD-96C1-F753-8EE650B7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7D595-60B8-D86C-EA94-C31FC6B313B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9133" y="2241887"/>
            <a:ext cx="5256213" cy="3193314"/>
          </a:xfrm>
        </p:spPr>
        <p:txBody>
          <a:bodyPr/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Implement an update for each user (call the server update method from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github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).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604935F4-7D84-928F-BA03-5DF19F18E754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997097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1C8EC7D3-517A-45C4-97F6-C497A706077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D1BD84-BBF5-4BFF-8867-9110E0B64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7E9BA7D-A0D5-42C6-BB69-4A8F5BEC63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Bye</a:t>
            </a:r>
          </a:p>
        </p:txBody>
      </p:sp>
      <p:grpSp>
        <p:nvGrpSpPr>
          <p:cNvPr id="13" name="Group 698">
            <a:extLst>
              <a:ext uri="{FF2B5EF4-FFF2-40B4-BE49-F238E27FC236}">
                <a16:creationId xmlns:a16="http://schemas.microsoft.com/office/drawing/2014/main" id="{682CCE14-0D78-4606-B3EF-B57DCA871624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468800" y="406800"/>
            <a:ext cx="1386000" cy="435600"/>
            <a:chOff x="561" y="2269"/>
            <a:chExt cx="4636" cy="1455"/>
          </a:xfrm>
        </p:grpSpPr>
        <p:sp>
          <p:nvSpPr>
            <p:cNvPr id="14" name="AutoShape 697">
              <a:extLst>
                <a:ext uri="{FF2B5EF4-FFF2-40B4-BE49-F238E27FC236}">
                  <a16:creationId xmlns:a16="http://schemas.microsoft.com/office/drawing/2014/main" id="{C3B3DDA1-DFFA-4107-A28C-0A2E38FFBDC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6" name="Oval 699">
              <a:extLst>
                <a:ext uri="{FF2B5EF4-FFF2-40B4-BE49-F238E27FC236}">
                  <a16:creationId xmlns:a16="http://schemas.microsoft.com/office/drawing/2014/main" id="{26E7ADC5-BC79-4D60-A745-37B9C46F6094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8" name="Freeform 700">
              <a:extLst>
                <a:ext uri="{FF2B5EF4-FFF2-40B4-BE49-F238E27FC236}">
                  <a16:creationId xmlns:a16="http://schemas.microsoft.com/office/drawing/2014/main" id="{D05BAE68-14A7-47A5-BF37-0AFF62855D4A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9" name="Freeform 701">
              <a:extLst>
                <a:ext uri="{FF2B5EF4-FFF2-40B4-BE49-F238E27FC236}">
                  <a16:creationId xmlns:a16="http://schemas.microsoft.com/office/drawing/2014/main" id="{D2A7A0AF-6C56-4D4C-B2B1-CFE754FE673A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0" name="Freeform 702">
              <a:extLst>
                <a:ext uri="{FF2B5EF4-FFF2-40B4-BE49-F238E27FC236}">
                  <a16:creationId xmlns:a16="http://schemas.microsoft.com/office/drawing/2014/main" id="{6942B4B0-8DB7-4F6E-83FB-94EF2218A781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736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58507F-71F7-4765-8D8D-E37C81A7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7FC24186-A9C3-4C0A-BC78-EB80362CBA6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itel 20">
            <a:extLst>
              <a:ext uri="{FF2B5EF4-FFF2-40B4-BE49-F238E27FC236}">
                <a16:creationId xmlns:a16="http://schemas.microsoft.com/office/drawing/2014/main" id="{61700013-61D5-4D83-BEBE-2856A4FE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Forms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DD971C1A-A77B-4CD7-876E-EA172509BA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0520" y="1869491"/>
            <a:ext cx="5491480" cy="4988509"/>
          </a:xfrm>
          <a:prstGeom prst="rect">
            <a:avLst/>
          </a:prstGeom>
        </p:spPr>
      </p:pic>
      <p:sp>
        <p:nvSpPr>
          <p:cNvPr id="2" name="Textplatzhalter 2">
            <a:extLst>
              <a:ext uri="{FF2B5EF4-FFF2-40B4-BE49-F238E27FC236}">
                <a16:creationId xmlns:a16="http://schemas.microsoft.com/office/drawing/2014/main" id="{699C05FB-154A-E5CB-C675-115EE2247619}"/>
              </a:ext>
            </a:extLst>
          </p:cNvPr>
          <p:cNvSpPr txBox="1">
            <a:spLocks/>
          </p:cNvSpPr>
          <p:nvPr/>
        </p:nvSpPr>
        <p:spPr>
          <a:xfrm>
            <a:off x="841375" y="1010694"/>
            <a:ext cx="7757458" cy="283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There are two types of forms in Angular: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Reactive forms</a:t>
            </a:r>
          </a:p>
          <a:p>
            <a:pPr marL="825750" lvl="2" indent="-285750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Provide direct access to the data model</a:t>
            </a:r>
          </a:p>
          <a:p>
            <a:pPr marL="825750" lvl="2" indent="-285750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Are more robust, scalable, reusable, testable (than template-driven forms)</a:t>
            </a:r>
          </a:p>
          <a:p>
            <a:pPr marL="825750" lvl="2" indent="-285750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Use reactive forms when forms are the key part of your app</a:t>
            </a:r>
          </a:p>
          <a:p>
            <a:pPr lvl="2" indent="0"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Template driven forms</a:t>
            </a:r>
          </a:p>
          <a:p>
            <a:pPr marL="825750" lvl="2" indent="-285750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Provide access to the data model with directives</a:t>
            </a:r>
          </a:p>
          <a:p>
            <a:pPr marL="825750" lvl="2" indent="-285750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Are not as scalable as forms</a:t>
            </a:r>
          </a:p>
          <a:p>
            <a:pPr marL="825750" lvl="2" indent="-285750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Use template driven forms when the app has simple forms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792951-3C52-D472-B020-DDD9CB883B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90"/>
          <a:stretch/>
        </p:blipFill>
        <p:spPr>
          <a:xfrm>
            <a:off x="841375" y="3996267"/>
            <a:ext cx="6878010" cy="229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75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03D1C83-4244-47CC-A888-8B3A9BBC69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498177"/>
            <a:ext cx="5615481" cy="5359823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58507F-71F7-4765-8D8D-E37C81A7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FFCF52C-7A39-4CE5-802E-BAE79676C3F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C4D0D05-48DF-48BD-9AA5-B846984D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Forms </a:t>
            </a:r>
            <a:r>
              <a:rPr lang="de-DE" dirty="0" err="1"/>
              <a:t>Foundation</a:t>
            </a:r>
            <a:endParaRPr lang="de-D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6047E4-5F01-1012-96AC-4243B5FD4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08" y="1125324"/>
            <a:ext cx="7760758" cy="341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5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58507F-71F7-4765-8D8D-E37C81A7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7FC24186-A9C3-4C0A-BC78-EB80362CBA6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itel 20">
            <a:extLst>
              <a:ext uri="{FF2B5EF4-FFF2-40B4-BE49-F238E27FC236}">
                <a16:creationId xmlns:a16="http://schemas.microsoft.com/office/drawing/2014/main" id="{61700013-61D5-4D83-BEBE-2856A4FE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Reactive</a:t>
            </a:r>
            <a:r>
              <a:rPr lang="de-DE" dirty="0"/>
              <a:t> Forms </a:t>
            </a:r>
            <a:r>
              <a:rPr lang="de-DE" dirty="0" err="1"/>
              <a:t>vs</a:t>
            </a:r>
            <a:r>
              <a:rPr lang="de-DE" dirty="0"/>
              <a:t> Template Driven Forms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DD971C1A-A77B-4CD7-876E-EA172509BA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0520" y="1869491"/>
            <a:ext cx="5491480" cy="4988509"/>
          </a:xfrm>
          <a:prstGeom prst="rect">
            <a:avLst/>
          </a:prstGeom>
        </p:spPr>
      </p:pic>
      <p:sp>
        <p:nvSpPr>
          <p:cNvPr id="4" name="Textplatzhalter 2">
            <a:extLst>
              <a:ext uri="{FF2B5EF4-FFF2-40B4-BE49-F238E27FC236}">
                <a16:creationId xmlns:a16="http://schemas.microsoft.com/office/drawing/2014/main" id="{5D02BE95-9141-9E20-A16C-9A80EA7BC51D}"/>
              </a:ext>
            </a:extLst>
          </p:cNvPr>
          <p:cNvSpPr txBox="1">
            <a:spLocks/>
          </p:cNvSpPr>
          <p:nvPr/>
        </p:nvSpPr>
        <p:spPr>
          <a:xfrm>
            <a:off x="841375" y="1010694"/>
            <a:ext cx="7757458" cy="283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3D8B08-FF8B-5D00-F1DF-201D185B7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40" y="2169433"/>
            <a:ext cx="7476425" cy="2833172"/>
          </a:xfrm>
          <a:prstGeom prst="rect">
            <a:avLst/>
          </a:prstGeom>
        </p:spPr>
      </p:pic>
      <p:sp>
        <p:nvSpPr>
          <p:cNvPr id="8" name="Textplatzhalter 2">
            <a:extLst>
              <a:ext uri="{FF2B5EF4-FFF2-40B4-BE49-F238E27FC236}">
                <a16:creationId xmlns:a16="http://schemas.microsoft.com/office/drawing/2014/main" id="{AE92CC23-C009-9DD3-994D-D0A8F37580FD}"/>
              </a:ext>
            </a:extLst>
          </p:cNvPr>
          <p:cNvSpPr txBox="1">
            <a:spLocks/>
          </p:cNvSpPr>
          <p:nvPr/>
        </p:nvSpPr>
        <p:spPr>
          <a:xfrm>
            <a:off x="841375" y="1061493"/>
            <a:ext cx="7757458" cy="72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Reactive forms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The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[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formControl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]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directive in the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&lt;input&gt;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element provides a live status of the form element.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3858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58507F-71F7-4765-8D8D-E37C81A7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7FC24186-A9C3-4C0A-BC78-EB80362CBA6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itel 20">
            <a:extLst>
              <a:ext uri="{FF2B5EF4-FFF2-40B4-BE49-F238E27FC236}">
                <a16:creationId xmlns:a16="http://schemas.microsoft.com/office/drawing/2014/main" id="{61700013-61D5-4D83-BEBE-2856A4FE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Reactive</a:t>
            </a:r>
            <a:r>
              <a:rPr lang="de-DE" dirty="0"/>
              <a:t> Forms </a:t>
            </a:r>
            <a:r>
              <a:rPr lang="de-DE" dirty="0" err="1"/>
              <a:t>vs</a:t>
            </a:r>
            <a:r>
              <a:rPr lang="de-DE" dirty="0"/>
              <a:t> Template Driven Forms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DD971C1A-A77B-4CD7-876E-EA172509BA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0520" y="1869491"/>
            <a:ext cx="5491480" cy="4988509"/>
          </a:xfrm>
          <a:prstGeom prst="rect">
            <a:avLst/>
          </a:prstGeom>
        </p:spPr>
      </p:pic>
      <p:sp>
        <p:nvSpPr>
          <p:cNvPr id="4" name="Textplatzhalter 2">
            <a:extLst>
              <a:ext uri="{FF2B5EF4-FFF2-40B4-BE49-F238E27FC236}">
                <a16:creationId xmlns:a16="http://schemas.microsoft.com/office/drawing/2014/main" id="{5D02BE95-9141-9E20-A16C-9A80EA7BC51D}"/>
              </a:ext>
            </a:extLst>
          </p:cNvPr>
          <p:cNvSpPr txBox="1">
            <a:spLocks/>
          </p:cNvSpPr>
          <p:nvPr/>
        </p:nvSpPr>
        <p:spPr>
          <a:xfrm>
            <a:off x="841375" y="1010694"/>
            <a:ext cx="7757458" cy="115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AE92CC23-C009-9DD3-994D-D0A8F37580FD}"/>
              </a:ext>
            </a:extLst>
          </p:cNvPr>
          <p:cNvSpPr txBox="1">
            <a:spLocks/>
          </p:cNvSpPr>
          <p:nvPr/>
        </p:nvSpPr>
        <p:spPr>
          <a:xfrm>
            <a:off x="841375" y="1061492"/>
            <a:ext cx="7757458" cy="104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Template driven forms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Source of truth = template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NgModel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manages the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FormControl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instance.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36B19-E2F4-5DBA-424F-01549A609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75" y="2299294"/>
            <a:ext cx="7118214" cy="263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5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03D1C83-4244-47CC-A888-8B3A9BBC69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498177"/>
            <a:ext cx="5615481" cy="5359823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58507F-71F7-4765-8D8D-E37C81A7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FFCF52C-7A39-4CE5-802E-BAE79676C3F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C4D0D05-48DF-48BD-9AA5-B846984D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Reactive</a:t>
            </a:r>
            <a:r>
              <a:rPr lang="de-DE" dirty="0"/>
              <a:t> Forms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C9A1BBDD-E0E7-DCC8-A9F9-8FFBB13D5B9F}"/>
              </a:ext>
            </a:extLst>
          </p:cNvPr>
          <p:cNvSpPr txBox="1">
            <a:spLocks/>
          </p:cNvSpPr>
          <p:nvPr/>
        </p:nvSpPr>
        <p:spPr>
          <a:xfrm>
            <a:off x="841375" y="1126825"/>
            <a:ext cx="7757458" cy="283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Setup: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Register the Forms Module in the app.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Generate a new component and instantiate new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FormControl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Register the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FormControl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in the template.</a:t>
            </a:r>
          </a:p>
        </p:txBody>
      </p:sp>
    </p:spTree>
    <p:extLst>
      <p:ext uri="{BB962C8B-B14F-4D97-AF65-F5344CB8AC3E}">
        <p14:creationId xmlns:p14="http://schemas.microsoft.com/office/powerpoint/2010/main" val="2156217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03D1C83-4244-47CC-A888-8B3A9BBC69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498177"/>
            <a:ext cx="5615481" cy="5359823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58507F-71F7-4765-8D8D-E37C81A7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FFCF52C-7A39-4CE5-802E-BAE79676C3F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C4D0D05-48DF-48BD-9AA5-B846984D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Reactive</a:t>
            </a:r>
            <a:r>
              <a:rPr lang="de-DE" dirty="0"/>
              <a:t> Forms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C9A1BBDD-E0E7-DCC8-A9F9-8FFBB13D5B9F}"/>
              </a:ext>
            </a:extLst>
          </p:cNvPr>
          <p:cNvSpPr txBox="1">
            <a:spLocks/>
          </p:cNvSpPr>
          <p:nvPr/>
        </p:nvSpPr>
        <p:spPr>
          <a:xfrm>
            <a:off x="841375" y="1126825"/>
            <a:ext cx="7757458" cy="283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Setup: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Register the Forms Module in the app: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D390CC-E869-B3D3-35AB-83784F5D0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000" y="1800554"/>
            <a:ext cx="5141933" cy="343175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E54A4BB-D725-D6C4-BCDD-15E312C7C579}"/>
              </a:ext>
            </a:extLst>
          </p:cNvPr>
          <p:cNvSpPr/>
          <p:nvPr/>
        </p:nvSpPr>
        <p:spPr>
          <a:xfrm>
            <a:off x="1650452" y="3824530"/>
            <a:ext cx="1964267" cy="270933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012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03D1C83-4244-47CC-A888-8B3A9BBC69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498177"/>
            <a:ext cx="5615481" cy="5359823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58507F-71F7-4765-8D8D-E37C81A7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FFCF52C-7A39-4CE5-802E-BAE79676C3F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C4D0D05-48DF-48BD-9AA5-B846984D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Reactive</a:t>
            </a:r>
            <a:r>
              <a:rPr lang="de-DE" dirty="0"/>
              <a:t> Forms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C9A1BBDD-E0E7-DCC8-A9F9-8FFBB13D5B9F}"/>
              </a:ext>
            </a:extLst>
          </p:cNvPr>
          <p:cNvSpPr txBox="1">
            <a:spLocks/>
          </p:cNvSpPr>
          <p:nvPr/>
        </p:nvSpPr>
        <p:spPr>
          <a:xfrm>
            <a:off x="841375" y="1126825"/>
            <a:ext cx="7757458" cy="283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Setup: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Register the Forms Module in the app.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Generate a new component and instantiate new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FormControl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F9C9A-FCFE-0CAD-64E4-9A2098CD2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053" y="2215966"/>
            <a:ext cx="4996680" cy="317761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7BFA200-06F4-175C-FFCB-9289C39FA8D6}"/>
              </a:ext>
            </a:extLst>
          </p:cNvPr>
          <p:cNvSpPr/>
          <p:nvPr/>
        </p:nvSpPr>
        <p:spPr>
          <a:xfrm>
            <a:off x="1405468" y="4597365"/>
            <a:ext cx="2666452" cy="270933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085082"/>
      </p:ext>
    </p:extLst>
  </p:cSld>
  <p:clrMapOvr>
    <a:masterClrMapping/>
  </p:clrMapOvr>
</p:sld>
</file>

<file path=ppt/theme/theme1.xml><?xml version="1.0" encoding="utf-8"?>
<a:theme xmlns:a="http://schemas.openxmlformats.org/drawingml/2006/main" name="msg Master klein">
  <a:themeElements>
    <a:clrScheme name="msg systems">
      <a:dk1>
        <a:sysClr val="windowText" lastClr="000000"/>
      </a:dk1>
      <a:lt1>
        <a:sysClr val="window" lastClr="FFFFFF"/>
      </a:lt1>
      <a:dk2>
        <a:srgbClr val="6F6F6F"/>
      </a:dk2>
      <a:lt2>
        <a:srgbClr val="E9E9E9"/>
      </a:lt2>
      <a:accent1>
        <a:srgbClr val="A01441"/>
      </a:accent1>
      <a:accent2>
        <a:srgbClr val="4A4A4A"/>
      </a:accent2>
      <a:accent3>
        <a:srgbClr val="ACACAC"/>
      </a:accent3>
      <a:accent4>
        <a:srgbClr val="E9E9E9"/>
      </a:accent4>
      <a:accent5>
        <a:srgbClr val="56A3BC"/>
      </a:accent5>
      <a:accent6>
        <a:srgbClr val="6DA000"/>
      </a:accent6>
      <a:hlink>
        <a:srgbClr val="A01441"/>
      </a:hlink>
      <a:folHlink>
        <a:srgbClr val="A01441"/>
      </a:folHlink>
    </a:clrScheme>
    <a:fontScheme name="msg system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4A4A4A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spAutoFit/>
      </a:bodyPr>
      <a:lstStyle>
        <a:defPPr algn="l">
          <a:defRPr dirty="0" smtClean="0"/>
        </a:defPPr>
      </a:lstStyle>
    </a:txDef>
  </a:objectDefaults>
  <a:extraClrSchemeLst/>
  <a:custClrLst>
    <a:custClr>
      <a:srgbClr val="F3B545"/>
    </a:custClr>
    <a:custClr>
      <a:srgbClr val="F15931"/>
    </a:custClr>
    <a:custClr>
      <a:srgbClr val="001F60"/>
    </a:custClr>
    <a:custClr>
      <a:srgbClr val="68A2B9"/>
    </a:custClr>
  </a:custClrLst>
  <a:extLst>
    <a:ext uri="{05A4C25C-085E-4340-85A3-A5531E510DB2}">
      <thm15:themeFamily xmlns:thm15="http://schemas.microsoft.com/office/thememl/2012/main" name="PPT_Master-Template_msg_klein_2020.potx" id="{E91187AC-F84E-4BEB-9579-780E3644A496}" vid="{4D48CC33-1CCA-44B6-BCDE-058E0BA7D2FC}"/>
    </a:ext>
  </a:extLst>
</a:theme>
</file>

<file path=ppt/theme/theme2.xml><?xml version="1.0" encoding="utf-8"?>
<a:theme xmlns:a="http://schemas.openxmlformats.org/drawingml/2006/main" name="Office">
  <a:themeElements>
    <a:clrScheme name="msg systems">
      <a:dk1>
        <a:sysClr val="windowText" lastClr="000000"/>
      </a:dk1>
      <a:lt1>
        <a:sysClr val="window" lastClr="FFFFFF"/>
      </a:lt1>
      <a:dk2>
        <a:srgbClr val="6F6F6F"/>
      </a:dk2>
      <a:lt2>
        <a:srgbClr val="E9E9E9"/>
      </a:lt2>
      <a:accent1>
        <a:srgbClr val="A01441"/>
      </a:accent1>
      <a:accent2>
        <a:srgbClr val="4A4A4A"/>
      </a:accent2>
      <a:accent3>
        <a:srgbClr val="ACACAC"/>
      </a:accent3>
      <a:accent4>
        <a:srgbClr val="E9E9E9"/>
      </a:accent4>
      <a:accent5>
        <a:srgbClr val="56A3BC"/>
      </a:accent5>
      <a:accent6>
        <a:srgbClr val="6DA000"/>
      </a:accent6>
      <a:hlink>
        <a:srgbClr val="A01441"/>
      </a:hlink>
      <a:folHlink>
        <a:srgbClr val="A01441"/>
      </a:folHlink>
    </a:clrScheme>
    <a:fontScheme name="msg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msg systems">
      <a:dk1>
        <a:sysClr val="windowText" lastClr="000000"/>
      </a:dk1>
      <a:lt1>
        <a:sysClr val="window" lastClr="FFFFFF"/>
      </a:lt1>
      <a:dk2>
        <a:srgbClr val="6F6F6F"/>
      </a:dk2>
      <a:lt2>
        <a:srgbClr val="E9E9E9"/>
      </a:lt2>
      <a:accent1>
        <a:srgbClr val="A01441"/>
      </a:accent1>
      <a:accent2>
        <a:srgbClr val="4A4A4A"/>
      </a:accent2>
      <a:accent3>
        <a:srgbClr val="ACACAC"/>
      </a:accent3>
      <a:accent4>
        <a:srgbClr val="E9E9E9"/>
      </a:accent4>
      <a:accent5>
        <a:srgbClr val="56A3BC"/>
      </a:accent5>
      <a:accent6>
        <a:srgbClr val="6DA000"/>
      </a:accent6>
      <a:hlink>
        <a:srgbClr val="A01441"/>
      </a:hlink>
      <a:folHlink>
        <a:srgbClr val="A01441"/>
      </a:folHlink>
    </a:clrScheme>
    <a:fontScheme name="msg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b563a01-caf2-48ed-8708-7300e4e42e72}" enabled="1" method="Privileged" siteId="{763b2760-45c5-46d3-883e-29705bba49b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PPT_Master-Template_msg_klein_2020</Template>
  <TotalTime>0</TotalTime>
  <Words>733</Words>
  <Application>Microsoft Office PowerPoint</Application>
  <PresentationFormat>Widescreen</PresentationFormat>
  <Paragraphs>143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msg Master klein</vt:lpstr>
      <vt:lpstr>Frontend Web Development Bootcamp</vt:lpstr>
      <vt:lpstr>Let’s play!</vt:lpstr>
      <vt:lpstr>Forms</vt:lpstr>
      <vt:lpstr>Forms Foundation</vt:lpstr>
      <vt:lpstr>Reactive Forms vs Template Driven Forms</vt:lpstr>
      <vt:lpstr>Reactive Forms vs Template Driven Forms</vt:lpstr>
      <vt:lpstr>Reactive Forms</vt:lpstr>
      <vt:lpstr>Reactive Forms</vt:lpstr>
      <vt:lpstr>Reactive Forms</vt:lpstr>
      <vt:lpstr>Reactive Forms</vt:lpstr>
      <vt:lpstr>Let’s play!</vt:lpstr>
      <vt:lpstr>Let’s play!</vt:lpstr>
      <vt:lpstr>Grouping Form Controls</vt:lpstr>
      <vt:lpstr>Grouping Form Controls</vt:lpstr>
      <vt:lpstr>Grouping Form Controls</vt:lpstr>
      <vt:lpstr>Let’s play!</vt:lpstr>
      <vt:lpstr>Let’s play!</vt:lpstr>
      <vt:lpstr>Form Builder</vt:lpstr>
      <vt:lpstr>Form Builder</vt:lpstr>
      <vt:lpstr>Form Builder</vt:lpstr>
      <vt:lpstr>Let’s play!</vt:lpstr>
      <vt:lpstr>Let’s play!</vt:lpstr>
      <vt:lpstr>Validating Forms</vt:lpstr>
      <vt:lpstr>Let’s play!</vt:lpstr>
      <vt:lpstr>Let’s play!</vt:lpstr>
      <vt:lpstr>PowerPoint Presentation</vt:lpstr>
    </vt:vector>
  </TitlesOfParts>
  <Company>msg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Web Development Bootcamp</dc:title>
  <dc:creator>Mihaela Bondor</dc:creator>
  <cp:lastModifiedBy>Mihaela Bondor</cp:lastModifiedBy>
  <cp:revision>11</cp:revision>
  <dcterms:created xsi:type="dcterms:W3CDTF">2024-04-08T18:22:35Z</dcterms:created>
  <dcterms:modified xsi:type="dcterms:W3CDTF">2024-04-09T07:49:48Z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b563a01-caf2-48ed-8708-7300e4e42e72_Enabled">
    <vt:lpwstr>true</vt:lpwstr>
  </property>
  <property fmtid="{D5CDD505-2E9C-101B-9397-08002B2CF9AE}" pid="3" name="MSIP_Label_7b563a01-caf2-48ed-8708-7300e4e42e72_SetDate">
    <vt:lpwstr>2022-07-11T07:27:32Z</vt:lpwstr>
  </property>
  <property fmtid="{D5CDD505-2E9C-101B-9397-08002B2CF9AE}" pid="4" name="MSIP_Label_7b563a01-caf2-48ed-8708-7300e4e42e72_Method">
    <vt:lpwstr>Privileged</vt:lpwstr>
  </property>
  <property fmtid="{D5CDD505-2E9C-101B-9397-08002B2CF9AE}" pid="5" name="MSIP_Label_7b563a01-caf2-48ed-8708-7300e4e42e72_Name">
    <vt:lpwstr>Intern - Internal</vt:lpwstr>
  </property>
  <property fmtid="{D5CDD505-2E9C-101B-9397-08002B2CF9AE}" pid="6" name="MSIP_Label_7b563a01-caf2-48ed-8708-7300e4e42e72_SiteId">
    <vt:lpwstr>763b2760-45c5-46d3-883e-29705bba49b7</vt:lpwstr>
  </property>
  <property fmtid="{D5CDD505-2E9C-101B-9397-08002B2CF9AE}" pid="7" name="MSIP_Label_7b563a01-caf2-48ed-8708-7300e4e42e72_ActionId">
    <vt:lpwstr>43237bd0-758d-4d2e-a847-c9e1fa73046f</vt:lpwstr>
  </property>
  <property fmtid="{D5CDD505-2E9C-101B-9397-08002B2CF9AE}" pid="8" name="MSIP_Label_7b563a01-caf2-48ed-8708-7300e4e42e72_ContentBits">
    <vt:lpwstr>0</vt:lpwstr>
  </property>
</Properties>
</file>