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68" r:id="rId14"/>
    <p:sldId id="270" r:id="rId15"/>
    <p:sldId id="271" r:id="rId16"/>
    <p:sldId id="272" r:id="rId17"/>
    <p:sldId id="273" r:id="rId18"/>
    <p:sldId id="274" r:id="rId19"/>
    <p:sldId id="275" r:id="rId20"/>
    <p:sldId id="276" r:id="rId21"/>
    <p:sldId id="277"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424" autoAdjust="0"/>
  </p:normalViewPr>
  <p:slideViewPr>
    <p:cSldViewPr snapToGrid="0" snapToObjects="1">
      <p:cViewPr varScale="1">
        <p:scale>
          <a:sx n="73" d="100"/>
          <a:sy n="73" d="100"/>
        </p:scale>
        <p:origin x="-17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DBD95BBC-DD82-C046-BBDA-0983E0CCBD76}" type="datetimeFigureOut">
              <a:rPr lang="en-US" smtClean="0"/>
              <a:t>6/23/16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83128892-5820-BE4F-A549-99C2EE5369CE}" type="slidenum">
              <a:rPr lang="en-US" smtClean="0"/>
              <a:t>‹#›</a:t>
            </a:fld>
            <a:endParaRPr lang="en-US"/>
          </a:p>
        </p:txBody>
      </p:sp>
    </p:spTree>
    <p:extLst>
      <p:ext uri="{BB962C8B-B14F-4D97-AF65-F5344CB8AC3E}">
        <p14:creationId xmlns:p14="http://schemas.microsoft.com/office/powerpoint/2010/main" val="30524764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Interpretation</a:t>
            </a:r>
            <a:r>
              <a:rPr lang="en-US" baseline="0" dirty="0" smtClean="0"/>
              <a:t> of models from last class: </a:t>
            </a:r>
          </a:p>
          <a:p>
            <a:endParaRPr lang="en-US" baseline="0" dirty="0" smtClean="0"/>
          </a:p>
          <a:p>
            <a:r>
              <a:rPr lang="en-US" sz="1200" kern="1200" dirty="0" smtClean="0">
                <a:solidFill>
                  <a:schemeClr val="tx1"/>
                </a:solidFill>
                <a:effectLst/>
                <a:latin typeface="+mn-lt"/>
                <a:ea typeface="+mn-ea"/>
                <a:cs typeface="+mn-cs"/>
              </a:rPr>
              <a:t>y = b0 + b1x </a:t>
            </a:r>
          </a:p>
          <a:p>
            <a:r>
              <a:rPr lang="en-US" sz="1200" kern="1200" dirty="0" smtClean="0">
                <a:solidFill>
                  <a:schemeClr val="tx1"/>
                </a:solidFill>
                <a:effectLst/>
                <a:latin typeface="+mn-lt"/>
                <a:ea typeface="+mn-ea"/>
                <a:cs typeface="+mn-cs"/>
              </a:rPr>
              <a:t>change in y for unit change in x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 = b0 + b1log(x) </a:t>
            </a:r>
          </a:p>
          <a:p>
            <a:r>
              <a:rPr lang="en-US" sz="1200" kern="1200" dirty="0" smtClean="0">
                <a:solidFill>
                  <a:schemeClr val="tx1"/>
                </a:solidFill>
                <a:effectLst/>
                <a:latin typeface="+mn-lt"/>
                <a:ea typeface="+mn-ea"/>
                <a:cs typeface="+mn-cs"/>
              </a:rPr>
              <a:t>change in y for 1% change in x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log y = b0 + b1x </a:t>
            </a:r>
          </a:p>
          <a:p>
            <a:r>
              <a:rPr lang="en-US" sz="1200" kern="1200" dirty="0" smtClean="0">
                <a:solidFill>
                  <a:schemeClr val="tx1"/>
                </a:solidFill>
                <a:effectLst/>
                <a:latin typeface="+mn-lt"/>
                <a:ea typeface="+mn-ea"/>
                <a:cs typeface="+mn-cs"/>
              </a:rPr>
              <a:t>% change in y for unit change in x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log y = b0 + b1log(x) </a:t>
            </a:r>
          </a:p>
          <a:p>
            <a:r>
              <a:rPr lang="en-US" sz="1200" kern="1200" dirty="0" smtClean="0">
                <a:solidFill>
                  <a:schemeClr val="tx1"/>
                </a:solidFill>
                <a:effectLst/>
                <a:latin typeface="+mn-lt"/>
                <a:ea typeface="+mn-ea"/>
                <a:cs typeface="+mn-cs"/>
              </a:rPr>
              <a:t>% change in Y for % change in X (elasticity in econ)  </a:t>
            </a:r>
          </a:p>
          <a:p>
            <a:endParaRPr lang="en-US" dirty="0"/>
          </a:p>
        </p:txBody>
      </p:sp>
      <p:sp>
        <p:nvSpPr>
          <p:cNvPr id="4" name="Slide Number Placeholder 3"/>
          <p:cNvSpPr>
            <a:spLocks noGrp="1"/>
          </p:cNvSpPr>
          <p:nvPr>
            <p:ph type="sldNum" sz="quarter" idx="10"/>
          </p:nvPr>
        </p:nvSpPr>
        <p:spPr/>
        <p:txBody>
          <a:bodyPr/>
          <a:lstStyle/>
          <a:p>
            <a:fld id="{83128892-5820-BE4F-A549-99C2EE5369CE}" type="slidenum">
              <a:rPr lang="en-US" smtClean="0"/>
              <a:t>2</a:t>
            </a:fld>
            <a:endParaRPr lang="en-US"/>
          </a:p>
        </p:txBody>
      </p:sp>
    </p:spTree>
    <p:extLst>
      <p:ext uri="{BB962C8B-B14F-4D97-AF65-F5344CB8AC3E}">
        <p14:creationId xmlns:p14="http://schemas.microsoft.com/office/powerpoint/2010/main" val="4247013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P-value is the</a:t>
            </a:r>
            <a:r>
              <a:rPr lang="en-US" baseline="0" dirty="0" smtClean="0"/>
              <a:t> probability that the null hypothesis is true, while you reject it based on the evidence you found. Alpha. </a:t>
            </a:r>
            <a:endParaRPr lang="en-US" dirty="0"/>
          </a:p>
        </p:txBody>
      </p:sp>
      <p:sp>
        <p:nvSpPr>
          <p:cNvPr id="4" name="Slide Number Placeholder 3"/>
          <p:cNvSpPr>
            <a:spLocks noGrp="1"/>
          </p:cNvSpPr>
          <p:nvPr>
            <p:ph type="sldNum" sz="quarter" idx="10"/>
          </p:nvPr>
        </p:nvSpPr>
        <p:spPr/>
        <p:txBody>
          <a:bodyPr/>
          <a:lstStyle/>
          <a:p>
            <a:fld id="{83128892-5820-BE4F-A549-99C2EE5369CE}" type="slidenum">
              <a:rPr lang="en-US" smtClean="0"/>
              <a:t>5</a:t>
            </a:fld>
            <a:endParaRPr lang="en-US"/>
          </a:p>
        </p:txBody>
      </p:sp>
    </p:spTree>
    <p:extLst>
      <p:ext uri="{BB962C8B-B14F-4D97-AF65-F5344CB8AC3E}">
        <p14:creationId xmlns:p14="http://schemas.microsoft.com/office/powerpoint/2010/main" val="121369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Null hypothesis</a:t>
            </a:r>
            <a:r>
              <a:rPr lang="en-US" baseline="0" dirty="0" smtClean="0"/>
              <a:t> test: all </a:t>
            </a:r>
            <a:r>
              <a:rPr lang="en-US" baseline="0" dirty="0" err="1" smtClean="0"/>
              <a:t>Bs</a:t>
            </a:r>
            <a:r>
              <a:rPr lang="en-US" baseline="0" dirty="0" smtClean="0"/>
              <a:t> are equal to 0</a:t>
            </a:r>
          </a:p>
          <a:p>
            <a:r>
              <a:rPr lang="en-US" baseline="0" dirty="0" smtClean="0"/>
              <a:t>Alt: at least one is not equal to 0</a:t>
            </a:r>
          </a:p>
          <a:p>
            <a:endParaRPr lang="en-US" baseline="0" dirty="0" smtClean="0"/>
          </a:p>
          <a:p>
            <a:r>
              <a:rPr lang="en-US" baseline="0" dirty="0" smtClean="0"/>
              <a:t>Pass this bar (called the F-statistic) and then go and test each individual B against the B=0 hypothesis. </a:t>
            </a:r>
            <a:endParaRPr lang="en-US" dirty="0"/>
          </a:p>
        </p:txBody>
      </p:sp>
      <p:sp>
        <p:nvSpPr>
          <p:cNvPr id="4" name="Slide Number Placeholder 3"/>
          <p:cNvSpPr>
            <a:spLocks noGrp="1"/>
          </p:cNvSpPr>
          <p:nvPr>
            <p:ph type="sldNum" sz="quarter" idx="10"/>
          </p:nvPr>
        </p:nvSpPr>
        <p:spPr/>
        <p:txBody>
          <a:bodyPr/>
          <a:lstStyle/>
          <a:p>
            <a:fld id="{83128892-5820-BE4F-A549-99C2EE5369CE}" type="slidenum">
              <a:rPr lang="en-US" smtClean="0"/>
              <a:t>6</a:t>
            </a:fld>
            <a:endParaRPr lang="en-US"/>
          </a:p>
        </p:txBody>
      </p:sp>
    </p:spTree>
    <p:extLst>
      <p:ext uri="{BB962C8B-B14F-4D97-AF65-F5344CB8AC3E}">
        <p14:creationId xmlns:p14="http://schemas.microsoft.com/office/powerpoint/2010/main" val="62394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R^2 measures how much of the variability of your data is captured by your linear model. </a:t>
            </a:r>
          </a:p>
          <a:p>
            <a:endParaRPr lang="en-US" dirty="0" smtClean="0"/>
          </a:p>
          <a:p>
            <a:r>
              <a:rPr lang="en-US" dirty="0" smtClean="0"/>
              <a:t>TSS is the summation</a:t>
            </a:r>
            <a:r>
              <a:rPr lang="en-US" baseline="0" dirty="0" smtClean="0"/>
              <a:t> of </a:t>
            </a:r>
            <a:r>
              <a:rPr lang="en-US" baseline="0" dirty="0" err="1" smtClean="0"/>
              <a:t>obs</a:t>
            </a:r>
            <a:r>
              <a:rPr lang="en-US" baseline="0" dirty="0" smtClean="0"/>
              <a:t> minus average outcome^2 (Y - Y-bar^2)</a:t>
            </a:r>
          </a:p>
          <a:p>
            <a:r>
              <a:rPr lang="en-US" baseline="0" dirty="0" smtClean="0"/>
              <a:t>RSS = residual sum squared (y – y-hat)^2</a:t>
            </a:r>
          </a:p>
          <a:p>
            <a:r>
              <a:rPr lang="en-US" baseline="0" dirty="0" smtClean="0"/>
              <a:t>R^2 = TSS-RSS/TSS = 1 – RSS/TSS</a:t>
            </a:r>
          </a:p>
          <a:p>
            <a:endParaRPr lang="en-US" baseline="0" dirty="0" smtClean="0"/>
          </a:p>
          <a:p>
            <a:r>
              <a:rPr lang="en-US" baseline="0" dirty="0" smtClean="0"/>
              <a:t>Model with the better R^2 is usually better, when they both have the same number of </a:t>
            </a:r>
            <a:r>
              <a:rPr lang="en-US" baseline="0" dirty="0" err="1" smtClean="0"/>
              <a:t>vars</a:t>
            </a:r>
            <a:endParaRPr lang="en-US" dirty="0"/>
          </a:p>
        </p:txBody>
      </p:sp>
      <p:sp>
        <p:nvSpPr>
          <p:cNvPr id="4" name="Slide Number Placeholder 3"/>
          <p:cNvSpPr>
            <a:spLocks noGrp="1"/>
          </p:cNvSpPr>
          <p:nvPr>
            <p:ph type="sldNum" sz="quarter" idx="10"/>
          </p:nvPr>
        </p:nvSpPr>
        <p:spPr/>
        <p:txBody>
          <a:bodyPr/>
          <a:lstStyle/>
          <a:p>
            <a:fld id="{83128892-5820-BE4F-A549-99C2EE5369CE}" type="slidenum">
              <a:rPr lang="en-US" smtClean="0"/>
              <a:t>9</a:t>
            </a:fld>
            <a:endParaRPr lang="en-US"/>
          </a:p>
        </p:txBody>
      </p:sp>
    </p:spTree>
    <p:extLst>
      <p:ext uri="{BB962C8B-B14F-4D97-AF65-F5344CB8AC3E}">
        <p14:creationId xmlns:p14="http://schemas.microsoft.com/office/powerpoint/2010/main" val="2495858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a:t>
            </a:r>
            <a:r>
              <a:rPr lang="en-US" baseline="0" dirty="0" smtClean="0"/>
              <a:t> use interaction effects measures if you have domain knowledge. </a:t>
            </a:r>
            <a:endParaRPr lang="en-US" dirty="0"/>
          </a:p>
        </p:txBody>
      </p:sp>
      <p:sp>
        <p:nvSpPr>
          <p:cNvPr id="4" name="Slide Number Placeholder 3"/>
          <p:cNvSpPr>
            <a:spLocks noGrp="1"/>
          </p:cNvSpPr>
          <p:nvPr>
            <p:ph type="sldNum" sz="quarter" idx="10"/>
          </p:nvPr>
        </p:nvSpPr>
        <p:spPr/>
        <p:txBody>
          <a:bodyPr/>
          <a:lstStyle/>
          <a:p>
            <a:fld id="{83128892-5820-BE4F-A549-99C2EE5369CE}" type="slidenum">
              <a:rPr lang="en-US" smtClean="0"/>
              <a:t>10</a:t>
            </a:fld>
            <a:endParaRPr lang="en-US"/>
          </a:p>
        </p:txBody>
      </p:sp>
    </p:spTree>
    <p:extLst>
      <p:ext uri="{BB962C8B-B14F-4D97-AF65-F5344CB8AC3E}">
        <p14:creationId xmlns:p14="http://schemas.microsoft.com/office/powerpoint/2010/main" val="714804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look at synergy effects, you just add one variable to your model which is the product of the two variables that are working</a:t>
            </a:r>
            <a:r>
              <a:rPr lang="en-US" baseline="0" dirty="0" smtClean="0"/>
              <a:t> synergistically</a:t>
            </a:r>
          </a:p>
          <a:p>
            <a:endParaRPr lang="en-US" baseline="0" dirty="0" smtClean="0"/>
          </a:p>
          <a:p>
            <a:r>
              <a:rPr lang="en-US" baseline="0" dirty="0" smtClean="0"/>
              <a:t>For every $1K on TV, given that we have already spent 30K on radio, we expect 50 more sales</a:t>
            </a:r>
            <a:endParaRPr lang="en-US" dirty="0"/>
          </a:p>
        </p:txBody>
      </p:sp>
      <p:sp>
        <p:nvSpPr>
          <p:cNvPr id="4" name="Slide Number Placeholder 3"/>
          <p:cNvSpPr>
            <a:spLocks noGrp="1"/>
          </p:cNvSpPr>
          <p:nvPr>
            <p:ph type="sldNum" sz="quarter" idx="10"/>
          </p:nvPr>
        </p:nvSpPr>
        <p:spPr/>
        <p:txBody>
          <a:bodyPr/>
          <a:lstStyle/>
          <a:p>
            <a:fld id="{83128892-5820-BE4F-A549-99C2EE5369CE}" type="slidenum">
              <a:rPr lang="en-US" smtClean="0"/>
              <a:t>14</a:t>
            </a:fld>
            <a:endParaRPr lang="en-US"/>
          </a:p>
        </p:txBody>
      </p:sp>
    </p:spTree>
    <p:extLst>
      <p:ext uri="{BB962C8B-B14F-4D97-AF65-F5344CB8AC3E}">
        <p14:creationId xmlns:p14="http://schemas.microsoft.com/office/powerpoint/2010/main" val="2863232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Hierarchy effect: if you want</a:t>
            </a:r>
            <a:r>
              <a:rPr lang="en-US" baseline="0" dirty="0" smtClean="0"/>
              <a:t> to keep your interaction effect, you must have your main effect there as well. You should never drop it. </a:t>
            </a:r>
          </a:p>
          <a:p>
            <a:r>
              <a:rPr lang="en-US" baseline="0" dirty="0" smtClean="0"/>
              <a:t>So you can never drop TV and radio in the previous slide. Regardless of the </a:t>
            </a:r>
            <a:r>
              <a:rPr lang="en-US" baseline="0" dirty="0" err="1" smtClean="0"/>
              <a:t>pvalue</a:t>
            </a:r>
            <a:r>
              <a:rPr lang="en-US" baseline="0" dirty="0" smtClean="0"/>
              <a:t>. </a:t>
            </a:r>
          </a:p>
          <a:p>
            <a:r>
              <a:rPr lang="en-US" baseline="0" dirty="0" smtClean="0"/>
              <a:t>And the same hierarchy rule goes for lower order of polynomials, when you have higher order polynomials in your model. </a:t>
            </a:r>
            <a:endParaRPr lang="en-US" dirty="0"/>
          </a:p>
        </p:txBody>
      </p:sp>
      <p:sp>
        <p:nvSpPr>
          <p:cNvPr id="4" name="Slide Number Placeholder 3"/>
          <p:cNvSpPr>
            <a:spLocks noGrp="1"/>
          </p:cNvSpPr>
          <p:nvPr>
            <p:ph type="sldNum" sz="quarter" idx="10"/>
          </p:nvPr>
        </p:nvSpPr>
        <p:spPr/>
        <p:txBody>
          <a:bodyPr/>
          <a:lstStyle/>
          <a:p>
            <a:fld id="{83128892-5820-BE4F-A549-99C2EE5369CE}" type="slidenum">
              <a:rPr lang="en-US" smtClean="0"/>
              <a:t>17</a:t>
            </a:fld>
            <a:endParaRPr lang="en-US"/>
          </a:p>
        </p:txBody>
      </p:sp>
    </p:spTree>
    <p:extLst>
      <p:ext uri="{BB962C8B-B14F-4D97-AF65-F5344CB8AC3E}">
        <p14:creationId xmlns:p14="http://schemas.microsoft.com/office/powerpoint/2010/main" val="4065655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 in student vs. non student is just the intercept with no interaction effects. However</a:t>
            </a:r>
            <a:r>
              <a:rPr lang="en-US" baseline="0" dirty="0" smtClean="0"/>
              <a:t> with the income and student interaction effects, you observe that balance starts to converge between students and non students with higher income. </a:t>
            </a:r>
            <a:endParaRPr lang="en-US" dirty="0"/>
          </a:p>
        </p:txBody>
      </p:sp>
      <p:sp>
        <p:nvSpPr>
          <p:cNvPr id="4" name="Slide Number Placeholder 3"/>
          <p:cNvSpPr>
            <a:spLocks noGrp="1"/>
          </p:cNvSpPr>
          <p:nvPr>
            <p:ph type="sldNum" sz="quarter" idx="10"/>
          </p:nvPr>
        </p:nvSpPr>
        <p:spPr/>
        <p:txBody>
          <a:bodyPr/>
          <a:lstStyle/>
          <a:p>
            <a:fld id="{83128892-5820-BE4F-A549-99C2EE5369CE}" type="slidenum">
              <a:rPr lang="en-US" smtClean="0"/>
              <a:t>20</a:t>
            </a:fld>
            <a:endParaRPr lang="en-US"/>
          </a:p>
        </p:txBody>
      </p:sp>
    </p:spTree>
    <p:extLst>
      <p:ext uri="{BB962C8B-B14F-4D97-AF65-F5344CB8AC3E}">
        <p14:creationId xmlns:p14="http://schemas.microsoft.com/office/powerpoint/2010/main" val="66214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6/23/16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6/23/16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6/23/16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6/23/16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6/23/16</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6/23/16</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Regression Lines (Part 2)</a:t>
            </a:r>
            <a:endParaRPr lang="en-US" dirty="0"/>
          </a:p>
        </p:txBody>
      </p:sp>
      <p:sp>
        <p:nvSpPr>
          <p:cNvPr id="3" name="Subtitle 2"/>
          <p:cNvSpPr>
            <a:spLocks noGrp="1"/>
          </p:cNvSpPr>
          <p:nvPr>
            <p:ph type="subTitle" idx="1"/>
          </p:nvPr>
        </p:nvSpPr>
        <p:spPr/>
        <p:txBody>
          <a:bodyPr/>
          <a:lstStyle/>
          <a:p>
            <a:r>
              <a:rPr lang="en-US" dirty="0" smtClean="0"/>
              <a:t>Instructor: </a:t>
            </a:r>
            <a:r>
              <a:rPr lang="en-US" dirty="0" err="1" smtClean="0"/>
              <a:t>Hamed</a:t>
            </a:r>
            <a:r>
              <a:rPr lang="en-US" dirty="0" smtClean="0"/>
              <a:t> </a:t>
            </a:r>
            <a:r>
              <a:rPr lang="en-US" dirty="0" err="1" smtClean="0"/>
              <a:t>Hasheminia</a:t>
            </a:r>
            <a:endParaRPr lang="en-US" dirty="0" smtClean="0"/>
          </a:p>
          <a:p>
            <a:r>
              <a:rPr lang="en-US" dirty="0" smtClean="0"/>
              <a:t>Lecture 5</a:t>
            </a:r>
            <a:endParaRPr lang="en-US" dirty="0"/>
          </a:p>
        </p:txBody>
      </p:sp>
    </p:spTree>
    <p:extLst>
      <p:ext uri="{BB962C8B-B14F-4D97-AF65-F5344CB8AC3E}">
        <p14:creationId xmlns:p14="http://schemas.microsoft.com/office/powerpoint/2010/main" val="501955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effects</a:t>
            </a:r>
            <a:endParaRPr lang="en-US" dirty="0"/>
          </a:p>
        </p:txBody>
      </p:sp>
      <p:sp>
        <p:nvSpPr>
          <p:cNvPr id="3" name="Content Placeholder 2"/>
          <p:cNvSpPr>
            <a:spLocks noGrp="1"/>
          </p:cNvSpPr>
          <p:nvPr>
            <p:ph idx="1"/>
          </p:nvPr>
        </p:nvSpPr>
        <p:spPr/>
        <p:txBody>
          <a:bodyPr/>
          <a:lstStyle/>
          <a:p>
            <a:r>
              <a:rPr lang="en-US" dirty="0" smtClean="0"/>
              <a:t>In our previous analysis of the </a:t>
            </a:r>
            <a:r>
              <a:rPr lang="en-US" dirty="0" smtClean="0">
                <a:solidFill>
                  <a:srgbClr val="A9A57C"/>
                </a:solidFill>
              </a:rPr>
              <a:t>Advertising</a:t>
            </a:r>
            <a:r>
              <a:rPr lang="en-US" dirty="0" smtClean="0"/>
              <a:t> data, we assumed that the effect on sales of increasing one medium is independent of the amount spent on the other media</a:t>
            </a:r>
          </a:p>
          <a:p>
            <a:r>
              <a:rPr lang="en-US" dirty="0" smtClean="0"/>
              <a:t>For example, the linear model</a:t>
            </a:r>
          </a:p>
          <a:p>
            <a:endParaRPr lang="en-US" dirty="0"/>
          </a:p>
          <a:p>
            <a:endParaRPr lang="en-US" dirty="0" smtClean="0"/>
          </a:p>
          <a:p>
            <a:endParaRPr lang="en-US" dirty="0"/>
          </a:p>
          <a:p>
            <a:pPr marL="114300" indent="0">
              <a:buNone/>
            </a:pPr>
            <a:r>
              <a:rPr lang="en-US" dirty="0"/>
              <a:t> </a:t>
            </a:r>
            <a:r>
              <a:rPr lang="en-US" dirty="0" smtClean="0"/>
              <a:t> states tat the average effect on </a:t>
            </a:r>
            <a:r>
              <a:rPr lang="en-US" dirty="0" smtClean="0">
                <a:solidFill>
                  <a:srgbClr val="A9A57C"/>
                </a:solidFill>
              </a:rPr>
              <a:t>sales</a:t>
            </a:r>
            <a:r>
              <a:rPr lang="en-US" dirty="0" smtClean="0"/>
              <a:t> of a one-unit increase in </a:t>
            </a:r>
            <a:r>
              <a:rPr lang="en-US" dirty="0" smtClean="0">
                <a:solidFill>
                  <a:srgbClr val="A9A57C"/>
                </a:solidFill>
              </a:rPr>
              <a:t>TV</a:t>
            </a:r>
            <a:r>
              <a:rPr lang="en-US" dirty="0" smtClean="0"/>
              <a:t> is always beta_1, </a:t>
            </a:r>
            <a:r>
              <a:rPr lang="en-US" b="1" dirty="0" smtClean="0"/>
              <a:t>regardless of the amount spend on </a:t>
            </a:r>
            <a:r>
              <a:rPr lang="en-US" dirty="0" smtClean="0">
                <a:solidFill>
                  <a:srgbClr val="A9A57C"/>
                </a:solidFill>
              </a:rPr>
              <a:t>radio</a:t>
            </a:r>
            <a:r>
              <a:rPr lang="en-US" dirty="0" smtClean="0"/>
              <a:t>. </a:t>
            </a:r>
          </a:p>
          <a:p>
            <a:endParaRPr lang="en-US" dirty="0"/>
          </a:p>
        </p:txBody>
      </p:sp>
      <p:pic>
        <p:nvPicPr>
          <p:cNvPr id="4" name="Picture 3" descr="Screen Shot 2016-02-09 at 9.53.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678" y="3137427"/>
            <a:ext cx="7354008" cy="850877"/>
          </a:xfrm>
          <a:prstGeom prst="rect">
            <a:avLst/>
          </a:prstGeom>
        </p:spPr>
      </p:pic>
    </p:spTree>
    <p:extLst>
      <p:ext uri="{BB962C8B-B14F-4D97-AF65-F5344CB8AC3E}">
        <p14:creationId xmlns:p14="http://schemas.microsoft.com/office/powerpoint/2010/main" val="16733998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a:t>
            </a:r>
            <a:r>
              <a:rPr lang="en-US" dirty="0" smtClean="0"/>
              <a:t>effects - continued</a:t>
            </a:r>
            <a:endParaRPr lang="en-US" dirty="0"/>
          </a:p>
        </p:txBody>
      </p:sp>
      <p:sp>
        <p:nvSpPr>
          <p:cNvPr id="3" name="Content Placeholder 2"/>
          <p:cNvSpPr>
            <a:spLocks noGrp="1"/>
          </p:cNvSpPr>
          <p:nvPr>
            <p:ph idx="1"/>
          </p:nvPr>
        </p:nvSpPr>
        <p:spPr/>
        <p:txBody>
          <a:bodyPr/>
          <a:lstStyle/>
          <a:p>
            <a:r>
              <a:rPr lang="en-US" dirty="0" smtClean="0"/>
              <a:t>But suppose that spending money on </a:t>
            </a:r>
            <a:r>
              <a:rPr lang="en-US" dirty="0" smtClean="0">
                <a:solidFill>
                  <a:srgbClr val="A9A57C"/>
                </a:solidFill>
              </a:rPr>
              <a:t>radio</a:t>
            </a:r>
            <a:r>
              <a:rPr lang="en-US" dirty="0" smtClean="0"/>
              <a:t> advertising actually increases the effectiveness of </a:t>
            </a:r>
            <a:r>
              <a:rPr lang="en-US" dirty="0" smtClean="0">
                <a:solidFill>
                  <a:srgbClr val="A9A57C"/>
                </a:solidFill>
              </a:rPr>
              <a:t>TV</a:t>
            </a:r>
            <a:r>
              <a:rPr lang="en-US" dirty="0" smtClean="0"/>
              <a:t> advertising, so that the slope term for </a:t>
            </a:r>
            <a:r>
              <a:rPr lang="en-US" dirty="0" smtClean="0">
                <a:solidFill>
                  <a:srgbClr val="A9A57C"/>
                </a:solidFill>
              </a:rPr>
              <a:t>TV</a:t>
            </a:r>
            <a:r>
              <a:rPr lang="en-US" dirty="0" smtClean="0"/>
              <a:t> should increase as </a:t>
            </a:r>
            <a:r>
              <a:rPr lang="en-US" dirty="0" smtClean="0">
                <a:solidFill>
                  <a:srgbClr val="A9A57C"/>
                </a:solidFill>
              </a:rPr>
              <a:t>radio</a:t>
            </a:r>
            <a:r>
              <a:rPr lang="en-US" dirty="0" smtClean="0"/>
              <a:t> increases. </a:t>
            </a:r>
          </a:p>
          <a:p>
            <a:r>
              <a:rPr lang="en-US" dirty="0" smtClean="0"/>
              <a:t>In this situation, given a fixed budget of $100,000, spending half on </a:t>
            </a:r>
            <a:r>
              <a:rPr lang="en-US" dirty="0" smtClean="0">
                <a:solidFill>
                  <a:srgbClr val="A9A57C"/>
                </a:solidFill>
              </a:rPr>
              <a:t>radio</a:t>
            </a:r>
            <a:r>
              <a:rPr lang="en-US" dirty="0" smtClean="0"/>
              <a:t> and half on </a:t>
            </a:r>
            <a:r>
              <a:rPr lang="en-US" dirty="0" smtClean="0">
                <a:solidFill>
                  <a:srgbClr val="A9A57C"/>
                </a:solidFill>
              </a:rPr>
              <a:t>TV</a:t>
            </a:r>
            <a:r>
              <a:rPr lang="en-US" dirty="0" smtClean="0"/>
              <a:t> may increase sales more than allocating the entire amount to either </a:t>
            </a:r>
            <a:r>
              <a:rPr lang="en-US" dirty="0" smtClean="0">
                <a:solidFill>
                  <a:srgbClr val="A9A57C"/>
                </a:solidFill>
              </a:rPr>
              <a:t>TV</a:t>
            </a:r>
            <a:r>
              <a:rPr lang="en-US" dirty="0" smtClean="0"/>
              <a:t> or to </a:t>
            </a:r>
            <a:r>
              <a:rPr lang="en-US" dirty="0" smtClean="0">
                <a:solidFill>
                  <a:srgbClr val="A9A57C"/>
                </a:solidFill>
              </a:rPr>
              <a:t>radio</a:t>
            </a:r>
            <a:r>
              <a:rPr lang="en-US" dirty="0" smtClean="0"/>
              <a:t>. </a:t>
            </a:r>
          </a:p>
          <a:p>
            <a:r>
              <a:rPr lang="en-US" dirty="0" smtClean="0"/>
              <a:t>In marketing, this is known as a </a:t>
            </a:r>
            <a:r>
              <a:rPr lang="en-US" b="1" i="1" dirty="0" smtClean="0">
                <a:solidFill>
                  <a:srgbClr val="A9A57C"/>
                </a:solidFill>
              </a:rPr>
              <a:t>synergy</a:t>
            </a:r>
            <a:r>
              <a:rPr lang="en-US" dirty="0" smtClean="0"/>
              <a:t> effect, and in statistics it is referred to as an </a:t>
            </a:r>
            <a:r>
              <a:rPr lang="en-US" b="1" i="1" dirty="0" smtClean="0">
                <a:solidFill>
                  <a:srgbClr val="A9A57C"/>
                </a:solidFill>
              </a:rPr>
              <a:t>interaction</a:t>
            </a:r>
            <a:r>
              <a:rPr lang="en-US" dirty="0" smtClean="0"/>
              <a:t> effect. </a:t>
            </a:r>
            <a:endParaRPr lang="en-US" dirty="0"/>
          </a:p>
        </p:txBody>
      </p:sp>
    </p:spTree>
    <p:extLst>
      <p:ext uri="{BB962C8B-B14F-4D97-AF65-F5344CB8AC3E}">
        <p14:creationId xmlns:p14="http://schemas.microsoft.com/office/powerpoint/2010/main" val="16223681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TV </a:t>
            </a:r>
            <a:r>
              <a:rPr lang="en-US" dirty="0" err="1" smtClean="0"/>
              <a:t>vs</a:t>
            </a:r>
            <a:r>
              <a:rPr lang="en-US" dirty="0" smtClean="0"/>
              <a:t> Radio Scatterplot </a:t>
            </a:r>
            <a:endParaRPr lang="en-US" dirty="0"/>
          </a:p>
        </p:txBody>
      </p:sp>
      <p:pic>
        <p:nvPicPr>
          <p:cNvPr id="4" name="Content Placeholder 3"/>
          <p:cNvPicPr>
            <a:picLocks noGrp="1" noChangeAspect="1"/>
          </p:cNvPicPr>
          <p:nvPr>
            <p:ph idx="1"/>
          </p:nvPr>
        </p:nvPicPr>
        <p:blipFill>
          <a:blip r:embed="rId2"/>
          <a:srcRect t="4308" b="4308"/>
          <a:stretch>
            <a:fillRect/>
          </a:stretch>
        </p:blipFill>
        <p:spPr/>
      </p:pic>
    </p:spTree>
    <p:extLst>
      <p:ext uri="{BB962C8B-B14F-4D97-AF65-F5344CB8AC3E}">
        <p14:creationId xmlns:p14="http://schemas.microsoft.com/office/powerpoint/2010/main" val="309319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in the Advertising data?</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When levels of either </a:t>
            </a:r>
            <a:r>
              <a:rPr lang="en-US" dirty="0" smtClean="0">
                <a:solidFill>
                  <a:srgbClr val="A9A57C"/>
                </a:solidFill>
              </a:rPr>
              <a:t>TV</a:t>
            </a:r>
            <a:r>
              <a:rPr lang="en-US" dirty="0" smtClean="0"/>
              <a:t> or </a:t>
            </a:r>
            <a:r>
              <a:rPr lang="en-US" dirty="0" smtClean="0">
                <a:solidFill>
                  <a:srgbClr val="A9A57C"/>
                </a:solidFill>
              </a:rPr>
              <a:t>radio</a:t>
            </a:r>
            <a:r>
              <a:rPr lang="en-US" dirty="0" smtClean="0"/>
              <a:t> are low, then the true </a:t>
            </a:r>
            <a:r>
              <a:rPr lang="en-US" dirty="0" smtClean="0">
                <a:solidFill>
                  <a:srgbClr val="A9A57C"/>
                </a:solidFill>
              </a:rPr>
              <a:t>sales</a:t>
            </a:r>
            <a:r>
              <a:rPr lang="en-US" dirty="0" smtClean="0"/>
              <a:t> are lower than what predicted by the linear model.</a:t>
            </a:r>
          </a:p>
          <a:p>
            <a:r>
              <a:rPr lang="en-US" dirty="0" smtClean="0"/>
              <a:t>But when advertising is split between the two media, then the model tends to underestimate </a:t>
            </a:r>
            <a:r>
              <a:rPr lang="en-US" dirty="0" smtClean="0">
                <a:solidFill>
                  <a:srgbClr val="A9A57C"/>
                </a:solidFill>
              </a:rPr>
              <a:t>sales</a:t>
            </a:r>
            <a:r>
              <a:rPr lang="en-US" dirty="0" smtClean="0"/>
              <a:t>. </a:t>
            </a:r>
            <a:endParaRPr lang="en-US" dirty="0"/>
          </a:p>
        </p:txBody>
      </p:sp>
      <p:pic>
        <p:nvPicPr>
          <p:cNvPr id="4" name="Picture 3" descr="Screen Shot 2016-02-09 at 9.58.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114" y="1600200"/>
            <a:ext cx="4206346" cy="2541964"/>
          </a:xfrm>
          <a:prstGeom prst="rect">
            <a:avLst/>
          </a:prstGeom>
        </p:spPr>
      </p:pic>
    </p:spTree>
    <p:extLst>
      <p:ext uri="{BB962C8B-B14F-4D97-AF65-F5344CB8AC3E}">
        <p14:creationId xmlns:p14="http://schemas.microsoft.com/office/powerpoint/2010/main" val="39874315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interactions – Advertising data</a:t>
            </a:r>
            <a:endParaRPr lang="en-US" dirty="0"/>
          </a:p>
        </p:txBody>
      </p:sp>
      <p:pic>
        <p:nvPicPr>
          <p:cNvPr id="4" name="Content Placeholder 3" descr="Screen Shot 2016-02-09 at 10.03.10 PM.png"/>
          <p:cNvPicPr>
            <a:picLocks noGrp="1" noChangeAspect="1"/>
          </p:cNvPicPr>
          <p:nvPr>
            <p:ph idx="1"/>
          </p:nvPr>
        </p:nvPicPr>
        <p:blipFill>
          <a:blip r:embed="rId3">
            <a:extLst>
              <a:ext uri="{28A0092B-C50C-407E-A947-70E740481C1C}">
                <a14:useLocalDpi xmlns:a14="http://schemas.microsoft.com/office/drawing/2010/main" val="0"/>
              </a:ext>
            </a:extLst>
          </a:blip>
          <a:srcRect t="-7187" b="-7187"/>
          <a:stretch>
            <a:fillRect/>
          </a:stretch>
        </p:blipFill>
        <p:spPr/>
      </p:pic>
    </p:spTree>
    <p:extLst>
      <p:ext uri="{BB962C8B-B14F-4D97-AF65-F5344CB8AC3E}">
        <p14:creationId xmlns:p14="http://schemas.microsoft.com/office/powerpoint/2010/main" val="9207901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idx="1"/>
          </p:nvPr>
        </p:nvSpPr>
        <p:spPr/>
        <p:txBody>
          <a:bodyPr/>
          <a:lstStyle/>
          <a:p>
            <a:r>
              <a:rPr lang="en-US" dirty="0" smtClean="0"/>
              <a:t>The results in the table suggests that interactions are important. </a:t>
            </a:r>
          </a:p>
          <a:p>
            <a:r>
              <a:rPr lang="en-US" dirty="0" smtClean="0"/>
              <a:t>The p-value for the interaction term </a:t>
            </a:r>
            <a:r>
              <a:rPr lang="en-US" dirty="0" smtClean="0">
                <a:solidFill>
                  <a:srgbClr val="A9A57C"/>
                </a:solidFill>
              </a:rPr>
              <a:t>TV</a:t>
            </a:r>
            <a:r>
              <a:rPr lang="en-US" dirty="0" smtClean="0"/>
              <a:t> X </a:t>
            </a:r>
            <a:r>
              <a:rPr lang="en-US" dirty="0" smtClean="0">
                <a:solidFill>
                  <a:srgbClr val="A9A57C"/>
                </a:solidFill>
              </a:rPr>
              <a:t>radio </a:t>
            </a:r>
            <a:r>
              <a:rPr lang="en-US" dirty="0" smtClean="0"/>
              <a:t>is extremely low, indicating that there is strong evidence for beta_3 be different from zero.</a:t>
            </a:r>
          </a:p>
          <a:p>
            <a:r>
              <a:rPr lang="en-US" b="1" dirty="0" smtClean="0">
                <a:solidFill>
                  <a:srgbClr val="2F2B20"/>
                </a:solidFill>
              </a:rPr>
              <a:t>The R</a:t>
            </a:r>
            <a:r>
              <a:rPr lang="en-US" b="1" baseline="30000" dirty="0" smtClean="0">
                <a:solidFill>
                  <a:srgbClr val="2F2B20"/>
                </a:solidFill>
              </a:rPr>
              <a:t>2</a:t>
            </a:r>
            <a:r>
              <a:rPr lang="en-US" dirty="0" smtClean="0">
                <a:solidFill>
                  <a:srgbClr val="2F2B20"/>
                </a:solidFill>
              </a:rPr>
              <a:t> for the interaction model is 96.8%, compare to the 89.7% for the model without interaction. That means 69% of the variability in sales that remains after fitting the additive model has been explained by the interaction term.  </a:t>
            </a:r>
            <a:endParaRPr lang="en-US" b="1" dirty="0">
              <a:solidFill>
                <a:srgbClr val="2F2B20"/>
              </a:solidFill>
            </a:endParaRPr>
          </a:p>
        </p:txBody>
      </p:sp>
    </p:spTree>
    <p:extLst>
      <p:ext uri="{BB962C8B-B14F-4D97-AF65-F5344CB8AC3E}">
        <p14:creationId xmlns:p14="http://schemas.microsoft.com/office/powerpoint/2010/main" val="36375726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 continued</a:t>
            </a:r>
            <a:endParaRPr lang="en-US" dirty="0"/>
          </a:p>
        </p:txBody>
      </p:sp>
      <p:pic>
        <p:nvPicPr>
          <p:cNvPr id="4" name="Content Placeholder 3" descr="Screen Shot 2016-02-09 at 10.07.23 PM.png"/>
          <p:cNvPicPr>
            <a:picLocks noGrp="1" noChangeAspect="1"/>
          </p:cNvPicPr>
          <p:nvPr>
            <p:ph idx="1"/>
          </p:nvPr>
        </p:nvPicPr>
        <p:blipFill>
          <a:blip r:embed="rId2">
            <a:extLst>
              <a:ext uri="{28A0092B-C50C-407E-A947-70E740481C1C}">
                <a14:useLocalDpi xmlns:a14="http://schemas.microsoft.com/office/drawing/2010/main" val="0"/>
              </a:ext>
            </a:extLst>
          </a:blip>
          <a:srcRect t="-100806" b="-100806"/>
          <a:stretch>
            <a:fillRect/>
          </a:stretch>
        </p:blipFill>
        <p:spPr>
          <a:xfrm>
            <a:off x="159512" y="0"/>
            <a:ext cx="7620000" cy="4800600"/>
          </a:xfrm>
        </p:spPr>
      </p:pic>
      <p:pic>
        <p:nvPicPr>
          <p:cNvPr id="5" name="Picture 4" descr="Screen Shot 2016-02-09 at 10.07.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12" y="3926297"/>
            <a:ext cx="7620000" cy="1482811"/>
          </a:xfrm>
          <a:prstGeom prst="rect">
            <a:avLst/>
          </a:prstGeom>
        </p:spPr>
      </p:pic>
    </p:spTree>
    <p:extLst>
      <p:ext uri="{BB962C8B-B14F-4D97-AF65-F5344CB8AC3E}">
        <p14:creationId xmlns:p14="http://schemas.microsoft.com/office/powerpoint/2010/main" val="21905190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a:t>
            </a:r>
            <a:endParaRPr lang="en-US" dirty="0"/>
          </a:p>
        </p:txBody>
      </p:sp>
      <p:sp>
        <p:nvSpPr>
          <p:cNvPr id="3" name="Content Placeholder 2"/>
          <p:cNvSpPr>
            <a:spLocks noGrp="1"/>
          </p:cNvSpPr>
          <p:nvPr>
            <p:ph idx="1"/>
          </p:nvPr>
        </p:nvSpPr>
        <p:spPr/>
        <p:txBody>
          <a:bodyPr/>
          <a:lstStyle/>
          <a:p>
            <a:r>
              <a:rPr lang="en-US" dirty="0" smtClean="0"/>
              <a:t>Sometimes it is the case that an interaction term has a very small p-value, but the associated main effects (in this case TV and radio) do not.</a:t>
            </a:r>
          </a:p>
          <a:p>
            <a:r>
              <a:rPr lang="en-US" dirty="0" smtClean="0"/>
              <a:t>The </a:t>
            </a:r>
            <a:r>
              <a:rPr lang="en-US" b="1" i="1" dirty="0" smtClean="0">
                <a:solidFill>
                  <a:schemeClr val="accent1"/>
                </a:solidFill>
              </a:rPr>
              <a:t>hierarchy principle</a:t>
            </a:r>
          </a:p>
          <a:p>
            <a:pPr lvl="1"/>
            <a:r>
              <a:rPr lang="en-US" b="1" i="1" dirty="0" smtClean="0">
                <a:solidFill>
                  <a:schemeClr val="accent1"/>
                </a:solidFill>
              </a:rPr>
              <a:t>If we include an interaction in a model, we should also include the main effects, even if the p-values associated with their coefficients are not significant. </a:t>
            </a:r>
            <a:endParaRPr lang="en-US" b="1" i="1" dirty="0">
              <a:solidFill>
                <a:schemeClr val="accent1"/>
              </a:solidFill>
            </a:endParaRPr>
          </a:p>
        </p:txBody>
      </p:sp>
    </p:spTree>
    <p:extLst>
      <p:ext uri="{BB962C8B-B14F-4D97-AF65-F5344CB8AC3E}">
        <p14:creationId xmlns:p14="http://schemas.microsoft.com/office/powerpoint/2010/main" val="1426786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7897925" cy="1143000"/>
          </a:xfrm>
        </p:spPr>
        <p:txBody>
          <a:bodyPr/>
          <a:lstStyle/>
          <a:p>
            <a:r>
              <a:rPr lang="en-US" dirty="0" smtClean="0"/>
              <a:t>Interaction between qualitative and quantitative variables</a:t>
            </a:r>
            <a:endParaRPr lang="en-US" dirty="0"/>
          </a:p>
        </p:txBody>
      </p:sp>
      <p:pic>
        <p:nvPicPr>
          <p:cNvPr id="4" name="Content Placeholder 3" descr="Screen Shot 2016-02-09 at 10.36.49 PM.png"/>
          <p:cNvPicPr>
            <a:picLocks noGrp="1" noChangeAspect="1"/>
          </p:cNvPicPr>
          <p:nvPr>
            <p:ph idx="1"/>
          </p:nvPr>
        </p:nvPicPr>
        <p:blipFill>
          <a:blip r:embed="rId2">
            <a:extLst>
              <a:ext uri="{28A0092B-C50C-407E-A947-70E740481C1C}">
                <a14:useLocalDpi xmlns:a14="http://schemas.microsoft.com/office/drawing/2010/main" val="0"/>
              </a:ext>
            </a:extLst>
          </a:blip>
          <a:srcRect t="-8500" b="-8500"/>
          <a:stretch>
            <a:fillRect/>
          </a:stretch>
        </p:blipFill>
        <p:spPr/>
      </p:pic>
    </p:spTree>
    <p:extLst>
      <p:ext uri="{BB962C8B-B14F-4D97-AF65-F5344CB8AC3E}">
        <p14:creationId xmlns:p14="http://schemas.microsoft.com/office/powerpoint/2010/main" val="22405571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1011"/>
            <a:ext cx="8255152" cy="1143000"/>
          </a:xfrm>
        </p:spPr>
        <p:txBody>
          <a:bodyPr/>
          <a:lstStyle/>
          <a:p>
            <a:r>
              <a:rPr lang="en-US" dirty="0"/>
              <a:t>Interaction between qualitative and quantitative variables</a:t>
            </a:r>
          </a:p>
        </p:txBody>
      </p:sp>
      <p:pic>
        <p:nvPicPr>
          <p:cNvPr id="4" name="Content Placeholder 3" descr="Screen Shot 2016-02-09 at 10.37.54 PM.png"/>
          <p:cNvPicPr>
            <a:picLocks noGrp="1" noChangeAspect="1"/>
          </p:cNvPicPr>
          <p:nvPr>
            <p:ph idx="1"/>
          </p:nvPr>
        </p:nvPicPr>
        <p:blipFill>
          <a:blip r:embed="rId2">
            <a:extLst>
              <a:ext uri="{28A0092B-C50C-407E-A947-70E740481C1C}">
                <a14:useLocalDpi xmlns:a14="http://schemas.microsoft.com/office/drawing/2010/main" val="0"/>
              </a:ext>
            </a:extLst>
          </a:blip>
          <a:srcRect t="-9684" b="-9684"/>
          <a:stretch>
            <a:fillRect/>
          </a:stretch>
        </p:blipFill>
        <p:spPr/>
      </p:pic>
    </p:spTree>
    <p:extLst>
      <p:ext uri="{BB962C8B-B14F-4D97-AF65-F5344CB8AC3E}">
        <p14:creationId xmlns:p14="http://schemas.microsoft.com/office/powerpoint/2010/main" val="28185760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Non-Linear Terms (Python)</a:t>
            </a:r>
          </a:p>
          <a:p>
            <a:r>
              <a:rPr lang="en-US" dirty="0" smtClean="0"/>
              <a:t>Hypothesis test – test of significance on regression coefficients</a:t>
            </a:r>
          </a:p>
          <a:p>
            <a:r>
              <a:rPr lang="en-US" dirty="0" smtClean="0"/>
              <a:t>P-values</a:t>
            </a:r>
          </a:p>
          <a:p>
            <a:r>
              <a:rPr lang="en-US" dirty="0" smtClean="0"/>
              <a:t>Different types of errors and R</a:t>
            </a:r>
            <a:r>
              <a:rPr lang="en-US" baseline="30000" dirty="0" smtClean="0"/>
              <a:t>2</a:t>
            </a:r>
          </a:p>
          <a:p>
            <a:r>
              <a:rPr lang="en-US" dirty="0" smtClean="0"/>
              <a:t>Interaction Effects</a:t>
            </a:r>
          </a:p>
          <a:p>
            <a:endParaRPr lang="en-US" dirty="0"/>
          </a:p>
        </p:txBody>
      </p:sp>
    </p:spTree>
    <p:extLst>
      <p:ext uri="{BB962C8B-B14F-4D97-AF65-F5344CB8AC3E}">
        <p14:creationId xmlns:p14="http://schemas.microsoft.com/office/powerpoint/2010/main" val="604861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6-02-09 at 10.38.24 PM.png"/>
          <p:cNvPicPr>
            <a:picLocks noGrp="1" noChangeAspect="1"/>
          </p:cNvPicPr>
          <p:nvPr>
            <p:ph idx="1"/>
          </p:nvPr>
        </p:nvPicPr>
        <p:blipFill>
          <a:blip r:embed="rId3">
            <a:extLst>
              <a:ext uri="{28A0092B-C50C-407E-A947-70E740481C1C}">
                <a14:useLocalDpi xmlns:a14="http://schemas.microsoft.com/office/drawing/2010/main" val="0"/>
              </a:ext>
            </a:extLst>
          </a:blip>
          <a:srcRect l="2166" r="2166"/>
          <a:stretch>
            <a:fillRect/>
          </a:stretch>
        </p:blipFill>
        <p:spPr/>
      </p:pic>
    </p:spTree>
    <p:extLst>
      <p:ext uri="{BB962C8B-B14F-4D97-AF65-F5344CB8AC3E}">
        <p14:creationId xmlns:p14="http://schemas.microsoft.com/office/powerpoint/2010/main" val="102413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699"/>
            <a:ext cx="7620000" cy="1143000"/>
          </a:xfrm>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Hypothesis test on regression coefficients</a:t>
            </a:r>
          </a:p>
          <a:p>
            <a:r>
              <a:rPr lang="en-US" dirty="0" smtClean="0"/>
              <a:t>P-Value</a:t>
            </a:r>
          </a:p>
          <a:p>
            <a:r>
              <a:rPr lang="en-US" smtClean="0"/>
              <a:t>R</a:t>
            </a:r>
            <a:r>
              <a:rPr lang="en-US" baseline="30000" smtClean="0"/>
              <a:t>2</a:t>
            </a:r>
            <a:r>
              <a:rPr lang="en-US" smtClean="0"/>
              <a:t> </a:t>
            </a:r>
          </a:p>
          <a:p>
            <a:r>
              <a:rPr lang="en-US" smtClean="0"/>
              <a:t>Interaction </a:t>
            </a:r>
            <a:r>
              <a:rPr lang="en-US" dirty="0" smtClean="0"/>
              <a:t>effect (two quantitative variables)</a:t>
            </a:r>
          </a:p>
          <a:p>
            <a:r>
              <a:rPr lang="en-US" dirty="0" smtClean="0"/>
              <a:t>Interaction effect (A quantitative and categorical variable)</a:t>
            </a:r>
            <a:endParaRPr lang="en-US" dirty="0"/>
          </a:p>
        </p:txBody>
      </p:sp>
    </p:spTree>
    <p:extLst>
      <p:ext uri="{BB962C8B-B14F-4D97-AF65-F5344CB8AC3E}">
        <p14:creationId xmlns:p14="http://schemas.microsoft.com/office/powerpoint/2010/main" val="24537789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on Single Variable Regression lines</a:t>
            </a:r>
            <a:endParaRPr lang="en-US" dirty="0"/>
          </a:p>
        </p:txBody>
      </p:sp>
      <p:sp>
        <p:nvSpPr>
          <p:cNvPr id="3" name="Content Placeholder 2"/>
          <p:cNvSpPr>
            <a:spLocks noGrp="1"/>
          </p:cNvSpPr>
          <p:nvPr>
            <p:ph idx="1"/>
          </p:nvPr>
        </p:nvSpPr>
        <p:spPr/>
        <p:txBody>
          <a:bodyPr/>
          <a:lstStyle/>
          <a:p>
            <a:r>
              <a:rPr lang="en-US" dirty="0" smtClean="0"/>
              <a:t>Here is an example of a Single Variable Regression Model</a:t>
            </a:r>
          </a:p>
          <a:p>
            <a:endParaRPr lang="en-US" dirty="0"/>
          </a:p>
          <a:p>
            <a:endParaRPr lang="en-US" dirty="0"/>
          </a:p>
          <a:p>
            <a:r>
              <a:rPr lang="en-US" dirty="0" smtClean="0"/>
              <a:t>What will happen to our coefficients if there is no relationship between X and Y? Can we still use X to predict Y?</a:t>
            </a:r>
          </a:p>
          <a:p>
            <a:endParaRPr lang="en-US" dirty="0"/>
          </a:p>
        </p:txBody>
      </p:sp>
      <p:pic>
        <p:nvPicPr>
          <p:cNvPr id="4" name="Picture 3" descr="Screen Shot 2016-02-09 at 8.23.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23" y="1946906"/>
            <a:ext cx="2970449" cy="742612"/>
          </a:xfrm>
          <a:prstGeom prst="rect">
            <a:avLst/>
          </a:prstGeom>
        </p:spPr>
      </p:pic>
      <p:pic>
        <p:nvPicPr>
          <p:cNvPr id="5" name="Picture 4" descr="Screen Shot 2016-02-09 at 8.26.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53" y="3839052"/>
            <a:ext cx="6688222" cy="1597742"/>
          </a:xfrm>
          <a:prstGeom prst="rect">
            <a:avLst/>
          </a:prstGeom>
        </p:spPr>
      </p:pic>
    </p:spTree>
    <p:extLst>
      <p:ext uri="{BB962C8B-B14F-4D97-AF65-F5344CB8AC3E}">
        <p14:creationId xmlns:p14="http://schemas.microsoft.com/office/powerpoint/2010/main" val="2747738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on Single Variable Regression lines</a:t>
            </a:r>
          </a:p>
        </p:txBody>
      </p:sp>
      <p:pic>
        <p:nvPicPr>
          <p:cNvPr id="4" name="Content Placeholder 3" descr="Screen Shot 2016-02-09 at 8.26.35 PM.png"/>
          <p:cNvPicPr>
            <a:picLocks noGrp="1" noChangeAspect="1"/>
          </p:cNvPicPr>
          <p:nvPr>
            <p:ph idx="1"/>
          </p:nvPr>
        </p:nvPicPr>
        <p:blipFill>
          <a:blip r:embed="rId2">
            <a:extLst>
              <a:ext uri="{28A0092B-C50C-407E-A947-70E740481C1C}">
                <a14:useLocalDpi xmlns:a14="http://schemas.microsoft.com/office/drawing/2010/main" val="0"/>
              </a:ext>
            </a:extLst>
          </a:blip>
          <a:srcRect t="-36301" b="-36301"/>
          <a:stretch>
            <a:fillRect/>
          </a:stretch>
        </p:blipFill>
        <p:spPr>
          <a:xfrm>
            <a:off x="990600" y="1295400"/>
            <a:ext cx="6687325" cy="4213015"/>
          </a:xfrm>
        </p:spPr>
      </p:pic>
    </p:spTree>
    <p:extLst>
      <p:ext uri="{BB962C8B-B14F-4D97-AF65-F5344CB8AC3E}">
        <p14:creationId xmlns:p14="http://schemas.microsoft.com/office/powerpoint/2010/main" val="39036025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on Single Variable Regression lines</a:t>
            </a:r>
          </a:p>
        </p:txBody>
      </p:sp>
      <p:sp>
        <p:nvSpPr>
          <p:cNvPr id="3" name="Content Placeholder 2"/>
          <p:cNvSpPr>
            <a:spLocks noGrp="1"/>
          </p:cNvSpPr>
          <p:nvPr>
            <p:ph idx="1"/>
          </p:nvPr>
        </p:nvSpPr>
        <p:spPr/>
        <p:txBody>
          <a:bodyPr/>
          <a:lstStyle/>
          <a:p>
            <a:r>
              <a:rPr lang="en-US" dirty="0" smtClean="0"/>
              <a:t>We use Statistical Software to compute the probability of estimating a coefficient as large as </a:t>
            </a:r>
            <a:r>
              <a:rPr lang="en-US" dirty="0"/>
              <a:t> </a:t>
            </a:r>
            <a:r>
              <a:rPr lang="en-US" dirty="0" smtClean="0"/>
              <a:t>      given that true population coefficient is              . </a:t>
            </a:r>
            <a:endParaRPr lang="en-US" dirty="0"/>
          </a:p>
          <a:p>
            <a:r>
              <a:rPr lang="en-US" dirty="0" smtClean="0"/>
              <a:t>The above-mentioned probability is called the </a:t>
            </a:r>
            <a:r>
              <a:rPr lang="en-US" dirty="0" smtClean="0">
                <a:solidFill>
                  <a:schemeClr val="accent1"/>
                </a:solidFill>
              </a:rPr>
              <a:t>p-value.</a:t>
            </a:r>
          </a:p>
          <a:p>
            <a:r>
              <a:rPr lang="en-US" dirty="0" smtClean="0">
                <a:solidFill>
                  <a:srgbClr val="2F2B20"/>
                </a:solidFill>
              </a:rPr>
              <a:t>Ideally we want p-value be </a:t>
            </a:r>
            <a:r>
              <a:rPr lang="en-US" b="1" dirty="0" smtClean="0">
                <a:solidFill>
                  <a:srgbClr val="2F2B20"/>
                </a:solidFill>
              </a:rPr>
              <a:t>as small as possible.</a:t>
            </a:r>
          </a:p>
          <a:p>
            <a:r>
              <a:rPr lang="en-US" dirty="0" smtClean="0">
                <a:solidFill>
                  <a:srgbClr val="2F2B20"/>
                </a:solidFill>
              </a:rPr>
              <a:t>In many applications p-value &lt; 5% is an acceptable value. In almost all application p-value &lt; .1% is considered really good.</a:t>
            </a:r>
            <a:endParaRPr lang="en-US" dirty="0">
              <a:solidFill>
                <a:srgbClr val="2F2B20"/>
              </a:solidFill>
            </a:endParaRPr>
          </a:p>
        </p:txBody>
      </p:sp>
      <p:pic>
        <p:nvPicPr>
          <p:cNvPr id="4" name="Picture 3" descr="Screen Shot 2016-02-09 at 8.31.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7816" y="1997712"/>
            <a:ext cx="405801" cy="502420"/>
          </a:xfrm>
          <a:prstGeom prst="rect">
            <a:avLst/>
          </a:prstGeom>
        </p:spPr>
      </p:pic>
      <p:pic>
        <p:nvPicPr>
          <p:cNvPr id="5" name="Picture 4" descr="Screen Shot 2016-02-09 at 8.32.3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8518" y="2394560"/>
            <a:ext cx="826348" cy="413174"/>
          </a:xfrm>
          <a:prstGeom prst="rect">
            <a:avLst/>
          </a:prstGeom>
        </p:spPr>
      </p:pic>
      <p:pic>
        <p:nvPicPr>
          <p:cNvPr id="6" name="Picture 5" descr="Screen Shot 2016-02-09 at 8.36.4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833" y="4551790"/>
            <a:ext cx="7284701" cy="1400904"/>
          </a:xfrm>
          <a:prstGeom prst="rect">
            <a:avLst/>
          </a:prstGeom>
        </p:spPr>
      </p:pic>
    </p:spTree>
    <p:extLst>
      <p:ext uri="{BB962C8B-B14F-4D97-AF65-F5344CB8AC3E}">
        <p14:creationId xmlns:p14="http://schemas.microsoft.com/office/powerpoint/2010/main" val="33517531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 on </a:t>
            </a:r>
            <a:r>
              <a:rPr lang="en-US" dirty="0" smtClean="0"/>
              <a:t>Multi-Variable </a:t>
            </a:r>
            <a:r>
              <a:rPr lang="en-US" dirty="0"/>
              <a:t>Regression lines</a:t>
            </a:r>
          </a:p>
        </p:txBody>
      </p:sp>
      <p:sp>
        <p:nvSpPr>
          <p:cNvPr id="3" name="Content Placeholder 2"/>
          <p:cNvSpPr>
            <a:spLocks noGrp="1"/>
          </p:cNvSpPr>
          <p:nvPr>
            <p:ph idx="1"/>
          </p:nvPr>
        </p:nvSpPr>
        <p:spPr/>
        <p:txBody>
          <a:bodyPr/>
          <a:lstStyle/>
          <a:p>
            <a:r>
              <a:rPr lang="en-US" dirty="0" smtClean="0"/>
              <a:t>For multi-Variable Regression lines we have two types of hypothesis test</a:t>
            </a:r>
          </a:p>
          <a:p>
            <a:pPr lvl="1"/>
            <a:r>
              <a:rPr lang="en-US" dirty="0" smtClean="0"/>
              <a:t>Hypothesis test for </a:t>
            </a:r>
            <a:r>
              <a:rPr lang="en-US" dirty="0" err="1" smtClean="0"/>
              <a:t>significancy</a:t>
            </a:r>
            <a:r>
              <a:rPr lang="en-US" dirty="0" smtClean="0"/>
              <a:t> of our model</a:t>
            </a:r>
          </a:p>
          <a:p>
            <a:pPr lvl="1"/>
            <a:r>
              <a:rPr lang="en-US" dirty="0" smtClean="0"/>
              <a:t>Hypothesis test for </a:t>
            </a:r>
            <a:r>
              <a:rPr lang="en-US" dirty="0" err="1" smtClean="0"/>
              <a:t>significancy</a:t>
            </a:r>
            <a:r>
              <a:rPr lang="en-US" dirty="0" smtClean="0"/>
              <a:t> of each of our variables. </a:t>
            </a:r>
          </a:p>
          <a:p>
            <a:pPr lvl="1"/>
            <a:r>
              <a:rPr lang="en-US" dirty="0" smtClean="0"/>
              <a:t>Always start with Hypothesis test for the whole model and then check individual variables. </a:t>
            </a:r>
          </a:p>
          <a:p>
            <a:r>
              <a:rPr lang="en-US" dirty="0" smtClean="0"/>
              <a:t>Here is our multi-variable regression model:</a:t>
            </a:r>
          </a:p>
          <a:p>
            <a:endParaRPr lang="en-US" dirty="0"/>
          </a:p>
          <a:p>
            <a:endParaRPr lang="en-US" dirty="0" smtClean="0"/>
          </a:p>
          <a:p>
            <a:endParaRPr lang="en-US" dirty="0"/>
          </a:p>
          <a:p>
            <a:r>
              <a:rPr lang="en-US" dirty="0" smtClean="0"/>
              <a:t>What values of coefficient will make our model useless?</a:t>
            </a:r>
          </a:p>
          <a:p>
            <a:endParaRPr lang="en-US" dirty="0" smtClean="0"/>
          </a:p>
        </p:txBody>
      </p:sp>
      <p:pic>
        <p:nvPicPr>
          <p:cNvPr id="4" name="Picture 3" descr="Screen Shot 2016-02-09 at 8.41.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982" y="4377194"/>
            <a:ext cx="4584700" cy="571500"/>
          </a:xfrm>
          <a:prstGeom prst="rect">
            <a:avLst/>
          </a:prstGeom>
        </p:spPr>
      </p:pic>
    </p:spTree>
    <p:extLst>
      <p:ext uri="{BB962C8B-B14F-4D97-AF65-F5344CB8AC3E}">
        <p14:creationId xmlns:p14="http://schemas.microsoft.com/office/powerpoint/2010/main" val="42439823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of the model</a:t>
            </a:r>
            <a:endParaRPr lang="en-US" dirty="0"/>
          </a:p>
        </p:txBody>
      </p:sp>
      <p:sp>
        <p:nvSpPr>
          <p:cNvPr id="5" name="Content Placeholder 4"/>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Again we use statistical software to calculate the probability of estimating such large </a:t>
            </a:r>
            <a:r>
              <a:rPr lang="en-US" i="1" dirty="0" err="1" smtClean="0"/>
              <a:t>beta_j</a:t>
            </a:r>
            <a:r>
              <a:rPr lang="en-US" dirty="0" err="1" smtClean="0"/>
              <a:t>s</a:t>
            </a:r>
            <a:r>
              <a:rPr lang="en-US" dirty="0" smtClean="0"/>
              <a:t> given that null hypothesis is True. This is called the </a:t>
            </a:r>
            <a:r>
              <a:rPr lang="en-US" dirty="0" smtClean="0">
                <a:solidFill>
                  <a:schemeClr val="accent1"/>
                </a:solidFill>
              </a:rPr>
              <a:t>p-value </a:t>
            </a:r>
            <a:r>
              <a:rPr lang="en-US" dirty="0" smtClean="0"/>
              <a:t>of your model. Again, we want it be as small as possible. Usually p-values less than 5% is acceptable. </a:t>
            </a:r>
            <a:endParaRPr lang="en-US" dirty="0"/>
          </a:p>
        </p:txBody>
      </p:sp>
      <p:pic>
        <p:nvPicPr>
          <p:cNvPr id="6" name="Picture 5" descr="Screen Shot 2016-02-09 at 8.41.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024" y="2497697"/>
            <a:ext cx="6096000" cy="1473200"/>
          </a:xfrm>
          <a:prstGeom prst="rect">
            <a:avLst/>
          </a:prstGeom>
        </p:spPr>
      </p:pic>
    </p:spTree>
    <p:extLst>
      <p:ext uri="{BB962C8B-B14F-4D97-AF65-F5344CB8AC3E}">
        <p14:creationId xmlns:p14="http://schemas.microsoft.com/office/powerpoint/2010/main" val="3543517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 of coefficients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r>
              <a:rPr lang="en-US" dirty="0" smtClean="0"/>
              <a:t>The idea behind hypothesis test for coefficients is the same as single variable regression lines. </a:t>
            </a:r>
          </a:p>
          <a:p>
            <a:r>
              <a:rPr lang="en-US" dirty="0" smtClean="0"/>
              <a:t>You prefer to solely work with significant variables / If you observe insignificant variables you usually need to get rid of them and run your multivariable regression lines without those variables. </a:t>
            </a:r>
          </a:p>
          <a:p>
            <a:r>
              <a:rPr lang="en-US" dirty="0" smtClean="0"/>
              <a:t>If you have more than one insignificant variables, start dropping the most insignificant variable. If after removing that variable you still have insignificant variables, drop them one by one, until you are left with no insignificant variables.  This method is called backward selection.</a:t>
            </a:r>
            <a:endParaRPr lang="en-US" dirty="0"/>
          </a:p>
        </p:txBody>
      </p:sp>
      <p:pic>
        <p:nvPicPr>
          <p:cNvPr id="4" name="Picture 3" descr="Screen Shot 2016-02-09 at 8.46.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40" y="1417638"/>
            <a:ext cx="6680200" cy="1727200"/>
          </a:xfrm>
          <a:prstGeom prst="rect">
            <a:avLst/>
          </a:prstGeom>
        </p:spPr>
      </p:pic>
    </p:spTree>
    <p:extLst>
      <p:ext uri="{BB962C8B-B14F-4D97-AF65-F5344CB8AC3E}">
        <p14:creationId xmlns:p14="http://schemas.microsoft.com/office/powerpoint/2010/main" val="1741039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RSS, TSS, and R</a:t>
            </a:r>
            <a:r>
              <a:rPr lang="en-US" baseline="30000" dirty="0" smtClean="0"/>
              <a:t>2</a:t>
            </a:r>
            <a:endParaRPr lang="en-US" dirty="0"/>
          </a:p>
        </p:txBody>
      </p:sp>
      <p:sp>
        <p:nvSpPr>
          <p:cNvPr id="3" name="Content Placeholder 2"/>
          <p:cNvSpPr>
            <a:spLocks noGrp="1"/>
          </p:cNvSpPr>
          <p:nvPr>
            <p:ph idx="1"/>
          </p:nvPr>
        </p:nvSpPr>
        <p:spPr/>
        <p:txBody>
          <a:bodyPr/>
          <a:lstStyle/>
          <a:p>
            <a:r>
              <a:rPr lang="en-US" dirty="0" smtClean="0"/>
              <a:t>Our goal is to measure how much of the variability of the model is captured by our linear models. </a:t>
            </a:r>
          </a:p>
          <a:p>
            <a:r>
              <a:rPr lang="en-US" dirty="0" smtClean="0"/>
              <a:t>What is the worst model possible? </a:t>
            </a:r>
          </a:p>
          <a:p>
            <a:pPr lvl="1"/>
            <a:r>
              <a:rPr lang="en-US" dirty="0" smtClean="0"/>
              <a:t>The worst model is something that does not use anything from your X variable to predict Y</a:t>
            </a:r>
          </a:p>
          <a:p>
            <a:pPr lvl="1"/>
            <a:r>
              <a:rPr lang="en-US" dirty="0" smtClean="0"/>
              <a:t>My worst predictor is average value of Y. This value is independent from X. Any model shall perform better than this one. </a:t>
            </a:r>
          </a:p>
          <a:p>
            <a:pPr lvl="1"/>
            <a:r>
              <a:rPr lang="en-US" dirty="0" smtClean="0"/>
              <a:t>Total Sum Square – TSS - is the error associated with our worst model. This is the error we would like to beat.</a:t>
            </a:r>
          </a:p>
          <a:p>
            <a:pPr lvl="1"/>
            <a:r>
              <a:rPr lang="en-US" dirty="0" smtClean="0"/>
              <a:t>Residual Sum Square – is the error remained to be captured.</a:t>
            </a:r>
          </a:p>
          <a:p>
            <a:pPr lvl="1"/>
            <a:r>
              <a:rPr lang="en-US" dirty="0" smtClean="0"/>
              <a:t>R</a:t>
            </a:r>
            <a:r>
              <a:rPr lang="en-US" baseline="30000" dirty="0" smtClean="0"/>
              <a:t>2</a:t>
            </a:r>
            <a:r>
              <a:rPr lang="en-US" dirty="0" smtClean="0"/>
              <a:t> </a:t>
            </a:r>
            <a:r>
              <a:rPr lang="en-US" baseline="30000" dirty="0"/>
              <a:t>  </a:t>
            </a:r>
            <a:r>
              <a:rPr lang="en-US" dirty="0" smtClean="0"/>
              <a:t>  is the ratio of the captured error and total error. </a:t>
            </a:r>
          </a:p>
          <a:p>
            <a:pPr lvl="1"/>
            <a:r>
              <a:rPr lang="en-US" dirty="0" smtClean="0"/>
              <a:t>R</a:t>
            </a:r>
            <a:r>
              <a:rPr lang="en-US" baseline="30000" dirty="0" smtClean="0"/>
              <a:t>2</a:t>
            </a:r>
            <a:r>
              <a:rPr lang="en-US" dirty="0" smtClean="0"/>
              <a:t> = (TSS-RSS)/TSS = 1 – RSS/TSS</a:t>
            </a:r>
          </a:p>
        </p:txBody>
      </p:sp>
    </p:spTree>
    <p:extLst>
      <p:ext uri="{BB962C8B-B14F-4D97-AF65-F5344CB8AC3E}">
        <p14:creationId xmlns:p14="http://schemas.microsoft.com/office/powerpoint/2010/main" val="2080177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5503</TotalTime>
  <Words>1309</Words>
  <Application>Microsoft Macintosh PowerPoint</Application>
  <PresentationFormat>On-screen Show (4:3)</PresentationFormat>
  <Paragraphs>139</Paragraphs>
  <Slides>21</Slides>
  <Notes>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Linear Regression Lines (Part 2)</vt:lpstr>
      <vt:lpstr>Agenda</vt:lpstr>
      <vt:lpstr>Hypothesis Test on Single Variable Regression lines</vt:lpstr>
      <vt:lpstr>Hypothesis Test on Single Variable Regression lines</vt:lpstr>
      <vt:lpstr>Hypothesis Test on Single Variable Regression lines</vt:lpstr>
      <vt:lpstr>Hypothesis Test on Multi-Variable Regression lines</vt:lpstr>
      <vt:lpstr>Hypothesis test of the model</vt:lpstr>
      <vt:lpstr>Hypothesis test of coefficients</vt:lpstr>
      <vt:lpstr>RSS, TSS, and R2</vt:lpstr>
      <vt:lpstr>Interaction effects</vt:lpstr>
      <vt:lpstr>Interaction effects - continued</vt:lpstr>
      <vt:lpstr>TV vs Radio Scatterplot </vt:lpstr>
      <vt:lpstr>Interaction in the Advertising data?</vt:lpstr>
      <vt:lpstr>Modeling interactions – Advertising data</vt:lpstr>
      <vt:lpstr>Interpretation</vt:lpstr>
      <vt:lpstr>Interpretation - continued</vt:lpstr>
      <vt:lpstr>Hierarchy</vt:lpstr>
      <vt:lpstr>Interaction between qualitative and quantitative variables</vt:lpstr>
      <vt:lpstr>Interaction between qualitative and quantitative variables</vt:lpstr>
      <vt:lpstr>PowerPoint Presentation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Lines (Part 2)</dc:title>
  <dc:creator>HH</dc:creator>
  <cp:lastModifiedBy>Damola Abiola</cp:lastModifiedBy>
  <cp:revision>19</cp:revision>
  <dcterms:created xsi:type="dcterms:W3CDTF">2016-02-10T04:16:29Z</dcterms:created>
  <dcterms:modified xsi:type="dcterms:W3CDTF">2016-06-27T18:34:25Z</dcterms:modified>
</cp:coreProperties>
</file>