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Estilo Claro 2 - Destaqu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Estilo com Tema 1 - Destaqu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081" autoAdjust="0"/>
  </p:normalViewPr>
  <p:slideViewPr>
    <p:cSldViewPr snapToGrid="0">
      <p:cViewPr>
        <p:scale>
          <a:sx n="150" d="100"/>
          <a:sy n="150" d="100"/>
        </p:scale>
        <p:origin x="1590" y="-421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F5DC-26D8-4B90-A0B7-D4CE53E143AD}" type="datetimeFigureOut">
              <a:rPr lang="pt-PT" smtClean="0"/>
              <a:t>26/04/2022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AE6F-F7CB-424C-AF6F-6D0FA29B78B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6451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F5DC-26D8-4B90-A0B7-D4CE53E143AD}" type="datetimeFigureOut">
              <a:rPr lang="pt-PT" smtClean="0"/>
              <a:t>26/04/2022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AE6F-F7CB-424C-AF6F-6D0FA29B78B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7345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F5DC-26D8-4B90-A0B7-D4CE53E143AD}" type="datetimeFigureOut">
              <a:rPr lang="pt-PT" smtClean="0"/>
              <a:t>26/04/2022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AE6F-F7CB-424C-AF6F-6D0FA29B78B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200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F5DC-26D8-4B90-A0B7-D4CE53E143AD}" type="datetimeFigureOut">
              <a:rPr lang="pt-PT" smtClean="0"/>
              <a:t>26/04/2022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AE6F-F7CB-424C-AF6F-6D0FA29B78B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5622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F5DC-26D8-4B90-A0B7-D4CE53E143AD}" type="datetimeFigureOut">
              <a:rPr lang="pt-PT" smtClean="0"/>
              <a:t>26/04/2022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AE6F-F7CB-424C-AF6F-6D0FA29B78B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6632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F5DC-26D8-4B90-A0B7-D4CE53E143AD}" type="datetimeFigureOut">
              <a:rPr lang="pt-PT" smtClean="0"/>
              <a:t>26/04/2022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AE6F-F7CB-424C-AF6F-6D0FA29B78B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3659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F5DC-26D8-4B90-A0B7-D4CE53E143AD}" type="datetimeFigureOut">
              <a:rPr lang="pt-PT" smtClean="0"/>
              <a:t>26/04/2022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AE6F-F7CB-424C-AF6F-6D0FA29B78B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7821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F5DC-26D8-4B90-A0B7-D4CE53E143AD}" type="datetimeFigureOut">
              <a:rPr lang="pt-PT" smtClean="0"/>
              <a:t>26/04/2022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AE6F-F7CB-424C-AF6F-6D0FA29B78B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9997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F5DC-26D8-4B90-A0B7-D4CE53E143AD}" type="datetimeFigureOut">
              <a:rPr lang="pt-PT" smtClean="0"/>
              <a:t>26/04/2022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AE6F-F7CB-424C-AF6F-6D0FA29B78B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736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F5DC-26D8-4B90-A0B7-D4CE53E143AD}" type="datetimeFigureOut">
              <a:rPr lang="pt-PT" smtClean="0"/>
              <a:t>26/04/2022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AE6F-F7CB-424C-AF6F-6D0FA29B78B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9266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F5DC-26D8-4B90-A0B7-D4CE53E143AD}" type="datetimeFigureOut">
              <a:rPr lang="pt-PT" smtClean="0"/>
              <a:t>26/04/2022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DAE6F-F7CB-424C-AF6F-6D0FA29B78B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5541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4F5DC-26D8-4B90-A0B7-D4CE53E143AD}" type="datetimeFigureOut">
              <a:rPr lang="pt-PT" smtClean="0"/>
              <a:t>26/04/2022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DAE6F-F7CB-424C-AF6F-6D0FA29B78B3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653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Conexão: Ângulo Reto 110">
            <a:extLst>
              <a:ext uri="{FF2B5EF4-FFF2-40B4-BE49-F238E27FC236}">
                <a16:creationId xmlns:a16="http://schemas.microsoft.com/office/drawing/2014/main" id="{8435C52E-CE25-48A0-A9B0-47FB5A2E6CBE}"/>
              </a:ext>
            </a:extLst>
          </p:cNvPr>
          <p:cNvCxnSpPr>
            <a:cxnSpLocks/>
            <a:endCxn id="80" idx="1"/>
          </p:cNvCxnSpPr>
          <p:nvPr/>
        </p:nvCxnSpPr>
        <p:spPr>
          <a:xfrm rot="5400000" flipH="1" flipV="1">
            <a:off x="-545952" y="2862410"/>
            <a:ext cx="3277892" cy="3063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" name="Conexão: Ângulo Reto 113">
            <a:extLst>
              <a:ext uri="{FF2B5EF4-FFF2-40B4-BE49-F238E27FC236}">
                <a16:creationId xmlns:a16="http://schemas.microsoft.com/office/drawing/2014/main" id="{BF7F98CA-FA8C-45B6-95A9-A6106FCCAFB8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14454" y="2960502"/>
            <a:ext cx="1512592" cy="3134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17" name="Conexão: Ângulo Reto 216">
            <a:extLst>
              <a:ext uri="{FF2B5EF4-FFF2-40B4-BE49-F238E27FC236}">
                <a16:creationId xmlns:a16="http://schemas.microsoft.com/office/drawing/2014/main" id="{BD00CB62-97C6-4B58-884B-AC9860509D16}"/>
              </a:ext>
            </a:extLst>
          </p:cNvPr>
          <p:cNvCxnSpPr>
            <a:cxnSpLocks/>
          </p:cNvCxnSpPr>
          <p:nvPr/>
        </p:nvCxnSpPr>
        <p:spPr>
          <a:xfrm flipV="1">
            <a:off x="234950" y="1584403"/>
            <a:ext cx="5821362" cy="3095547"/>
          </a:xfrm>
          <a:prstGeom prst="bentConnector4">
            <a:avLst>
              <a:gd name="adj1" fmla="val 178"/>
              <a:gd name="adj2" fmla="val 14287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Conexão: Ângulo Reto 55">
            <a:extLst>
              <a:ext uri="{FF2B5EF4-FFF2-40B4-BE49-F238E27FC236}">
                <a16:creationId xmlns:a16="http://schemas.microsoft.com/office/drawing/2014/main" id="{DD0F47EC-CD24-440F-9BAE-0C648CA2E8D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57300" y="4114798"/>
            <a:ext cx="1746252" cy="381002"/>
          </a:xfrm>
          <a:prstGeom prst="bentConnector3">
            <a:avLst>
              <a:gd name="adj1" fmla="val 99818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1C69205-4327-4CD1-927A-646088ACCE64}"/>
              </a:ext>
            </a:extLst>
          </p:cNvPr>
          <p:cNvSpPr/>
          <p:nvPr/>
        </p:nvSpPr>
        <p:spPr>
          <a:xfrm>
            <a:off x="1995606" y="2005090"/>
            <a:ext cx="1456542" cy="4068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/>
              <a:t>AguardaConfiguracao</a:t>
            </a:r>
          </a:p>
          <a:p>
            <a:pPr algn="ctr"/>
            <a:r>
              <a:rPr lang="pt-PT" sz="600" dirty="0">
                <a:solidFill>
                  <a:srgbClr val="C00000"/>
                </a:solidFill>
              </a:rPr>
              <a:t>Fase1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7686C0E-D992-4F26-B820-7FC9857384BA}"/>
              </a:ext>
            </a:extLst>
          </p:cNvPr>
          <p:cNvSpPr/>
          <p:nvPr/>
        </p:nvSpPr>
        <p:spPr>
          <a:xfrm>
            <a:off x="2723877" y="3755871"/>
            <a:ext cx="1456542" cy="4068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/>
              <a:t>OrganizaCandidaturas</a:t>
            </a:r>
          </a:p>
          <a:p>
            <a:pPr algn="ctr"/>
            <a:r>
              <a:rPr lang="pt-PT" sz="800" dirty="0">
                <a:solidFill>
                  <a:srgbClr val="C00000"/>
                </a:solidFill>
              </a:rPr>
              <a:t>Fase2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80C2CAE-1B63-49CE-92F7-894A70134CE2}"/>
              </a:ext>
            </a:extLst>
          </p:cNvPr>
          <p:cNvSpPr/>
          <p:nvPr/>
        </p:nvSpPr>
        <p:spPr>
          <a:xfrm>
            <a:off x="2723876" y="9499165"/>
            <a:ext cx="1456542" cy="4068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/>
              <a:t>Consulta</a:t>
            </a:r>
          </a:p>
          <a:p>
            <a:pPr algn="ctr"/>
            <a:r>
              <a:rPr lang="pt-PT" sz="800" dirty="0">
                <a:solidFill>
                  <a:srgbClr val="C00000"/>
                </a:solidFill>
              </a:rPr>
              <a:t>Fase5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A086235D-9B6C-46FE-9972-2A5C5C04FD4E}"/>
              </a:ext>
            </a:extLst>
          </p:cNvPr>
          <p:cNvSpPr/>
          <p:nvPr/>
        </p:nvSpPr>
        <p:spPr>
          <a:xfrm>
            <a:off x="119574" y="4501780"/>
            <a:ext cx="1456542" cy="4068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/>
              <a:t>FicheirosCSV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E64EE04-069D-47E1-A9E9-4464DB812B69}"/>
              </a:ext>
            </a:extLst>
          </p:cNvPr>
          <p:cNvSpPr/>
          <p:nvPr/>
        </p:nvSpPr>
        <p:spPr>
          <a:xfrm>
            <a:off x="2723876" y="5931899"/>
            <a:ext cx="1456542" cy="4068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/>
              <a:t>AtribuicaoPropostas</a:t>
            </a:r>
          </a:p>
          <a:p>
            <a:pPr algn="ctr"/>
            <a:r>
              <a:rPr lang="pt-PT" sz="800" dirty="0">
                <a:solidFill>
                  <a:srgbClr val="C00000"/>
                </a:solidFill>
              </a:rPr>
              <a:t>Fase3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D252907-40B2-4B25-A35D-9371A4467800}"/>
              </a:ext>
            </a:extLst>
          </p:cNvPr>
          <p:cNvSpPr/>
          <p:nvPr/>
        </p:nvSpPr>
        <p:spPr>
          <a:xfrm>
            <a:off x="5401458" y="4480708"/>
            <a:ext cx="1456542" cy="4068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/>
              <a:t>ConsultaEmpates</a:t>
            </a:r>
          </a:p>
          <a:p>
            <a:pPr algn="ctr"/>
            <a:r>
              <a:rPr lang="pt-PT" sz="1000" dirty="0">
                <a:solidFill>
                  <a:srgbClr val="C00000"/>
                </a:solidFill>
              </a:rPr>
              <a:t>Fase3</a:t>
            </a:r>
            <a:endParaRPr lang="pt-PT" sz="1000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23148BD-2F31-47F4-9D19-9686ECF04F9A}"/>
              </a:ext>
            </a:extLst>
          </p:cNvPr>
          <p:cNvSpPr/>
          <p:nvPr/>
        </p:nvSpPr>
        <p:spPr>
          <a:xfrm>
            <a:off x="2734331" y="8238797"/>
            <a:ext cx="1456542" cy="4068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/>
              <a:t>AtribuicaoOrientadores</a:t>
            </a:r>
          </a:p>
          <a:p>
            <a:pPr algn="ctr"/>
            <a:r>
              <a:rPr lang="pt-PT" sz="800" dirty="0">
                <a:solidFill>
                  <a:srgbClr val="C00000"/>
                </a:solidFill>
              </a:rPr>
              <a:t>Fase4</a:t>
            </a:r>
            <a:r>
              <a:rPr lang="pt-PT" sz="1000" dirty="0"/>
              <a:t> </a:t>
            </a:r>
          </a:p>
        </p:txBody>
      </p:sp>
      <p:cxnSp>
        <p:nvCxnSpPr>
          <p:cNvPr id="26" name="Conexão: Ângulo Reto 25">
            <a:extLst>
              <a:ext uri="{FF2B5EF4-FFF2-40B4-BE49-F238E27FC236}">
                <a16:creationId xmlns:a16="http://schemas.microsoft.com/office/drawing/2014/main" id="{DE6BEF95-2CF4-4B0B-8DF0-575EA7DEFCA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08198" y="2965448"/>
            <a:ext cx="1308102" cy="266702"/>
          </a:xfrm>
          <a:prstGeom prst="bentConnector3">
            <a:avLst>
              <a:gd name="adj1" fmla="val 17961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9" name="Conexão: Ângulo Reto 28">
            <a:extLst>
              <a:ext uri="{FF2B5EF4-FFF2-40B4-BE49-F238E27FC236}">
                <a16:creationId xmlns:a16="http://schemas.microsoft.com/office/drawing/2014/main" id="{0E23A692-D3AB-48FA-B220-5167C598A8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50067" y="3006190"/>
            <a:ext cx="1311118" cy="226345"/>
          </a:xfrm>
          <a:prstGeom prst="bentConnector3">
            <a:avLst>
              <a:gd name="adj1" fmla="val 5048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5" name="Conexão: Ângulo Reto 34">
            <a:extLst>
              <a:ext uri="{FF2B5EF4-FFF2-40B4-BE49-F238E27FC236}">
                <a16:creationId xmlns:a16="http://schemas.microsoft.com/office/drawing/2014/main" id="{ED917037-DA91-4ADC-8BAC-36D96DAB950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12079" y="4928520"/>
            <a:ext cx="1738052" cy="2503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8" name="Conexão: Ângulo Reto 37">
            <a:extLst>
              <a:ext uri="{FF2B5EF4-FFF2-40B4-BE49-F238E27FC236}">
                <a16:creationId xmlns:a16="http://schemas.microsoft.com/office/drawing/2014/main" id="{C122AFCA-5201-4184-AE6D-71E60840D71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23192" y="4919064"/>
            <a:ext cx="1751712" cy="244790"/>
          </a:xfrm>
          <a:prstGeom prst="bentConnector3">
            <a:avLst>
              <a:gd name="adj1" fmla="val 31512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1" name="Conexão: Ângulo Reto 60">
            <a:extLst>
              <a:ext uri="{FF2B5EF4-FFF2-40B4-BE49-F238E27FC236}">
                <a16:creationId xmlns:a16="http://schemas.microsoft.com/office/drawing/2014/main" id="{11A33D42-8156-4189-BE29-F995E19DF12D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095495" y="3959289"/>
            <a:ext cx="1628382" cy="536141"/>
          </a:xfrm>
          <a:prstGeom prst="bentConnector3">
            <a:avLst>
              <a:gd name="adj1" fmla="val 4765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3" name="Conexão: Ângulo Reto 62">
            <a:extLst>
              <a:ext uri="{FF2B5EF4-FFF2-40B4-BE49-F238E27FC236}">
                <a16:creationId xmlns:a16="http://schemas.microsoft.com/office/drawing/2014/main" id="{CE09FCB8-B2F4-40B8-B540-ECD2BB075136}"/>
              </a:ext>
            </a:extLst>
          </p:cNvPr>
          <p:cNvCxnSpPr/>
          <p:nvPr/>
        </p:nvCxnSpPr>
        <p:spPr>
          <a:xfrm>
            <a:off x="1300935" y="4929686"/>
            <a:ext cx="1422941" cy="1091436"/>
          </a:xfrm>
          <a:prstGeom prst="bentConnector3">
            <a:avLst>
              <a:gd name="adj1" fmla="val 198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68" name="Conexão: Ângulo Reto 67">
            <a:extLst>
              <a:ext uri="{FF2B5EF4-FFF2-40B4-BE49-F238E27FC236}">
                <a16:creationId xmlns:a16="http://schemas.microsoft.com/office/drawing/2014/main" id="{A06B7ED9-DF5F-4128-8268-29D8523C62BE}"/>
              </a:ext>
            </a:extLst>
          </p:cNvPr>
          <p:cNvCxnSpPr>
            <a:stCxn id="9" idx="1"/>
          </p:cNvCxnSpPr>
          <p:nvPr/>
        </p:nvCxnSpPr>
        <p:spPr>
          <a:xfrm rot="10800000">
            <a:off x="1112122" y="4908615"/>
            <a:ext cx="1611755" cy="1226702"/>
          </a:xfrm>
          <a:prstGeom prst="bentConnector3">
            <a:avLst>
              <a:gd name="adj1" fmla="val 10011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71" name="Conexão: Ângulo Reto 70">
            <a:extLst>
              <a:ext uri="{FF2B5EF4-FFF2-40B4-BE49-F238E27FC236}">
                <a16:creationId xmlns:a16="http://schemas.microsoft.com/office/drawing/2014/main" id="{5B3D9034-1C63-4054-9BBF-CC9D46DE44A0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446" y="5693610"/>
            <a:ext cx="3433327" cy="1905476"/>
          </a:xfrm>
          <a:prstGeom prst="bentConnector3">
            <a:avLst>
              <a:gd name="adj1" fmla="val 63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73" name="Conexão: Ângulo Reto 72">
            <a:extLst>
              <a:ext uri="{FF2B5EF4-FFF2-40B4-BE49-F238E27FC236}">
                <a16:creationId xmlns:a16="http://schemas.microsoft.com/office/drawing/2014/main" id="{39D7D1BB-2CE8-4F28-B15C-900150559F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47121" y="5649937"/>
            <a:ext cx="3657819" cy="2109629"/>
          </a:xfrm>
          <a:prstGeom prst="bentConnector3">
            <a:avLst>
              <a:gd name="adj1" fmla="val 10041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76" name="Conexão: Ângulo Reto 75">
            <a:extLst>
              <a:ext uri="{FF2B5EF4-FFF2-40B4-BE49-F238E27FC236}">
                <a16:creationId xmlns:a16="http://schemas.microsoft.com/office/drawing/2014/main" id="{0F33A0DD-1B02-42BB-AE19-71CA96A6D2EE}"/>
              </a:ext>
            </a:extLst>
          </p:cNvPr>
          <p:cNvCxnSpPr>
            <a:endCxn id="7" idx="1"/>
          </p:cNvCxnSpPr>
          <p:nvPr/>
        </p:nvCxnSpPr>
        <p:spPr>
          <a:xfrm rot="16200000" flipH="1">
            <a:off x="-783453" y="6195253"/>
            <a:ext cx="4772897" cy="2241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78" name="Conexão: Ângulo Reto 77">
            <a:extLst>
              <a:ext uri="{FF2B5EF4-FFF2-40B4-BE49-F238E27FC236}">
                <a16:creationId xmlns:a16="http://schemas.microsoft.com/office/drawing/2014/main" id="{77A89B4F-EE94-4E16-9098-F8227D686C14}"/>
              </a:ext>
            </a:extLst>
          </p:cNvPr>
          <p:cNvCxnSpPr/>
          <p:nvPr/>
        </p:nvCxnSpPr>
        <p:spPr>
          <a:xfrm rot="16200000" flipV="1">
            <a:off x="-910254" y="6225039"/>
            <a:ext cx="4936497" cy="2331764"/>
          </a:xfrm>
          <a:prstGeom prst="bentConnector3">
            <a:avLst>
              <a:gd name="adj1" fmla="val 1531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19" name="Seta: Curvada Para Cima 118">
            <a:extLst>
              <a:ext uri="{FF2B5EF4-FFF2-40B4-BE49-F238E27FC236}">
                <a16:creationId xmlns:a16="http://schemas.microsoft.com/office/drawing/2014/main" id="{88C3B6A5-D68A-45D5-A025-F56A3ED157B9}"/>
              </a:ext>
            </a:extLst>
          </p:cNvPr>
          <p:cNvSpPr/>
          <p:nvPr/>
        </p:nvSpPr>
        <p:spPr>
          <a:xfrm rot="10616640">
            <a:off x="1518073" y="988585"/>
            <a:ext cx="333471" cy="182177"/>
          </a:xfrm>
          <a:prstGeom prst="curvedUpArrow">
            <a:avLst>
              <a:gd name="adj1" fmla="val 5816"/>
              <a:gd name="adj2" fmla="val 27233"/>
              <a:gd name="adj3" fmla="val 1769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21" name="Seta: Curvada Para Cima 120">
            <a:extLst>
              <a:ext uri="{FF2B5EF4-FFF2-40B4-BE49-F238E27FC236}">
                <a16:creationId xmlns:a16="http://schemas.microsoft.com/office/drawing/2014/main" id="{1A7452DD-6301-4F23-878B-1CE82C45CF46}"/>
              </a:ext>
            </a:extLst>
          </p:cNvPr>
          <p:cNvSpPr/>
          <p:nvPr/>
        </p:nvSpPr>
        <p:spPr>
          <a:xfrm rot="12230517">
            <a:off x="3988596" y="3560810"/>
            <a:ext cx="333471" cy="288058"/>
          </a:xfrm>
          <a:prstGeom prst="curvedUpArrow">
            <a:avLst>
              <a:gd name="adj1" fmla="val 5816"/>
              <a:gd name="adj2" fmla="val 27233"/>
              <a:gd name="adj3" fmla="val 1769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24" name="Seta: Curvada Para Cima 123">
            <a:extLst>
              <a:ext uri="{FF2B5EF4-FFF2-40B4-BE49-F238E27FC236}">
                <a16:creationId xmlns:a16="http://schemas.microsoft.com/office/drawing/2014/main" id="{70F85A61-21DC-4F6F-B790-9A5143C925B0}"/>
              </a:ext>
            </a:extLst>
          </p:cNvPr>
          <p:cNvSpPr/>
          <p:nvPr/>
        </p:nvSpPr>
        <p:spPr>
          <a:xfrm rot="538622">
            <a:off x="2670061" y="4187530"/>
            <a:ext cx="333471" cy="291939"/>
          </a:xfrm>
          <a:prstGeom prst="curvedUpArrow">
            <a:avLst>
              <a:gd name="adj1" fmla="val 5816"/>
              <a:gd name="adj2" fmla="val 27233"/>
              <a:gd name="adj3" fmla="val 1769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cxnSp>
        <p:nvCxnSpPr>
          <p:cNvPr id="129" name="Conexão: Ângulo Reto 128">
            <a:extLst>
              <a:ext uri="{FF2B5EF4-FFF2-40B4-BE49-F238E27FC236}">
                <a16:creationId xmlns:a16="http://schemas.microsoft.com/office/drawing/2014/main" id="{D85B0271-9BE4-4145-B1B1-8946477E41F3}"/>
              </a:ext>
            </a:extLst>
          </p:cNvPr>
          <p:cNvCxnSpPr>
            <a:cxnSpLocks/>
            <a:endCxn id="5" idx="3"/>
          </p:cNvCxnSpPr>
          <p:nvPr/>
        </p:nvCxnSpPr>
        <p:spPr>
          <a:xfrm rot="5400000" flipH="1" flipV="1">
            <a:off x="3133229" y="4959910"/>
            <a:ext cx="2047810" cy="46569"/>
          </a:xfrm>
          <a:prstGeom prst="bentConnector4">
            <a:avLst>
              <a:gd name="adj1" fmla="val 690"/>
              <a:gd name="adj2" fmla="val 59088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32" name="Conexão: Ângulo Reto 131">
            <a:extLst>
              <a:ext uri="{FF2B5EF4-FFF2-40B4-BE49-F238E27FC236}">
                <a16:creationId xmlns:a16="http://schemas.microsoft.com/office/drawing/2014/main" id="{4F7CB4D1-6B6E-4F69-B194-4A1BA22233F2}"/>
              </a:ext>
            </a:extLst>
          </p:cNvPr>
          <p:cNvCxnSpPr>
            <a:cxnSpLocks/>
          </p:cNvCxnSpPr>
          <p:nvPr/>
        </p:nvCxnSpPr>
        <p:spPr>
          <a:xfrm flipV="1">
            <a:off x="4184978" y="4908615"/>
            <a:ext cx="1611755" cy="1226702"/>
          </a:xfrm>
          <a:prstGeom prst="bentConnector3">
            <a:avLst>
              <a:gd name="adj1" fmla="val 99642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35" name="Conexão: Ângulo Reto 134">
            <a:extLst>
              <a:ext uri="{FF2B5EF4-FFF2-40B4-BE49-F238E27FC236}">
                <a16:creationId xmlns:a16="http://schemas.microsoft.com/office/drawing/2014/main" id="{60C7574B-9EF5-4CAD-A36F-6301B20E9E0F}"/>
              </a:ext>
            </a:extLst>
          </p:cNvPr>
          <p:cNvCxnSpPr>
            <a:stCxn id="10" idx="2"/>
            <a:endCxn id="9" idx="3"/>
          </p:cNvCxnSpPr>
          <p:nvPr/>
        </p:nvCxnSpPr>
        <p:spPr>
          <a:xfrm rot="5400000">
            <a:off x="4457029" y="4586429"/>
            <a:ext cx="1371586" cy="19738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36" name="Seta: Curvada Para Cima 135">
            <a:extLst>
              <a:ext uri="{FF2B5EF4-FFF2-40B4-BE49-F238E27FC236}">
                <a16:creationId xmlns:a16="http://schemas.microsoft.com/office/drawing/2014/main" id="{249BACCB-4ADA-467B-8BDD-CE26FBF5CE84}"/>
              </a:ext>
            </a:extLst>
          </p:cNvPr>
          <p:cNvSpPr/>
          <p:nvPr/>
        </p:nvSpPr>
        <p:spPr>
          <a:xfrm rot="10800000">
            <a:off x="2778928" y="5630203"/>
            <a:ext cx="333471" cy="293463"/>
          </a:xfrm>
          <a:prstGeom prst="curvedUpArrow">
            <a:avLst>
              <a:gd name="adj1" fmla="val 5816"/>
              <a:gd name="adj2" fmla="val 27233"/>
              <a:gd name="adj3" fmla="val 1769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39" name="Seta: Curvada Para Cima 138">
            <a:extLst>
              <a:ext uri="{FF2B5EF4-FFF2-40B4-BE49-F238E27FC236}">
                <a16:creationId xmlns:a16="http://schemas.microsoft.com/office/drawing/2014/main" id="{9EB44FED-6C61-47D3-A351-84F46BB3A4EA}"/>
              </a:ext>
            </a:extLst>
          </p:cNvPr>
          <p:cNvSpPr/>
          <p:nvPr/>
        </p:nvSpPr>
        <p:spPr>
          <a:xfrm rot="15858142">
            <a:off x="4168036" y="9539803"/>
            <a:ext cx="333471" cy="293463"/>
          </a:xfrm>
          <a:prstGeom prst="curvedUpArrow">
            <a:avLst>
              <a:gd name="adj1" fmla="val 5816"/>
              <a:gd name="adj2" fmla="val 27233"/>
              <a:gd name="adj3" fmla="val 1769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cxnSp>
        <p:nvCxnSpPr>
          <p:cNvPr id="146" name="Conexão reta unidirecional 145">
            <a:extLst>
              <a:ext uri="{FF2B5EF4-FFF2-40B4-BE49-F238E27FC236}">
                <a16:creationId xmlns:a16="http://schemas.microsoft.com/office/drawing/2014/main" id="{54B37BBB-AFF8-46E1-8D05-8BCA7346DE95}"/>
              </a:ext>
            </a:extLst>
          </p:cNvPr>
          <p:cNvCxnSpPr>
            <a:stCxn id="20" idx="2"/>
            <a:endCxn id="7" idx="0"/>
          </p:cNvCxnSpPr>
          <p:nvPr/>
        </p:nvCxnSpPr>
        <p:spPr>
          <a:xfrm flipH="1">
            <a:off x="3452147" y="8645632"/>
            <a:ext cx="10455" cy="853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51" name="Conexão: Ângulo Reto 150">
            <a:extLst>
              <a:ext uri="{FF2B5EF4-FFF2-40B4-BE49-F238E27FC236}">
                <a16:creationId xmlns:a16="http://schemas.microsoft.com/office/drawing/2014/main" id="{887999BD-D4EE-4DB4-9F2B-1D23FDE892D4}"/>
              </a:ext>
            </a:extLst>
          </p:cNvPr>
          <p:cNvCxnSpPr/>
          <p:nvPr/>
        </p:nvCxnSpPr>
        <p:spPr>
          <a:xfrm rot="16200000" flipH="1">
            <a:off x="2307469" y="7214092"/>
            <a:ext cx="1900063" cy="1802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56" name="Conexão: Ângulo Reto 155">
            <a:extLst>
              <a:ext uri="{FF2B5EF4-FFF2-40B4-BE49-F238E27FC236}">
                <a16:creationId xmlns:a16="http://schemas.microsoft.com/office/drawing/2014/main" id="{8227ADEC-FD22-4348-AF35-E99267D28CF9}"/>
              </a:ext>
            </a:extLst>
          </p:cNvPr>
          <p:cNvCxnSpPr/>
          <p:nvPr/>
        </p:nvCxnSpPr>
        <p:spPr>
          <a:xfrm rot="16200000" flipH="1">
            <a:off x="2970961" y="7212176"/>
            <a:ext cx="1900064" cy="184125"/>
          </a:xfrm>
          <a:prstGeom prst="bentConnector3">
            <a:avLst>
              <a:gd name="adj1" fmla="val 78875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58" name="Conexão: Ângulo Reto 157">
            <a:extLst>
              <a:ext uri="{FF2B5EF4-FFF2-40B4-BE49-F238E27FC236}">
                <a16:creationId xmlns:a16="http://schemas.microsoft.com/office/drawing/2014/main" id="{2EB76E5F-06EC-4BB8-8D19-C31A251E38F7}"/>
              </a:ext>
            </a:extLst>
          </p:cNvPr>
          <p:cNvCxnSpPr>
            <a:stCxn id="20" idx="3"/>
          </p:cNvCxnSpPr>
          <p:nvPr/>
        </p:nvCxnSpPr>
        <p:spPr>
          <a:xfrm flipH="1" flipV="1">
            <a:off x="4172211" y="6346470"/>
            <a:ext cx="18662" cy="2095745"/>
          </a:xfrm>
          <a:prstGeom prst="bentConnector4">
            <a:avLst>
              <a:gd name="adj1" fmla="val -5634766"/>
              <a:gd name="adj2" fmla="val 85031"/>
            </a:avLst>
          </a:prstGeom>
          <a:ln>
            <a:tailEnd type="triangl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63" name="Seta: Curvada Para Cima 162">
            <a:extLst>
              <a:ext uri="{FF2B5EF4-FFF2-40B4-BE49-F238E27FC236}">
                <a16:creationId xmlns:a16="http://schemas.microsoft.com/office/drawing/2014/main" id="{E3196504-BC71-4429-A846-CDEC178468A9}"/>
              </a:ext>
            </a:extLst>
          </p:cNvPr>
          <p:cNvSpPr/>
          <p:nvPr/>
        </p:nvSpPr>
        <p:spPr>
          <a:xfrm rot="1610435">
            <a:off x="2608796" y="6304602"/>
            <a:ext cx="333471" cy="293463"/>
          </a:xfrm>
          <a:prstGeom prst="curvedUpArrow">
            <a:avLst>
              <a:gd name="adj1" fmla="val 5816"/>
              <a:gd name="adj2" fmla="val 27233"/>
              <a:gd name="adj3" fmla="val 1769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64" name="Seta: Curvada Para Cima 163">
            <a:extLst>
              <a:ext uri="{FF2B5EF4-FFF2-40B4-BE49-F238E27FC236}">
                <a16:creationId xmlns:a16="http://schemas.microsoft.com/office/drawing/2014/main" id="{31AD001B-2557-4227-8170-E3F9B1A11BAF}"/>
              </a:ext>
            </a:extLst>
          </p:cNvPr>
          <p:cNvSpPr/>
          <p:nvPr/>
        </p:nvSpPr>
        <p:spPr>
          <a:xfrm rot="10800000">
            <a:off x="5481203" y="4182853"/>
            <a:ext cx="333471" cy="293463"/>
          </a:xfrm>
          <a:prstGeom prst="curvedUpArrow">
            <a:avLst>
              <a:gd name="adj1" fmla="val 5816"/>
              <a:gd name="adj2" fmla="val 27233"/>
              <a:gd name="adj3" fmla="val 1769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65" name="Seta: Curvada Para Cima 164">
            <a:extLst>
              <a:ext uri="{FF2B5EF4-FFF2-40B4-BE49-F238E27FC236}">
                <a16:creationId xmlns:a16="http://schemas.microsoft.com/office/drawing/2014/main" id="{E7A2239C-2258-48D1-B949-DC811266BA2C}"/>
              </a:ext>
            </a:extLst>
          </p:cNvPr>
          <p:cNvSpPr/>
          <p:nvPr/>
        </p:nvSpPr>
        <p:spPr>
          <a:xfrm rot="10800000">
            <a:off x="2780694" y="7950514"/>
            <a:ext cx="333471" cy="293463"/>
          </a:xfrm>
          <a:prstGeom prst="curvedUpArrow">
            <a:avLst>
              <a:gd name="adj1" fmla="val 5816"/>
              <a:gd name="adj2" fmla="val 27233"/>
              <a:gd name="adj3" fmla="val 1769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66" name="Seta: Curvada Para Cima 165">
            <a:extLst>
              <a:ext uri="{FF2B5EF4-FFF2-40B4-BE49-F238E27FC236}">
                <a16:creationId xmlns:a16="http://schemas.microsoft.com/office/drawing/2014/main" id="{7962F009-45F6-47E8-96A2-5844CA7DE285}"/>
              </a:ext>
            </a:extLst>
          </p:cNvPr>
          <p:cNvSpPr/>
          <p:nvPr/>
        </p:nvSpPr>
        <p:spPr>
          <a:xfrm rot="19334459">
            <a:off x="4034591" y="8561555"/>
            <a:ext cx="333471" cy="293463"/>
          </a:xfrm>
          <a:prstGeom prst="curvedUpArrow">
            <a:avLst>
              <a:gd name="adj1" fmla="val 5816"/>
              <a:gd name="adj2" fmla="val 27233"/>
              <a:gd name="adj3" fmla="val 1769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67" name="Seta: Curvada Para Cima 166">
            <a:extLst>
              <a:ext uri="{FF2B5EF4-FFF2-40B4-BE49-F238E27FC236}">
                <a16:creationId xmlns:a16="http://schemas.microsoft.com/office/drawing/2014/main" id="{3F2F81CE-D820-49EA-9079-1B836C048AD1}"/>
              </a:ext>
            </a:extLst>
          </p:cNvPr>
          <p:cNvSpPr/>
          <p:nvPr/>
        </p:nvSpPr>
        <p:spPr>
          <a:xfrm rot="21374889">
            <a:off x="2823123" y="8656228"/>
            <a:ext cx="333471" cy="293463"/>
          </a:xfrm>
          <a:prstGeom prst="curvedUpArrow">
            <a:avLst>
              <a:gd name="adj1" fmla="val 5816"/>
              <a:gd name="adj2" fmla="val 27233"/>
              <a:gd name="adj3" fmla="val 1769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:a16="http://schemas.microsoft.com/office/drawing/2014/main" id="{7D50DF1F-DA09-49F7-89D4-A0A4E6208C65}"/>
              </a:ext>
            </a:extLst>
          </p:cNvPr>
          <p:cNvSpPr/>
          <p:nvPr/>
        </p:nvSpPr>
        <p:spPr>
          <a:xfrm>
            <a:off x="5334000" y="2774476"/>
            <a:ext cx="1409700" cy="718024"/>
          </a:xfrm>
          <a:prstGeom prst="roundRect">
            <a:avLst/>
          </a:prstGeom>
          <a:solidFill>
            <a:schemeClr val="accent3"/>
          </a:solidFill>
          <a:ln w="38100"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Diagrama de Estados </a:t>
            </a:r>
          </a:p>
        </p:txBody>
      </p:sp>
      <p:sp>
        <p:nvSpPr>
          <p:cNvPr id="171" name="CaixaDeTexto 170">
            <a:extLst>
              <a:ext uri="{FF2B5EF4-FFF2-40B4-BE49-F238E27FC236}">
                <a16:creationId xmlns:a16="http://schemas.microsoft.com/office/drawing/2014/main" id="{86725331-0997-40B1-9F3D-7D5C12355338}"/>
              </a:ext>
            </a:extLst>
          </p:cNvPr>
          <p:cNvSpPr txBox="1"/>
          <p:nvPr/>
        </p:nvSpPr>
        <p:spPr>
          <a:xfrm>
            <a:off x="992217" y="85465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/>
              <a:t>mostraListas</a:t>
            </a:r>
          </a:p>
        </p:txBody>
      </p:sp>
      <p:sp>
        <p:nvSpPr>
          <p:cNvPr id="172" name="CaixaDeTexto 171">
            <a:extLst>
              <a:ext uri="{FF2B5EF4-FFF2-40B4-BE49-F238E27FC236}">
                <a16:creationId xmlns:a16="http://schemas.microsoft.com/office/drawing/2014/main" id="{1D3BB3C2-8DFF-4F68-BC5D-142F97A3E25F}"/>
              </a:ext>
            </a:extLst>
          </p:cNvPr>
          <p:cNvSpPr txBox="1"/>
          <p:nvPr/>
        </p:nvSpPr>
        <p:spPr>
          <a:xfrm>
            <a:off x="1282700" y="2178050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" dirty="0"/>
              <a:t>editacaoInfoAlunos </a:t>
            </a:r>
          </a:p>
          <a:p>
            <a:r>
              <a:rPr lang="pt-PT" sz="600" dirty="0"/>
              <a:t> &amp;&amp; Fase1 aberta</a:t>
            </a:r>
          </a:p>
        </p:txBody>
      </p:sp>
      <p:sp>
        <p:nvSpPr>
          <p:cNvPr id="173" name="CaixaDeTexto 172">
            <a:extLst>
              <a:ext uri="{FF2B5EF4-FFF2-40B4-BE49-F238E27FC236}">
                <a16:creationId xmlns:a16="http://schemas.microsoft.com/office/drawing/2014/main" id="{EB10D471-3C45-4C98-83EE-87ED13EDE7A4}"/>
              </a:ext>
            </a:extLst>
          </p:cNvPr>
          <p:cNvSpPr txBox="1"/>
          <p:nvPr/>
        </p:nvSpPr>
        <p:spPr>
          <a:xfrm>
            <a:off x="1038441" y="3256010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" dirty="0"/>
              <a:t>ImportaExportaInfoAlunos </a:t>
            </a:r>
          </a:p>
          <a:p>
            <a:r>
              <a:rPr lang="pt-PT" sz="600" dirty="0"/>
              <a:t>&amp;&amp; Fase1 aberta</a:t>
            </a:r>
          </a:p>
        </p:txBody>
      </p:sp>
      <p:sp>
        <p:nvSpPr>
          <p:cNvPr id="177" name="CaixaDeTexto 176">
            <a:extLst>
              <a:ext uri="{FF2B5EF4-FFF2-40B4-BE49-F238E27FC236}">
                <a16:creationId xmlns:a16="http://schemas.microsoft.com/office/drawing/2014/main" id="{4FC9D7F5-65EA-463F-B346-8A3A74C70306}"/>
              </a:ext>
            </a:extLst>
          </p:cNvPr>
          <p:cNvSpPr txBox="1"/>
          <p:nvPr/>
        </p:nvSpPr>
        <p:spPr>
          <a:xfrm>
            <a:off x="1898148" y="2747873"/>
            <a:ext cx="10230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700" dirty="0"/>
              <a:t>classificaAlunos</a:t>
            </a:r>
          </a:p>
          <a:p>
            <a:pPr algn="r"/>
            <a:r>
              <a:rPr lang="pt-PT" sz="700" dirty="0"/>
              <a:t>Fase1 fechada</a:t>
            </a:r>
          </a:p>
          <a:p>
            <a:pPr algn="r"/>
            <a:r>
              <a:rPr lang="pt-PT" sz="700" dirty="0"/>
              <a:t>nAlunos &lt;= nPropostas</a:t>
            </a:r>
          </a:p>
        </p:txBody>
      </p:sp>
      <p:sp>
        <p:nvSpPr>
          <p:cNvPr id="180" name="CaixaDeTexto 179">
            <a:extLst>
              <a:ext uri="{FF2B5EF4-FFF2-40B4-BE49-F238E27FC236}">
                <a16:creationId xmlns:a16="http://schemas.microsoft.com/office/drawing/2014/main" id="{66FA3C52-5F51-42F6-8058-911ED8AD1204}"/>
              </a:ext>
            </a:extLst>
          </p:cNvPr>
          <p:cNvSpPr txBox="1"/>
          <p:nvPr/>
        </p:nvSpPr>
        <p:spPr>
          <a:xfrm>
            <a:off x="3020563" y="2834985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" dirty="0"/>
              <a:t>classificaAlunos</a:t>
            </a:r>
          </a:p>
          <a:p>
            <a:r>
              <a:rPr lang="pt-PT" sz="600" dirty="0"/>
              <a:t>Fase1 aberta</a:t>
            </a:r>
          </a:p>
        </p:txBody>
      </p:sp>
      <p:sp>
        <p:nvSpPr>
          <p:cNvPr id="181" name="CaixaDeTexto 180">
            <a:extLst>
              <a:ext uri="{FF2B5EF4-FFF2-40B4-BE49-F238E27FC236}">
                <a16:creationId xmlns:a16="http://schemas.microsoft.com/office/drawing/2014/main" id="{48B68971-5E7F-4E6F-AECC-9DE754020B0C}"/>
              </a:ext>
            </a:extLst>
          </p:cNvPr>
          <p:cNvSpPr txBox="1"/>
          <p:nvPr/>
        </p:nvSpPr>
        <p:spPr>
          <a:xfrm>
            <a:off x="3683086" y="2478393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" dirty="0"/>
              <a:t>return</a:t>
            </a:r>
          </a:p>
          <a:p>
            <a:r>
              <a:rPr lang="pt-PT" sz="600" dirty="0"/>
              <a:t>Fase2 aberta</a:t>
            </a:r>
          </a:p>
        </p:txBody>
      </p:sp>
      <p:sp>
        <p:nvSpPr>
          <p:cNvPr id="182" name="CaixaDeTexto 181">
            <a:extLst>
              <a:ext uri="{FF2B5EF4-FFF2-40B4-BE49-F238E27FC236}">
                <a16:creationId xmlns:a16="http://schemas.microsoft.com/office/drawing/2014/main" id="{48C2AF2D-B958-460E-B07D-59B8498DE3EF}"/>
              </a:ext>
            </a:extLst>
          </p:cNvPr>
          <p:cNvSpPr txBox="1"/>
          <p:nvPr/>
        </p:nvSpPr>
        <p:spPr>
          <a:xfrm>
            <a:off x="1285845" y="3817551"/>
            <a:ext cx="13195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" dirty="0"/>
              <a:t>ImportaOUexporta &amp;&amp; Fase2 aberta</a:t>
            </a:r>
          </a:p>
        </p:txBody>
      </p:sp>
      <p:sp>
        <p:nvSpPr>
          <p:cNvPr id="184" name="CaixaDeTexto 183">
            <a:extLst>
              <a:ext uri="{FF2B5EF4-FFF2-40B4-BE49-F238E27FC236}">
                <a16:creationId xmlns:a16="http://schemas.microsoft.com/office/drawing/2014/main" id="{9EC14320-BAEC-4D37-BB01-C344256DE3D2}"/>
              </a:ext>
            </a:extLst>
          </p:cNvPr>
          <p:cNvSpPr txBox="1"/>
          <p:nvPr/>
        </p:nvSpPr>
        <p:spPr>
          <a:xfrm>
            <a:off x="4222690" y="3489487"/>
            <a:ext cx="10102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" dirty="0"/>
              <a:t>editaInfo &amp;&amp; Fase2 aberta</a:t>
            </a:r>
          </a:p>
        </p:txBody>
      </p:sp>
      <p:sp>
        <p:nvSpPr>
          <p:cNvPr id="185" name="CaixaDeTexto 184">
            <a:extLst>
              <a:ext uri="{FF2B5EF4-FFF2-40B4-BE49-F238E27FC236}">
                <a16:creationId xmlns:a16="http://schemas.microsoft.com/office/drawing/2014/main" id="{72E04D74-B839-4E9A-88B6-2F6819D21129}"/>
              </a:ext>
            </a:extLst>
          </p:cNvPr>
          <p:cNvSpPr txBox="1"/>
          <p:nvPr/>
        </p:nvSpPr>
        <p:spPr>
          <a:xfrm>
            <a:off x="2367887" y="4465599"/>
            <a:ext cx="5790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" dirty="0"/>
              <a:t>mostraListas</a:t>
            </a:r>
          </a:p>
        </p:txBody>
      </p:sp>
      <p:sp>
        <p:nvSpPr>
          <p:cNvPr id="186" name="CaixaDeTexto 185">
            <a:extLst>
              <a:ext uri="{FF2B5EF4-FFF2-40B4-BE49-F238E27FC236}">
                <a16:creationId xmlns:a16="http://schemas.microsoft.com/office/drawing/2014/main" id="{E2C45B14-7A9E-45EC-9CBF-6607A8D0113A}"/>
              </a:ext>
            </a:extLst>
          </p:cNvPr>
          <p:cNvSpPr txBox="1"/>
          <p:nvPr/>
        </p:nvSpPr>
        <p:spPr>
          <a:xfrm>
            <a:off x="4518319" y="3407865"/>
            <a:ext cx="1847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sz="600" dirty="0"/>
          </a:p>
        </p:txBody>
      </p: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713E4EC9-6693-4F2C-BE22-45C6995F380B}"/>
              </a:ext>
            </a:extLst>
          </p:cNvPr>
          <p:cNvSpPr txBox="1"/>
          <p:nvPr/>
        </p:nvSpPr>
        <p:spPr>
          <a:xfrm>
            <a:off x="3143588" y="4878560"/>
            <a:ext cx="5870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" dirty="0"/>
              <a:t>Fase2 aberta</a:t>
            </a:r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79E7F383-5BAD-4931-9F94-4BB040DBA39A}"/>
              </a:ext>
            </a:extLst>
          </p:cNvPr>
          <p:cNvSpPr txBox="1"/>
          <p:nvPr/>
        </p:nvSpPr>
        <p:spPr>
          <a:xfrm>
            <a:off x="4408539" y="5293194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" dirty="0"/>
              <a:t>return</a:t>
            </a:r>
          </a:p>
          <a:p>
            <a:r>
              <a:rPr lang="pt-PT" sz="600" dirty="0"/>
              <a:t>Fase3 aberta</a:t>
            </a:r>
          </a:p>
        </p:txBody>
      </p: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58E1377C-3005-43DB-BA47-24EF3E08A2A5}"/>
              </a:ext>
            </a:extLst>
          </p:cNvPr>
          <p:cNvSpPr txBox="1"/>
          <p:nvPr/>
        </p:nvSpPr>
        <p:spPr>
          <a:xfrm>
            <a:off x="3630826" y="4411419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" dirty="0"/>
              <a:t>Fase2 fechada </a:t>
            </a:r>
          </a:p>
          <a:p>
            <a:r>
              <a:rPr lang="pt-PT" sz="600" dirty="0"/>
              <a:t>Fase1 fechada</a:t>
            </a:r>
          </a:p>
        </p:txBody>
      </p:sp>
      <p:sp>
        <p:nvSpPr>
          <p:cNvPr id="192" name="CaixaDeTexto 191">
            <a:extLst>
              <a:ext uri="{FF2B5EF4-FFF2-40B4-BE49-F238E27FC236}">
                <a16:creationId xmlns:a16="http://schemas.microsoft.com/office/drawing/2014/main" id="{5BC4F4BD-46E8-4DD7-947C-FA61A4160DC4}"/>
              </a:ext>
            </a:extLst>
          </p:cNvPr>
          <p:cNvSpPr txBox="1"/>
          <p:nvPr/>
        </p:nvSpPr>
        <p:spPr>
          <a:xfrm>
            <a:off x="2272409" y="5480690"/>
            <a:ext cx="10102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" dirty="0"/>
              <a:t>editaInfo &amp;&amp; Fase3 aberta</a:t>
            </a:r>
          </a:p>
        </p:txBody>
      </p:sp>
      <p:sp>
        <p:nvSpPr>
          <p:cNvPr id="193" name="CaixaDeTexto 192">
            <a:extLst>
              <a:ext uri="{FF2B5EF4-FFF2-40B4-BE49-F238E27FC236}">
                <a16:creationId xmlns:a16="http://schemas.microsoft.com/office/drawing/2014/main" id="{E318FC00-A4E0-4C60-840B-F34A97A9FE35}"/>
              </a:ext>
            </a:extLst>
          </p:cNvPr>
          <p:cNvSpPr txBox="1"/>
          <p:nvPr/>
        </p:nvSpPr>
        <p:spPr>
          <a:xfrm>
            <a:off x="2282510" y="6587616"/>
            <a:ext cx="5790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" dirty="0"/>
              <a:t>mostraListas</a:t>
            </a:r>
          </a:p>
        </p:txBody>
      </p: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C2D3E42D-49EA-40CB-BB18-331F9DBF655E}"/>
              </a:ext>
            </a:extLst>
          </p:cNvPr>
          <p:cNvSpPr txBox="1"/>
          <p:nvPr/>
        </p:nvSpPr>
        <p:spPr>
          <a:xfrm>
            <a:off x="4481406" y="5990454"/>
            <a:ext cx="1402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" dirty="0"/>
              <a:t>atribuicaoAutomatica &amp;&amp; Fase3 aberta</a:t>
            </a:r>
          </a:p>
        </p:txBody>
      </p:sp>
      <p:sp>
        <p:nvSpPr>
          <p:cNvPr id="195" name="CaixaDeTexto 194">
            <a:extLst>
              <a:ext uri="{FF2B5EF4-FFF2-40B4-BE49-F238E27FC236}">
                <a16:creationId xmlns:a16="http://schemas.microsoft.com/office/drawing/2014/main" id="{5FDADF33-23CE-4371-9EF7-D0CC2F4F2DB2}"/>
              </a:ext>
            </a:extLst>
          </p:cNvPr>
          <p:cNvSpPr txBox="1"/>
          <p:nvPr/>
        </p:nvSpPr>
        <p:spPr>
          <a:xfrm>
            <a:off x="6104923" y="5292780"/>
            <a:ext cx="623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dirty="0"/>
              <a:t>desempate &amp; nEmpates =0</a:t>
            </a:r>
          </a:p>
        </p:txBody>
      </p:sp>
      <p:sp>
        <p:nvSpPr>
          <p:cNvPr id="196" name="CaixaDeTexto 195">
            <a:extLst>
              <a:ext uri="{FF2B5EF4-FFF2-40B4-BE49-F238E27FC236}">
                <a16:creationId xmlns:a16="http://schemas.microsoft.com/office/drawing/2014/main" id="{90F0A1DB-054F-4078-A542-AC7B33716B50}"/>
              </a:ext>
            </a:extLst>
          </p:cNvPr>
          <p:cNvSpPr txBox="1"/>
          <p:nvPr/>
        </p:nvSpPr>
        <p:spPr>
          <a:xfrm>
            <a:off x="5442461" y="3918374"/>
            <a:ext cx="623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dirty="0"/>
              <a:t>desempate &amp; nEmpates &gt; 0</a:t>
            </a:r>
          </a:p>
        </p:txBody>
      </p:sp>
      <p:sp>
        <p:nvSpPr>
          <p:cNvPr id="197" name="CaixaDeTexto 196">
            <a:extLst>
              <a:ext uri="{FF2B5EF4-FFF2-40B4-BE49-F238E27FC236}">
                <a16:creationId xmlns:a16="http://schemas.microsoft.com/office/drawing/2014/main" id="{426F2FE4-183D-414E-BDEB-D41F7807489B}"/>
              </a:ext>
            </a:extLst>
          </p:cNvPr>
          <p:cNvSpPr txBox="1"/>
          <p:nvPr/>
        </p:nvSpPr>
        <p:spPr>
          <a:xfrm>
            <a:off x="3121466" y="7107968"/>
            <a:ext cx="5870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" dirty="0"/>
              <a:t>Fase3 aberta</a:t>
            </a:r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9BA38E07-895D-44F4-8FDA-E1F6A19D3E21}"/>
              </a:ext>
            </a:extLst>
          </p:cNvPr>
          <p:cNvSpPr txBox="1"/>
          <p:nvPr/>
        </p:nvSpPr>
        <p:spPr>
          <a:xfrm>
            <a:off x="3789828" y="7402158"/>
            <a:ext cx="1366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dirty="0"/>
              <a:t>Fase3 fechada </a:t>
            </a:r>
          </a:p>
          <a:p>
            <a:r>
              <a:rPr lang="pt-PT" sz="600" dirty="0"/>
              <a:t>nCandidaturas &gt;= nPropostas</a:t>
            </a:r>
          </a:p>
          <a:p>
            <a:r>
              <a:rPr lang="pt-PT" sz="600" dirty="0"/>
              <a:t>Se não estiverem, </a:t>
            </a:r>
          </a:p>
          <a:p>
            <a:r>
              <a:rPr lang="pt-PT" sz="600" dirty="0"/>
              <a:t>fechar fases anteriores</a:t>
            </a:r>
          </a:p>
        </p:txBody>
      </p:sp>
      <p:sp>
        <p:nvSpPr>
          <p:cNvPr id="199" name="CaixaDeTexto 198">
            <a:extLst>
              <a:ext uri="{FF2B5EF4-FFF2-40B4-BE49-F238E27FC236}">
                <a16:creationId xmlns:a16="http://schemas.microsoft.com/office/drawing/2014/main" id="{FA4275B6-304E-456E-A390-E50D8FEE9263}"/>
              </a:ext>
            </a:extLst>
          </p:cNvPr>
          <p:cNvSpPr txBox="1"/>
          <p:nvPr/>
        </p:nvSpPr>
        <p:spPr>
          <a:xfrm>
            <a:off x="5187693" y="6923302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" dirty="0"/>
              <a:t>return</a:t>
            </a:r>
          </a:p>
          <a:p>
            <a:r>
              <a:rPr lang="pt-PT" sz="600" dirty="0"/>
              <a:t>Fase4 aberta</a:t>
            </a:r>
          </a:p>
        </p:txBody>
      </p:sp>
      <p:sp>
        <p:nvSpPr>
          <p:cNvPr id="200" name="CaixaDeTexto 199">
            <a:extLst>
              <a:ext uri="{FF2B5EF4-FFF2-40B4-BE49-F238E27FC236}">
                <a16:creationId xmlns:a16="http://schemas.microsoft.com/office/drawing/2014/main" id="{EE49DB90-B271-41A6-88FE-C710E603EB8F}"/>
              </a:ext>
            </a:extLst>
          </p:cNvPr>
          <p:cNvSpPr txBox="1"/>
          <p:nvPr/>
        </p:nvSpPr>
        <p:spPr>
          <a:xfrm>
            <a:off x="2589702" y="8957303"/>
            <a:ext cx="6495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" dirty="0"/>
              <a:t>mostraListas</a:t>
            </a:r>
          </a:p>
        </p:txBody>
      </p:sp>
      <p:sp>
        <p:nvSpPr>
          <p:cNvPr id="201" name="CaixaDeTexto 200">
            <a:extLst>
              <a:ext uri="{FF2B5EF4-FFF2-40B4-BE49-F238E27FC236}">
                <a16:creationId xmlns:a16="http://schemas.microsoft.com/office/drawing/2014/main" id="{94484B18-2D57-47E2-A723-4F7CB419B9A5}"/>
              </a:ext>
            </a:extLst>
          </p:cNvPr>
          <p:cNvSpPr txBox="1"/>
          <p:nvPr/>
        </p:nvSpPr>
        <p:spPr>
          <a:xfrm>
            <a:off x="2287901" y="7757689"/>
            <a:ext cx="10102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" dirty="0"/>
              <a:t>editaInfo &amp;&amp; Fase4 aberta</a:t>
            </a:r>
          </a:p>
        </p:txBody>
      </p:sp>
      <p:sp>
        <p:nvSpPr>
          <p:cNvPr id="202" name="CaixaDeTexto 201">
            <a:extLst>
              <a:ext uri="{FF2B5EF4-FFF2-40B4-BE49-F238E27FC236}">
                <a16:creationId xmlns:a16="http://schemas.microsoft.com/office/drawing/2014/main" id="{EA0BD39B-2B29-4123-932F-4755C81D2520}"/>
              </a:ext>
            </a:extLst>
          </p:cNvPr>
          <p:cNvSpPr txBox="1"/>
          <p:nvPr/>
        </p:nvSpPr>
        <p:spPr>
          <a:xfrm>
            <a:off x="4255371" y="8657867"/>
            <a:ext cx="161454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" dirty="0"/>
              <a:t>atribuicaoAutomatica &amp;&amp; Fase2 aberta</a:t>
            </a:r>
          </a:p>
        </p:txBody>
      </p:sp>
      <p:sp>
        <p:nvSpPr>
          <p:cNvPr id="203" name="CaixaDeTexto 202">
            <a:extLst>
              <a:ext uri="{FF2B5EF4-FFF2-40B4-BE49-F238E27FC236}">
                <a16:creationId xmlns:a16="http://schemas.microsoft.com/office/drawing/2014/main" id="{4E879942-B7FF-4103-945C-CAF302568B20}"/>
              </a:ext>
            </a:extLst>
          </p:cNvPr>
          <p:cNvSpPr txBox="1"/>
          <p:nvPr/>
        </p:nvSpPr>
        <p:spPr>
          <a:xfrm>
            <a:off x="4428055" y="9555914"/>
            <a:ext cx="6495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" dirty="0"/>
              <a:t>mostraListas</a:t>
            </a:r>
          </a:p>
        </p:txBody>
      </p:sp>
      <p:sp>
        <p:nvSpPr>
          <p:cNvPr id="207" name="CaixaDeTexto 206">
            <a:extLst>
              <a:ext uri="{FF2B5EF4-FFF2-40B4-BE49-F238E27FC236}">
                <a16:creationId xmlns:a16="http://schemas.microsoft.com/office/drawing/2014/main" id="{D1B3B64E-3F8C-4AAD-917B-4362E567E92A}"/>
              </a:ext>
            </a:extLst>
          </p:cNvPr>
          <p:cNvSpPr txBox="1"/>
          <p:nvPr/>
        </p:nvSpPr>
        <p:spPr>
          <a:xfrm>
            <a:off x="1349216" y="9547481"/>
            <a:ext cx="6415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" dirty="0"/>
              <a:t>exportarCVS</a:t>
            </a:r>
            <a:endParaRPr lang="pt-PT" sz="800" dirty="0"/>
          </a:p>
        </p:txBody>
      </p:sp>
      <p:sp>
        <p:nvSpPr>
          <p:cNvPr id="208" name="CaixaDeTexto 207">
            <a:extLst>
              <a:ext uri="{FF2B5EF4-FFF2-40B4-BE49-F238E27FC236}">
                <a16:creationId xmlns:a16="http://schemas.microsoft.com/office/drawing/2014/main" id="{0979CD62-0A44-44AD-8606-8A0C2642DD7E}"/>
              </a:ext>
            </a:extLst>
          </p:cNvPr>
          <p:cNvSpPr txBox="1"/>
          <p:nvPr/>
        </p:nvSpPr>
        <p:spPr>
          <a:xfrm>
            <a:off x="1249378" y="8185433"/>
            <a:ext cx="6415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700" dirty="0"/>
              <a:t>exportarCVS</a:t>
            </a:r>
            <a:endParaRPr lang="pt-PT" sz="800" dirty="0"/>
          </a:p>
        </p:txBody>
      </p:sp>
      <p:sp>
        <p:nvSpPr>
          <p:cNvPr id="209" name="CaixaDeTexto 208">
            <a:extLst>
              <a:ext uri="{FF2B5EF4-FFF2-40B4-BE49-F238E27FC236}">
                <a16:creationId xmlns:a16="http://schemas.microsoft.com/office/drawing/2014/main" id="{CB390CE8-B0D6-4789-B294-8B2A3608BEB8}"/>
              </a:ext>
            </a:extLst>
          </p:cNvPr>
          <p:cNvSpPr txBox="1"/>
          <p:nvPr/>
        </p:nvSpPr>
        <p:spPr>
          <a:xfrm>
            <a:off x="3383353" y="9020606"/>
            <a:ext cx="6303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" dirty="0"/>
              <a:t>Fase4 fechada</a:t>
            </a:r>
          </a:p>
        </p:txBody>
      </p:sp>
      <p:sp>
        <p:nvSpPr>
          <p:cNvPr id="210" name="CaixaDeTexto 209">
            <a:extLst>
              <a:ext uri="{FF2B5EF4-FFF2-40B4-BE49-F238E27FC236}">
                <a16:creationId xmlns:a16="http://schemas.microsoft.com/office/drawing/2014/main" id="{9FE5160F-D613-4E45-A156-544D79F76F33}"/>
              </a:ext>
            </a:extLst>
          </p:cNvPr>
          <p:cNvSpPr txBox="1"/>
          <p:nvPr/>
        </p:nvSpPr>
        <p:spPr>
          <a:xfrm>
            <a:off x="1311448" y="5856352"/>
            <a:ext cx="13195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" dirty="0"/>
              <a:t>ImportaOUexporta &amp;&amp; Fase3 aberta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A1C96DBF-ABD0-45ED-826E-05D6AC918B29}"/>
              </a:ext>
            </a:extLst>
          </p:cNvPr>
          <p:cNvSpPr txBox="1"/>
          <p:nvPr/>
        </p:nvSpPr>
        <p:spPr>
          <a:xfrm>
            <a:off x="2906644" y="1453945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600" dirty="0"/>
              <a:t>editaInfoDocentes </a:t>
            </a:r>
          </a:p>
          <a:p>
            <a:pPr algn="r"/>
            <a:r>
              <a:rPr lang="pt-PT" sz="600" dirty="0"/>
              <a:t> &amp;&amp; Fase1 aberta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5D9D366-6DFA-486C-9F73-87A756DB8110}"/>
              </a:ext>
            </a:extLst>
          </p:cNvPr>
          <p:cNvSpPr txBox="1"/>
          <p:nvPr/>
        </p:nvSpPr>
        <p:spPr>
          <a:xfrm>
            <a:off x="3732213" y="1609837"/>
            <a:ext cx="15335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700" dirty="0"/>
              <a:t>editaInfoPropostas &amp;&amp; Fase1 aberta</a:t>
            </a:r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16F94965-942E-4C6D-9EC5-D311C6D39C01}"/>
              </a:ext>
            </a:extLst>
          </p:cNvPr>
          <p:cNvSpPr/>
          <p:nvPr/>
        </p:nvSpPr>
        <p:spPr>
          <a:xfrm>
            <a:off x="1246188" y="1173240"/>
            <a:ext cx="914400" cy="4068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/>
              <a:t>ModoAlunos</a:t>
            </a:r>
          </a:p>
          <a:p>
            <a:pPr algn="ctr"/>
            <a:r>
              <a:rPr lang="pt-PT" sz="600" dirty="0">
                <a:solidFill>
                  <a:srgbClr val="C00000"/>
                </a:solidFill>
              </a:rPr>
              <a:t>Fase1</a:t>
            </a:r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id="{FEF86703-AE6C-4909-A514-521CC8038623}"/>
              </a:ext>
            </a:extLst>
          </p:cNvPr>
          <p:cNvSpPr/>
          <p:nvPr/>
        </p:nvSpPr>
        <p:spPr>
          <a:xfrm>
            <a:off x="2663825" y="997030"/>
            <a:ext cx="1028700" cy="4068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/>
              <a:t>ModoDocentes</a:t>
            </a:r>
          </a:p>
          <a:p>
            <a:pPr algn="ctr"/>
            <a:r>
              <a:rPr lang="pt-PT" sz="600" dirty="0">
                <a:solidFill>
                  <a:srgbClr val="C00000"/>
                </a:solidFill>
              </a:rPr>
              <a:t>Fase1</a:t>
            </a:r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033EDB9D-475F-4C54-BD21-FD9B1062D4A0}"/>
              </a:ext>
            </a:extLst>
          </p:cNvPr>
          <p:cNvSpPr/>
          <p:nvPr/>
        </p:nvSpPr>
        <p:spPr>
          <a:xfrm>
            <a:off x="5322887" y="1597103"/>
            <a:ext cx="1162049" cy="4068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/>
              <a:t>ModoPropostas</a:t>
            </a:r>
          </a:p>
          <a:p>
            <a:pPr algn="ctr"/>
            <a:r>
              <a:rPr lang="pt-PT" sz="600" dirty="0">
                <a:solidFill>
                  <a:srgbClr val="C00000"/>
                </a:solidFill>
              </a:rPr>
              <a:t>Fase1</a:t>
            </a:r>
          </a:p>
        </p:txBody>
      </p:sp>
      <p:cxnSp>
        <p:nvCxnSpPr>
          <p:cNvPr id="19" name="Conexão: Ângulo Reto 18">
            <a:extLst>
              <a:ext uri="{FF2B5EF4-FFF2-40B4-BE49-F238E27FC236}">
                <a16:creationId xmlns:a16="http://schemas.microsoft.com/office/drawing/2014/main" id="{2E31F839-22A2-46D9-85C5-A53CE445B1F2}"/>
              </a:ext>
            </a:extLst>
          </p:cNvPr>
          <p:cNvCxnSpPr>
            <a:cxnSpLocks/>
          </p:cNvCxnSpPr>
          <p:nvPr/>
        </p:nvCxnSpPr>
        <p:spPr>
          <a:xfrm flipV="1">
            <a:off x="3454400" y="1787821"/>
            <a:ext cx="1868487" cy="301329"/>
          </a:xfrm>
          <a:prstGeom prst="bentConnector3">
            <a:avLst>
              <a:gd name="adj1" fmla="val 15335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7" name="Seta: Curvada Para Cima 96">
            <a:extLst>
              <a:ext uri="{FF2B5EF4-FFF2-40B4-BE49-F238E27FC236}">
                <a16:creationId xmlns:a16="http://schemas.microsoft.com/office/drawing/2014/main" id="{2CDBB7E9-D6F2-45B4-8D3B-DEE824AB91B6}"/>
              </a:ext>
            </a:extLst>
          </p:cNvPr>
          <p:cNvSpPr/>
          <p:nvPr/>
        </p:nvSpPr>
        <p:spPr>
          <a:xfrm rot="12640880">
            <a:off x="3489218" y="839757"/>
            <a:ext cx="333471" cy="213717"/>
          </a:xfrm>
          <a:prstGeom prst="curvedUpArrow">
            <a:avLst>
              <a:gd name="adj1" fmla="val 5816"/>
              <a:gd name="adj2" fmla="val 27233"/>
              <a:gd name="adj3" fmla="val 1769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cxnSp>
        <p:nvCxnSpPr>
          <p:cNvPr id="88" name="Conexão: Ângulo Reto 87">
            <a:extLst>
              <a:ext uri="{FF2B5EF4-FFF2-40B4-BE49-F238E27FC236}">
                <a16:creationId xmlns:a16="http://schemas.microsoft.com/office/drawing/2014/main" id="{82BCEA5C-0A30-4350-BC69-B5AD92F203B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71824" y="1558926"/>
            <a:ext cx="584201" cy="2730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9" name="Conexão: Ângulo Reto 108">
            <a:extLst>
              <a:ext uri="{FF2B5EF4-FFF2-40B4-BE49-F238E27FC236}">
                <a16:creationId xmlns:a16="http://schemas.microsoft.com/office/drawing/2014/main" id="{D2C41D38-144E-40F3-9D9B-1B7748E1C52A}"/>
              </a:ext>
            </a:extLst>
          </p:cNvPr>
          <p:cNvCxnSpPr>
            <a:cxnSpLocks/>
          </p:cNvCxnSpPr>
          <p:nvPr/>
        </p:nvCxnSpPr>
        <p:spPr>
          <a:xfrm rot="5400000">
            <a:off x="-336550" y="2927350"/>
            <a:ext cx="2971800" cy="152400"/>
          </a:xfrm>
          <a:prstGeom prst="bentConnector3">
            <a:avLst>
              <a:gd name="adj1" fmla="val 57692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" name="Conexão: Ângulo Reto 151">
            <a:extLst>
              <a:ext uri="{FF2B5EF4-FFF2-40B4-BE49-F238E27FC236}">
                <a16:creationId xmlns:a16="http://schemas.microsoft.com/office/drawing/2014/main" id="{90F0F68E-B525-4EDA-BC9D-3AE4B096B8C2}"/>
              </a:ext>
            </a:extLst>
          </p:cNvPr>
          <p:cNvCxnSpPr>
            <a:stCxn id="8" idx="0"/>
            <a:endCxn id="81" idx="0"/>
          </p:cNvCxnSpPr>
          <p:nvPr/>
        </p:nvCxnSpPr>
        <p:spPr>
          <a:xfrm rot="5400000" flipH="1" flipV="1">
            <a:off x="260635" y="1584240"/>
            <a:ext cx="3504750" cy="2330330"/>
          </a:xfrm>
          <a:prstGeom prst="bentConnector3">
            <a:avLst>
              <a:gd name="adj1" fmla="val 106523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" name="Conexão: Ângulo Reto 153">
            <a:extLst>
              <a:ext uri="{FF2B5EF4-FFF2-40B4-BE49-F238E27FC236}">
                <a16:creationId xmlns:a16="http://schemas.microsoft.com/office/drawing/2014/main" id="{8688E985-A136-4A40-B2DD-E3F90C88A23D}"/>
              </a:ext>
            </a:extLst>
          </p:cNvPr>
          <p:cNvCxnSpPr/>
          <p:nvPr/>
        </p:nvCxnSpPr>
        <p:spPr>
          <a:xfrm rot="5400000">
            <a:off x="260350" y="1428750"/>
            <a:ext cx="3479800" cy="2628900"/>
          </a:xfrm>
          <a:prstGeom prst="bentConnector3">
            <a:avLst>
              <a:gd name="adj1" fmla="val -9307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4" name="CaixaDeTexto 203">
            <a:extLst>
              <a:ext uri="{FF2B5EF4-FFF2-40B4-BE49-F238E27FC236}">
                <a16:creationId xmlns:a16="http://schemas.microsoft.com/office/drawing/2014/main" id="{2098438E-5711-448F-885E-57C9919419BB}"/>
              </a:ext>
            </a:extLst>
          </p:cNvPr>
          <p:cNvSpPr txBox="1"/>
          <p:nvPr/>
        </p:nvSpPr>
        <p:spPr>
          <a:xfrm>
            <a:off x="1517651" y="531860"/>
            <a:ext cx="17462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dirty="0"/>
              <a:t>ImportaExportaInfoDocentes &amp;&amp; Fase1 aberta</a:t>
            </a:r>
          </a:p>
        </p:txBody>
      </p:sp>
      <p:sp>
        <p:nvSpPr>
          <p:cNvPr id="205" name="CaixaDeTexto 204">
            <a:extLst>
              <a:ext uri="{FF2B5EF4-FFF2-40B4-BE49-F238E27FC236}">
                <a16:creationId xmlns:a16="http://schemas.microsoft.com/office/drawing/2014/main" id="{18AB0E79-B9B5-4531-B0B1-B0F3D9799E10}"/>
              </a:ext>
            </a:extLst>
          </p:cNvPr>
          <p:cNvSpPr txBox="1"/>
          <p:nvPr/>
        </p:nvSpPr>
        <p:spPr>
          <a:xfrm>
            <a:off x="3461258" y="664957"/>
            <a:ext cx="38985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600" dirty="0"/>
              <a:t>edicao</a:t>
            </a:r>
          </a:p>
        </p:txBody>
      </p:sp>
      <p:sp>
        <p:nvSpPr>
          <p:cNvPr id="225" name="Seta: Curvada Para Cima 224">
            <a:extLst>
              <a:ext uri="{FF2B5EF4-FFF2-40B4-BE49-F238E27FC236}">
                <a16:creationId xmlns:a16="http://schemas.microsoft.com/office/drawing/2014/main" id="{6320B3D8-7B9B-41B4-B857-630E87294B97}"/>
              </a:ext>
            </a:extLst>
          </p:cNvPr>
          <p:cNvSpPr/>
          <p:nvPr/>
        </p:nvSpPr>
        <p:spPr>
          <a:xfrm rot="13857238">
            <a:off x="1998265" y="1019593"/>
            <a:ext cx="333471" cy="293463"/>
          </a:xfrm>
          <a:prstGeom prst="curvedUpArrow">
            <a:avLst>
              <a:gd name="adj1" fmla="val 5816"/>
              <a:gd name="adj2" fmla="val 27233"/>
              <a:gd name="adj3" fmla="val 1769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226" name="CaixaDeTexto 225">
            <a:extLst>
              <a:ext uri="{FF2B5EF4-FFF2-40B4-BE49-F238E27FC236}">
                <a16:creationId xmlns:a16="http://schemas.microsoft.com/office/drawing/2014/main" id="{4923A5A7-DE67-4550-8DD6-496E33545860}"/>
              </a:ext>
            </a:extLst>
          </p:cNvPr>
          <p:cNvSpPr txBox="1"/>
          <p:nvPr/>
        </p:nvSpPr>
        <p:spPr>
          <a:xfrm>
            <a:off x="2089658" y="918957"/>
            <a:ext cx="38985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600" dirty="0"/>
              <a:t>edicao</a:t>
            </a:r>
          </a:p>
        </p:txBody>
      </p:sp>
      <p:sp>
        <p:nvSpPr>
          <p:cNvPr id="227" name="Seta: Curvada Para Cima 226">
            <a:extLst>
              <a:ext uri="{FF2B5EF4-FFF2-40B4-BE49-F238E27FC236}">
                <a16:creationId xmlns:a16="http://schemas.microsoft.com/office/drawing/2014/main" id="{C2F96197-F941-4AE9-BADF-DB4C3280767B}"/>
              </a:ext>
            </a:extLst>
          </p:cNvPr>
          <p:cNvSpPr/>
          <p:nvPr/>
        </p:nvSpPr>
        <p:spPr>
          <a:xfrm rot="9383946">
            <a:off x="5224521" y="1335428"/>
            <a:ext cx="326939" cy="293463"/>
          </a:xfrm>
          <a:prstGeom prst="curvedUpArrow">
            <a:avLst>
              <a:gd name="adj1" fmla="val 5816"/>
              <a:gd name="adj2" fmla="val 27233"/>
              <a:gd name="adj3" fmla="val 1769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228" name="CaixaDeTexto 227">
            <a:extLst>
              <a:ext uri="{FF2B5EF4-FFF2-40B4-BE49-F238E27FC236}">
                <a16:creationId xmlns:a16="http://schemas.microsoft.com/office/drawing/2014/main" id="{184E4310-B320-4AD4-BE84-78A211B09A5D}"/>
              </a:ext>
            </a:extLst>
          </p:cNvPr>
          <p:cNvSpPr txBox="1"/>
          <p:nvPr/>
        </p:nvSpPr>
        <p:spPr>
          <a:xfrm>
            <a:off x="5131308" y="1166607"/>
            <a:ext cx="38985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600" dirty="0"/>
              <a:t>edicao</a:t>
            </a:r>
          </a:p>
        </p:txBody>
      </p:sp>
      <p:sp>
        <p:nvSpPr>
          <p:cNvPr id="229" name="CaixaDeTexto 228">
            <a:extLst>
              <a:ext uri="{FF2B5EF4-FFF2-40B4-BE49-F238E27FC236}">
                <a16:creationId xmlns:a16="http://schemas.microsoft.com/office/drawing/2014/main" id="{ECA085D0-55E6-4F82-A308-1AE737741A4F}"/>
              </a:ext>
            </a:extLst>
          </p:cNvPr>
          <p:cNvSpPr txBox="1"/>
          <p:nvPr/>
        </p:nvSpPr>
        <p:spPr>
          <a:xfrm>
            <a:off x="2020888" y="234997"/>
            <a:ext cx="17462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00" dirty="0"/>
              <a:t>ImportaExportaInfoPropostas &amp;&amp; Fase1 aberta</a:t>
            </a:r>
          </a:p>
        </p:txBody>
      </p:sp>
      <p:cxnSp>
        <p:nvCxnSpPr>
          <p:cNvPr id="237" name="Conexão: Ângulo Reto 236">
            <a:extLst>
              <a:ext uri="{FF2B5EF4-FFF2-40B4-BE49-F238E27FC236}">
                <a16:creationId xmlns:a16="http://schemas.microsoft.com/office/drawing/2014/main" id="{EB8241C2-427B-4E34-BCCA-8F6417377DB9}"/>
              </a:ext>
            </a:extLst>
          </p:cNvPr>
          <p:cNvCxnSpPr>
            <a:stCxn id="82" idx="2"/>
            <a:endCxn id="4" idx="3"/>
          </p:cNvCxnSpPr>
          <p:nvPr/>
        </p:nvCxnSpPr>
        <p:spPr>
          <a:xfrm rot="5400000">
            <a:off x="4575745" y="880341"/>
            <a:ext cx="204570" cy="24517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1" name="CaixaDeTexto 240">
            <a:extLst>
              <a:ext uri="{FF2B5EF4-FFF2-40B4-BE49-F238E27FC236}">
                <a16:creationId xmlns:a16="http://schemas.microsoft.com/office/drawing/2014/main" id="{DA4F726E-9A1F-409F-861D-CB6012916527}"/>
              </a:ext>
            </a:extLst>
          </p:cNvPr>
          <p:cNvSpPr txBox="1"/>
          <p:nvPr/>
        </p:nvSpPr>
        <p:spPr>
          <a:xfrm>
            <a:off x="4380697" y="2036557"/>
            <a:ext cx="68961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600" dirty="0"/>
              <a:t>gravaAlteracoes</a:t>
            </a:r>
          </a:p>
        </p:txBody>
      </p:sp>
      <p:sp>
        <p:nvSpPr>
          <p:cNvPr id="252" name="CaixaDeTexto 251">
            <a:extLst>
              <a:ext uri="{FF2B5EF4-FFF2-40B4-BE49-F238E27FC236}">
                <a16:creationId xmlns:a16="http://schemas.microsoft.com/office/drawing/2014/main" id="{4BAAA763-0CC3-4858-A238-5602493F806A}"/>
              </a:ext>
            </a:extLst>
          </p:cNvPr>
          <p:cNvSpPr txBox="1"/>
          <p:nvPr/>
        </p:nvSpPr>
        <p:spPr>
          <a:xfrm>
            <a:off x="2374097" y="1693657"/>
            <a:ext cx="68961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600" dirty="0"/>
              <a:t>gravaAlteracoes</a:t>
            </a:r>
          </a:p>
        </p:txBody>
      </p:sp>
      <p:cxnSp>
        <p:nvCxnSpPr>
          <p:cNvPr id="267" name="Conexão: Ângulo Reto 266">
            <a:extLst>
              <a:ext uri="{FF2B5EF4-FFF2-40B4-BE49-F238E27FC236}">
                <a16:creationId xmlns:a16="http://schemas.microsoft.com/office/drawing/2014/main" id="{04756CE6-2AC3-4074-925E-3BC3770682B4}"/>
              </a:ext>
            </a:extLst>
          </p:cNvPr>
          <p:cNvCxnSpPr/>
          <p:nvPr/>
        </p:nvCxnSpPr>
        <p:spPr>
          <a:xfrm rot="10800000">
            <a:off x="1327150" y="1581150"/>
            <a:ext cx="1130300" cy="838200"/>
          </a:xfrm>
          <a:prstGeom prst="bentConnector3">
            <a:avLst>
              <a:gd name="adj1" fmla="val 100562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5" name="Conexão: Ângulo Reto 274">
            <a:extLst>
              <a:ext uri="{FF2B5EF4-FFF2-40B4-BE49-F238E27FC236}">
                <a16:creationId xmlns:a16="http://schemas.microsoft.com/office/drawing/2014/main" id="{7B7CB362-31CB-4968-9A87-AFE4E232E5AB}"/>
              </a:ext>
            </a:extLst>
          </p:cNvPr>
          <p:cNvCxnSpPr>
            <a:cxnSpLocks/>
          </p:cNvCxnSpPr>
          <p:nvPr/>
        </p:nvCxnSpPr>
        <p:spPr>
          <a:xfrm rot="5400000">
            <a:off x="2311400" y="1555750"/>
            <a:ext cx="590550" cy="2984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7" name="Seta: Curvada Para Cima 276">
            <a:extLst>
              <a:ext uri="{FF2B5EF4-FFF2-40B4-BE49-F238E27FC236}">
                <a16:creationId xmlns:a16="http://schemas.microsoft.com/office/drawing/2014/main" id="{D14DDC7F-101C-485E-A5C4-699DF4FA854D}"/>
              </a:ext>
            </a:extLst>
          </p:cNvPr>
          <p:cNvSpPr/>
          <p:nvPr/>
        </p:nvSpPr>
        <p:spPr>
          <a:xfrm rot="15872578">
            <a:off x="3736389" y="1092663"/>
            <a:ext cx="225123" cy="293463"/>
          </a:xfrm>
          <a:prstGeom prst="curvedUpArrow">
            <a:avLst>
              <a:gd name="adj1" fmla="val 5816"/>
              <a:gd name="adj2" fmla="val 27233"/>
              <a:gd name="adj3" fmla="val 1769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278" name="CaixaDeTexto 277">
            <a:extLst>
              <a:ext uri="{FF2B5EF4-FFF2-40B4-BE49-F238E27FC236}">
                <a16:creationId xmlns:a16="http://schemas.microsoft.com/office/drawing/2014/main" id="{B31597B2-9AD5-4B1F-AF20-EFD1EC74B908}"/>
              </a:ext>
            </a:extLst>
          </p:cNvPr>
          <p:cNvSpPr txBox="1"/>
          <p:nvPr/>
        </p:nvSpPr>
        <p:spPr>
          <a:xfrm>
            <a:off x="3938617" y="107690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/>
              <a:t>mostraListas</a:t>
            </a:r>
          </a:p>
        </p:txBody>
      </p:sp>
      <p:sp>
        <p:nvSpPr>
          <p:cNvPr id="279" name="Seta: Curvada Para Cima 278">
            <a:extLst>
              <a:ext uri="{FF2B5EF4-FFF2-40B4-BE49-F238E27FC236}">
                <a16:creationId xmlns:a16="http://schemas.microsoft.com/office/drawing/2014/main" id="{C568FBEF-BB0F-4E53-80CE-FA9D18B4580A}"/>
              </a:ext>
            </a:extLst>
          </p:cNvPr>
          <p:cNvSpPr/>
          <p:nvPr/>
        </p:nvSpPr>
        <p:spPr>
          <a:xfrm rot="11709369">
            <a:off x="6327190" y="1365712"/>
            <a:ext cx="225123" cy="293463"/>
          </a:xfrm>
          <a:prstGeom prst="curvedUpArrow">
            <a:avLst>
              <a:gd name="adj1" fmla="val 5816"/>
              <a:gd name="adj2" fmla="val 27233"/>
              <a:gd name="adj3" fmla="val 17697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0444BEAD-F8F3-4CD4-BA54-8D91C63DEF0F}"/>
              </a:ext>
            </a:extLst>
          </p:cNvPr>
          <p:cNvSpPr txBox="1"/>
          <p:nvPr/>
        </p:nvSpPr>
        <p:spPr>
          <a:xfrm>
            <a:off x="6147549" y="115310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/>
              <a:t>mostraListas</a:t>
            </a:r>
          </a:p>
        </p:txBody>
      </p:sp>
      <p:cxnSp>
        <p:nvCxnSpPr>
          <p:cNvPr id="282" name="Conexão: Ângulo Reto 281">
            <a:extLst>
              <a:ext uri="{FF2B5EF4-FFF2-40B4-BE49-F238E27FC236}">
                <a16:creationId xmlns:a16="http://schemas.microsoft.com/office/drawing/2014/main" id="{C53504FF-50F5-4C63-88F6-F6950DA4895E}"/>
              </a:ext>
            </a:extLst>
          </p:cNvPr>
          <p:cNvCxnSpPr>
            <a:stCxn id="80" idx="2"/>
          </p:cNvCxnSpPr>
          <p:nvPr/>
        </p:nvCxnSpPr>
        <p:spPr>
          <a:xfrm rot="16200000" flipH="1">
            <a:off x="1616332" y="1667131"/>
            <a:ext cx="490025" cy="315912"/>
          </a:xfrm>
          <a:prstGeom prst="bentConnector3">
            <a:avLst>
              <a:gd name="adj1" fmla="val 5518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4" name="CaixaDeTexto 283">
            <a:extLst>
              <a:ext uri="{FF2B5EF4-FFF2-40B4-BE49-F238E27FC236}">
                <a16:creationId xmlns:a16="http://schemas.microsoft.com/office/drawing/2014/main" id="{6B22AAFD-9259-4AE2-8155-B445AD9B3565}"/>
              </a:ext>
            </a:extLst>
          </p:cNvPr>
          <p:cNvSpPr txBox="1"/>
          <p:nvPr/>
        </p:nvSpPr>
        <p:spPr>
          <a:xfrm>
            <a:off x="1643847" y="1674607"/>
            <a:ext cx="68961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600" dirty="0"/>
              <a:t>gravaAlteracoes</a:t>
            </a:r>
          </a:p>
        </p:txBody>
      </p:sp>
      <p:sp>
        <p:nvSpPr>
          <p:cNvPr id="285" name="Balão: Seta Para a Esquerda 284">
            <a:extLst>
              <a:ext uri="{FF2B5EF4-FFF2-40B4-BE49-F238E27FC236}">
                <a16:creationId xmlns:a16="http://schemas.microsoft.com/office/drawing/2014/main" id="{1259F054-318A-47E2-99DF-F246A5FAF60B}"/>
              </a:ext>
            </a:extLst>
          </p:cNvPr>
          <p:cNvSpPr/>
          <p:nvPr/>
        </p:nvSpPr>
        <p:spPr>
          <a:xfrm>
            <a:off x="3867150" y="484982"/>
            <a:ext cx="2012950" cy="359568"/>
          </a:xfrm>
          <a:prstGeom prst="leftArrowCallout">
            <a:avLst>
              <a:gd name="adj1" fmla="val 4286"/>
              <a:gd name="adj2" fmla="val 2857"/>
              <a:gd name="adj3" fmla="val 3393"/>
              <a:gd name="adj4" fmla="val 9380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00" dirty="0">
                <a:solidFill>
                  <a:schemeClr val="tx1"/>
                </a:solidFill>
              </a:rPr>
              <a:t>“edição” corresponde a vários métodos que permitem a edição da informação como inserirDocente , editarInfoDocente , eliminarDocente…</a:t>
            </a:r>
          </a:p>
        </p:txBody>
      </p:sp>
      <p:cxnSp>
        <p:nvCxnSpPr>
          <p:cNvPr id="11" name="Conexão: Ângulo Reto 10">
            <a:extLst>
              <a:ext uri="{FF2B5EF4-FFF2-40B4-BE49-F238E27FC236}">
                <a16:creationId xmlns:a16="http://schemas.microsoft.com/office/drawing/2014/main" id="{D8865871-7577-4688-A09A-948F905D0BA1}"/>
              </a:ext>
            </a:extLst>
          </p:cNvPr>
          <p:cNvCxnSpPr>
            <a:stCxn id="82" idx="0"/>
          </p:cNvCxnSpPr>
          <p:nvPr/>
        </p:nvCxnSpPr>
        <p:spPr>
          <a:xfrm rot="16200000" flipH="1" flipV="1">
            <a:off x="1721683" y="323095"/>
            <a:ext cx="2908222" cy="5456237"/>
          </a:xfrm>
          <a:prstGeom prst="bentConnector4">
            <a:avLst>
              <a:gd name="adj1" fmla="val -41594"/>
              <a:gd name="adj2" fmla="val 100189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5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84BEE889-3D6C-48DF-A04F-A1BF0A5DFF5C}"/>
              </a:ext>
            </a:extLst>
          </p:cNvPr>
          <p:cNvSpPr/>
          <p:nvPr/>
        </p:nvSpPr>
        <p:spPr>
          <a:xfrm>
            <a:off x="228600" y="296782"/>
            <a:ext cx="2173009" cy="1016623"/>
          </a:xfrm>
          <a:prstGeom prst="roundRect">
            <a:avLst/>
          </a:prstGeom>
          <a:solidFill>
            <a:schemeClr val="accent3"/>
          </a:solidFill>
          <a:ln w="28575"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Diagrama das Relações entre as principais classes 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9C476DAB-3532-4F07-AD52-93C3C1D50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649178"/>
              </p:ext>
            </p:extLst>
          </p:nvPr>
        </p:nvGraphicFramePr>
        <p:xfrm>
          <a:off x="4227130" y="3876406"/>
          <a:ext cx="1530017" cy="171001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30017">
                  <a:extLst>
                    <a:ext uri="{9D8B030D-6E8A-4147-A177-3AD203B41FA5}">
                      <a16:colId xmlns:a16="http://schemas.microsoft.com/office/drawing/2014/main" val="3647652064"/>
                    </a:ext>
                  </a:extLst>
                </a:gridCol>
              </a:tblGrid>
              <a:tr h="296636">
                <a:tc>
                  <a:txBody>
                    <a:bodyPr/>
                    <a:lstStyle/>
                    <a:p>
                      <a:pPr algn="ctr"/>
                      <a:r>
                        <a:rPr lang="pt-PT" sz="1100" b="0" dirty="0"/>
                        <a:t>Aluno</a:t>
                      </a:r>
                      <a:endParaRPr lang="pt-PT" sz="11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256999"/>
                  </a:ext>
                </a:extLst>
              </a:tr>
              <a:tr h="1203993">
                <a:tc>
                  <a:txBody>
                    <a:bodyPr/>
                    <a:lstStyle/>
                    <a:p>
                      <a:pPr algn="l"/>
                      <a:r>
                        <a:rPr lang="pt-PT" sz="1000" b="0" dirty="0"/>
                        <a:t>- numEstudante : long </a:t>
                      </a:r>
                    </a:p>
                    <a:p>
                      <a:pPr algn="l"/>
                      <a:r>
                        <a:rPr lang="pt-PT" sz="1000" b="0" dirty="0"/>
                        <a:t>-nome : string </a:t>
                      </a:r>
                    </a:p>
                    <a:p>
                      <a:pPr algn="l"/>
                      <a:r>
                        <a:rPr lang="pt-PT" sz="1000" b="0" dirty="0"/>
                        <a:t>-mail : string</a:t>
                      </a:r>
                    </a:p>
                    <a:p>
                      <a:pPr algn="l"/>
                      <a:r>
                        <a:rPr lang="pt-PT" sz="1000" b="0" dirty="0">
                          <a:latin typeface="+mn-lt"/>
                        </a:rPr>
                        <a:t>-curso: </a:t>
                      </a:r>
                      <a:r>
                        <a:rPr lang="pt-PT" sz="1000" b="1" dirty="0">
                          <a:latin typeface="+mn-lt"/>
                        </a:rPr>
                        <a:t>Curso</a:t>
                      </a:r>
                    </a:p>
                    <a:p>
                      <a:pPr algn="l"/>
                      <a:r>
                        <a:rPr lang="pt-PT" sz="1000" b="0" dirty="0">
                          <a:latin typeface="+mn-lt"/>
                        </a:rPr>
                        <a:t>-ramo: </a:t>
                      </a:r>
                      <a:r>
                        <a:rPr lang="pt-PT" sz="1000" b="1" dirty="0">
                          <a:latin typeface="+mn-lt"/>
                        </a:rPr>
                        <a:t>Ramo</a:t>
                      </a:r>
                    </a:p>
                    <a:p>
                      <a:pPr algn="l"/>
                      <a:r>
                        <a:rPr lang="pt-PT" sz="1000" b="0" dirty="0">
                          <a:latin typeface="+mn-lt"/>
                        </a:rPr>
                        <a:t>-classificacao: double </a:t>
                      </a:r>
                    </a:p>
                    <a:p>
                      <a:pPr algn="l"/>
                      <a:r>
                        <a:rPr lang="pt-PT" sz="1000" b="0" dirty="0">
                          <a:latin typeface="+mn-lt"/>
                        </a:rPr>
                        <a:t>-estagioAcesso: 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461290"/>
                  </a:ext>
                </a:extLst>
              </a:tr>
              <a:tr h="209390">
                <a:tc>
                  <a:txBody>
                    <a:bodyPr/>
                    <a:lstStyle/>
                    <a:p>
                      <a:pPr algn="l"/>
                      <a:endParaRPr lang="pt-PT" sz="1200" b="0" dirty="0">
                        <a:latin typeface="+mn-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21423884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88B24D6-8B95-4606-BD26-99449E710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126933"/>
              </p:ext>
            </p:extLst>
          </p:nvPr>
        </p:nvGraphicFramePr>
        <p:xfrm>
          <a:off x="3813387" y="8072465"/>
          <a:ext cx="1530017" cy="119940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30017">
                  <a:extLst>
                    <a:ext uri="{9D8B030D-6E8A-4147-A177-3AD203B41FA5}">
                      <a16:colId xmlns:a16="http://schemas.microsoft.com/office/drawing/2014/main" val="3647652064"/>
                    </a:ext>
                  </a:extLst>
                </a:gridCol>
              </a:tblGrid>
              <a:tr h="296636">
                <a:tc>
                  <a:txBody>
                    <a:bodyPr/>
                    <a:lstStyle/>
                    <a:p>
                      <a:pPr algn="ctr"/>
                      <a:r>
                        <a:rPr lang="pt-PT" sz="1100" b="0" dirty="0"/>
                        <a:t>Docente</a:t>
                      </a:r>
                      <a:endParaRPr lang="pt-PT" sz="11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256999"/>
                  </a:ext>
                </a:extLst>
              </a:tr>
              <a:tr h="693375">
                <a:tc>
                  <a:txBody>
                    <a:bodyPr/>
                    <a:lstStyle/>
                    <a:p>
                      <a:pPr algn="l"/>
                      <a:r>
                        <a:rPr lang="pt-PT" sz="1000" b="0" dirty="0"/>
                        <a:t>-nome : string </a:t>
                      </a:r>
                    </a:p>
                    <a:p>
                      <a:pPr algn="l"/>
                      <a:r>
                        <a:rPr lang="pt-PT" sz="1000" b="0" dirty="0"/>
                        <a:t>-mail : string</a:t>
                      </a:r>
                    </a:p>
                    <a:p>
                      <a:pPr algn="l"/>
                      <a:r>
                        <a:rPr lang="pt-PT" sz="1000" b="0" dirty="0">
                          <a:latin typeface="+mn-lt"/>
                        </a:rPr>
                        <a:t>-atividade: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461290"/>
                  </a:ext>
                </a:extLst>
              </a:tr>
              <a:tr h="209390">
                <a:tc>
                  <a:txBody>
                    <a:bodyPr/>
                    <a:lstStyle/>
                    <a:p>
                      <a:pPr algn="l"/>
                      <a:endParaRPr lang="pt-PT" sz="1200" b="0" dirty="0">
                        <a:latin typeface="+mn-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21423884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9E57056-D038-4E6B-A151-447EC4F59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453504"/>
              </p:ext>
            </p:extLst>
          </p:nvPr>
        </p:nvGraphicFramePr>
        <p:xfrm>
          <a:off x="1761651" y="3854527"/>
          <a:ext cx="1530017" cy="171001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30017">
                  <a:extLst>
                    <a:ext uri="{9D8B030D-6E8A-4147-A177-3AD203B41FA5}">
                      <a16:colId xmlns:a16="http://schemas.microsoft.com/office/drawing/2014/main" val="3647652064"/>
                    </a:ext>
                  </a:extLst>
                </a:gridCol>
              </a:tblGrid>
              <a:tr h="296636">
                <a:tc>
                  <a:txBody>
                    <a:bodyPr/>
                    <a:lstStyle/>
                    <a:p>
                      <a:pPr algn="ctr"/>
                      <a:r>
                        <a:rPr lang="pt-PT" sz="1100" b="0" dirty="0"/>
                        <a:t>Proposta</a:t>
                      </a:r>
                      <a:endParaRPr lang="pt-PT" sz="11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256999"/>
                  </a:ext>
                </a:extLst>
              </a:tr>
              <a:tr h="1203993">
                <a:tc>
                  <a:txBody>
                    <a:bodyPr/>
                    <a:lstStyle/>
                    <a:p>
                      <a:pPr algn="l"/>
                      <a:r>
                        <a:rPr lang="pt-PT" sz="1000" b="0" dirty="0"/>
                        <a:t>-codigoProp : string </a:t>
                      </a:r>
                      <a:endParaRPr lang="pt-PT" sz="1000" b="0" dirty="0">
                        <a:latin typeface="+mn-lt"/>
                      </a:endParaRPr>
                    </a:p>
                    <a:p>
                      <a:pPr algn="l"/>
                      <a:r>
                        <a:rPr lang="pt-PT" sz="1000" b="0" dirty="0">
                          <a:latin typeface="+mn-lt"/>
                        </a:rPr>
                        <a:t>-area : </a:t>
                      </a:r>
                      <a:r>
                        <a:rPr lang="pt-PT" sz="1000" b="1" dirty="0">
                          <a:latin typeface="+mn-lt"/>
                        </a:rPr>
                        <a:t>Ramo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0" dirty="0">
                          <a:latin typeface="+mn-lt"/>
                        </a:rPr>
                        <a:t>-titulo : string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0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461290"/>
                  </a:ext>
                </a:extLst>
              </a:tr>
              <a:tr h="209390">
                <a:tc>
                  <a:txBody>
                    <a:bodyPr/>
                    <a:lstStyle/>
                    <a:p>
                      <a:pPr algn="l"/>
                      <a:endParaRPr lang="pt-PT" sz="1200" b="0" dirty="0">
                        <a:latin typeface="+mn-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21423884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5CD9CB73-EC5F-46B5-BE1B-53E2FB4E8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008582"/>
              </p:ext>
            </p:extLst>
          </p:nvPr>
        </p:nvGraphicFramePr>
        <p:xfrm>
          <a:off x="1559591" y="7766665"/>
          <a:ext cx="1530017" cy="130371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30017">
                  <a:extLst>
                    <a:ext uri="{9D8B030D-6E8A-4147-A177-3AD203B41FA5}">
                      <a16:colId xmlns:a16="http://schemas.microsoft.com/office/drawing/2014/main" val="3647652064"/>
                    </a:ext>
                  </a:extLst>
                </a:gridCol>
              </a:tblGrid>
              <a:tr h="263953">
                <a:tc>
                  <a:txBody>
                    <a:bodyPr/>
                    <a:lstStyle/>
                    <a:p>
                      <a:pPr algn="ctr"/>
                      <a:r>
                        <a:rPr lang="pt-PT" sz="1100" b="0" dirty="0"/>
                        <a:t>Estagio</a:t>
                      </a:r>
                      <a:endParaRPr lang="pt-PT" sz="11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256999"/>
                  </a:ext>
                </a:extLst>
              </a:tr>
              <a:tr h="71015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0" dirty="0">
                          <a:latin typeface="+mn-lt"/>
                        </a:rPr>
                        <a:t>-entAcolhimento : string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0" dirty="0">
                          <a:latin typeface="+mn-lt"/>
                        </a:rPr>
                        <a:t>-orientadorEst : Docente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0" dirty="0">
                          <a:latin typeface="+mn-lt"/>
                        </a:rPr>
                        <a:t>-numEstudante : long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000" b="0" dirty="0">
                        <a:latin typeface="+mn-lt"/>
                      </a:endParaRPr>
                    </a:p>
                    <a:p>
                      <a:pPr algn="l"/>
                      <a:endParaRPr lang="pt-PT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461290"/>
                  </a:ext>
                </a:extLst>
              </a:tr>
              <a:tr h="186320">
                <a:tc>
                  <a:txBody>
                    <a:bodyPr/>
                    <a:lstStyle/>
                    <a:p>
                      <a:pPr algn="l"/>
                      <a:endParaRPr lang="pt-PT" sz="1200" b="0" dirty="0">
                        <a:latin typeface="+mn-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21423884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417E2812-9A77-406B-8D61-D8D42ACF8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859419"/>
              </p:ext>
            </p:extLst>
          </p:nvPr>
        </p:nvGraphicFramePr>
        <p:xfrm>
          <a:off x="2616661" y="6118353"/>
          <a:ext cx="1530017" cy="133495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30017">
                  <a:extLst>
                    <a:ext uri="{9D8B030D-6E8A-4147-A177-3AD203B41FA5}">
                      <a16:colId xmlns:a16="http://schemas.microsoft.com/office/drawing/2014/main" val="3647652064"/>
                    </a:ext>
                  </a:extLst>
                </a:gridCol>
              </a:tblGrid>
              <a:tr h="306264">
                <a:tc>
                  <a:txBody>
                    <a:bodyPr/>
                    <a:lstStyle/>
                    <a:p>
                      <a:pPr algn="ctr"/>
                      <a:r>
                        <a:rPr lang="pt-PT" sz="1100" b="0" dirty="0"/>
                        <a:t>Projeto</a:t>
                      </a:r>
                      <a:endParaRPr lang="pt-PT" sz="11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256999"/>
                  </a:ext>
                </a:extLst>
              </a:tr>
              <a:tr h="81250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0" dirty="0">
                          <a:latin typeface="+mn-lt"/>
                        </a:rPr>
                        <a:t>-orientadorProj: Docente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0" dirty="0">
                          <a:latin typeface="+mn-lt"/>
                        </a:rPr>
                        <a:t>-numEstudante : long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000" b="0" dirty="0">
                        <a:latin typeface="+mn-lt"/>
                      </a:endParaRPr>
                    </a:p>
                    <a:p>
                      <a:pPr algn="l"/>
                      <a:endParaRPr lang="pt-PT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461290"/>
                  </a:ext>
                </a:extLst>
              </a:tr>
              <a:tr h="216186">
                <a:tc>
                  <a:txBody>
                    <a:bodyPr/>
                    <a:lstStyle/>
                    <a:p>
                      <a:pPr algn="l"/>
                      <a:endParaRPr lang="pt-PT" sz="1200" b="0" dirty="0">
                        <a:latin typeface="+mn-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21423884"/>
                  </a:ext>
                </a:extLst>
              </a:tr>
            </a:tbl>
          </a:graphicData>
        </a:graphic>
      </p:graphicFrame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802C59C1-DE78-4806-B976-568BD4CBEF17}"/>
              </a:ext>
            </a:extLst>
          </p:cNvPr>
          <p:cNvSpPr/>
          <p:nvPr/>
        </p:nvSpPr>
        <p:spPr>
          <a:xfrm rot="18945521">
            <a:off x="1447810" y="5820467"/>
            <a:ext cx="787734" cy="65526"/>
          </a:xfrm>
          <a:prstGeom prst="rightArrow">
            <a:avLst>
              <a:gd name="adj1" fmla="val 8281"/>
              <a:gd name="adj2" fmla="val 10468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2B4058A6-732B-41BF-8A6B-9A31476AD2E6}"/>
              </a:ext>
            </a:extLst>
          </p:cNvPr>
          <p:cNvSpPr/>
          <p:nvPr/>
        </p:nvSpPr>
        <p:spPr>
          <a:xfrm rot="13521309">
            <a:off x="2772931" y="5835032"/>
            <a:ext cx="787734" cy="65526"/>
          </a:xfrm>
          <a:prstGeom prst="rightArrow">
            <a:avLst>
              <a:gd name="adj1" fmla="val 8281"/>
              <a:gd name="adj2" fmla="val 10468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D619E9D3-FFF1-4272-8D2A-62F381151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211349"/>
              </p:ext>
            </p:extLst>
          </p:nvPr>
        </p:nvGraphicFramePr>
        <p:xfrm>
          <a:off x="2929270" y="1619482"/>
          <a:ext cx="1530017" cy="112846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30017">
                  <a:extLst>
                    <a:ext uri="{9D8B030D-6E8A-4147-A177-3AD203B41FA5}">
                      <a16:colId xmlns:a16="http://schemas.microsoft.com/office/drawing/2014/main" val="3647652064"/>
                    </a:ext>
                  </a:extLst>
                </a:gridCol>
              </a:tblGrid>
              <a:tr h="169138">
                <a:tc>
                  <a:txBody>
                    <a:bodyPr/>
                    <a:lstStyle/>
                    <a:p>
                      <a:pPr algn="ctr"/>
                      <a:r>
                        <a:rPr lang="pt-PT" sz="1100" b="0" dirty="0"/>
                        <a:t>Candidatura </a:t>
                      </a:r>
                      <a:endParaRPr lang="pt-PT" sz="11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256999"/>
                  </a:ext>
                </a:extLst>
              </a:tr>
              <a:tr h="686502">
                <a:tc>
                  <a:txBody>
                    <a:bodyPr/>
                    <a:lstStyle/>
                    <a:p>
                      <a:pPr algn="l"/>
                      <a:r>
                        <a:rPr lang="pt-PT" sz="1000" b="0" dirty="0"/>
                        <a:t>-</a:t>
                      </a:r>
                      <a:r>
                        <a:rPr lang="pt-PT" sz="1000" b="0" dirty="0">
                          <a:latin typeface="+mn-lt"/>
                        </a:rPr>
                        <a:t>codigoCand : long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461290"/>
                  </a:ext>
                </a:extLst>
              </a:tr>
              <a:tr h="119392">
                <a:tc>
                  <a:txBody>
                    <a:bodyPr/>
                    <a:lstStyle/>
                    <a:p>
                      <a:pPr algn="l"/>
                      <a:endParaRPr lang="pt-PT" sz="1200" b="0" dirty="0">
                        <a:latin typeface="+mn-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21423884"/>
                  </a:ext>
                </a:extLst>
              </a:tr>
            </a:tbl>
          </a:graphicData>
        </a:graphic>
      </p:graphicFrame>
      <p:sp>
        <p:nvSpPr>
          <p:cNvPr id="22" name="Losango 21">
            <a:extLst>
              <a:ext uri="{FF2B5EF4-FFF2-40B4-BE49-F238E27FC236}">
                <a16:creationId xmlns:a16="http://schemas.microsoft.com/office/drawing/2014/main" id="{86D7E911-9D0B-4F6E-9874-8B377A84C398}"/>
              </a:ext>
            </a:extLst>
          </p:cNvPr>
          <p:cNvSpPr/>
          <p:nvPr/>
        </p:nvSpPr>
        <p:spPr>
          <a:xfrm>
            <a:off x="3112446" y="2758343"/>
            <a:ext cx="180002" cy="206573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3" name="Losango 22">
            <a:extLst>
              <a:ext uri="{FF2B5EF4-FFF2-40B4-BE49-F238E27FC236}">
                <a16:creationId xmlns:a16="http://schemas.microsoft.com/office/drawing/2014/main" id="{C84F49D0-CAF0-4A3E-A117-DF1A3DCB9A31}"/>
              </a:ext>
            </a:extLst>
          </p:cNvPr>
          <p:cNvSpPr/>
          <p:nvPr/>
        </p:nvSpPr>
        <p:spPr>
          <a:xfrm>
            <a:off x="3669172" y="7465504"/>
            <a:ext cx="180002" cy="206573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4" name="Losango 23">
            <a:extLst>
              <a:ext uri="{FF2B5EF4-FFF2-40B4-BE49-F238E27FC236}">
                <a16:creationId xmlns:a16="http://schemas.microsoft.com/office/drawing/2014/main" id="{AE348BE4-1C8D-4E30-A5C8-11F20E186F1E}"/>
              </a:ext>
            </a:extLst>
          </p:cNvPr>
          <p:cNvSpPr/>
          <p:nvPr/>
        </p:nvSpPr>
        <p:spPr>
          <a:xfrm>
            <a:off x="4236679" y="2747944"/>
            <a:ext cx="180002" cy="206573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cxnSp>
        <p:nvCxnSpPr>
          <p:cNvPr id="26" name="Conexão reta 25">
            <a:extLst>
              <a:ext uri="{FF2B5EF4-FFF2-40B4-BE49-F238E27FC236}">
                <a16:creationId xmlns:a16="http://schemas.microsoft.com/office/drawing/2014/main" id="{3498FD6D-6C11-41A7-90C4-A0D1C6896E09}"/>
              </a:ext>
            </a:extLst>
          </p:cNvPr>
          <p:cNvCxnSpPr>
            <a:stCxn id="22" idx="2"/>
            <a:endCxn id="7" idx="0"/>
          </p:cNvCxnSpPr>
          <p:nvPr/>
        </p:nvCxnSpPr>
        <p:spPr>
          <a:xfrm flipH="1">
            <a:off x="2526659" y="2964916"/>
            <a:ext cx="675788" cy="88961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Conexão reta 27">
            <a:extLst>
              <a:ext uri="{FF2B5EF4-FFF2-40B4-BE49-F238E27FC236}">
                <a16:creationId xmlns:a16="http://schemas.microsoft.com/office/drawing/2014/main" id="{B748AC80-E203-41BE-AB65-DE0F015B23F1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759173" y="7672077"/>
            <a:ext cx="300110" cy="49659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Conexão reta 29">
            <a:extLst>
              <a:ext uri="{FF2B5EF4-FFF2-40B4-BE49-F238E27FC236}">
                <a16:creationId xmlns:a16="http://schemas.microsoft.com/office/drawing/2014/main" id="{18A5E63E-AF28-4CAE-A90D-376E8940431C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326680" y="2954517"/>
            <a:ext cx="485457" cy="92188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33" name="Tabela 32">
            <a:extLst>
              <a:ext uri="{FF2B5EF4-FFF2-40B4-BE49-F238E27FC236}">
                <a16:creationId xmlns:a16="http://schemas.microsoft.com/office/drawing/2014/main" id="{C8CD55DA-034C-47EC-95D1-074A39D94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487059"/>
              </p:ext>
            </p:extLst>
          </p:nvPr>
        </p:nvGraphicFramePr>
        <p:xfrm>
          <a:off x="532296" y="6141823"/>
          <a:ext cx="1530017" cy="130699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30017">
                  <a:extLst>
                    <a:ext uri="{9D8B030D-6E8A-4147-A177-3AD203B41FA5}">
                      <a16:colId xmlns:a16="http://schemas.microsoft.com/office/drawing/2014/main" val="3647652064"/>
                    </a:ext>
                  </a:extLst>
                </a:gridCol>
              </a:tblGrid>
              <a:tr h="222811">
                <a:tc>
                  <a:txBody>
                    <a:bodyPr/>
                    <a:lstStyle/>
                    <a:p>
                      <a:pPr algn="ctr"/>
                      <a:r>
                        <a:rPr lang="pt-PT" sz="1100" b="0" dirty="0"/>
                        <a:t>AutoProposta</a:t>
                      </a:r>
                      <a:endParaRPr lang="pt-PT" sz="11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256999"/>
                  </a:ext>
                </a:extLst>
              </a:tr>
              <a:tr h="86503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0" dirty="0">
                          <a:latin typeface="+mn-lt"/>
                        </a:rPr>
                        <a:t>-aluno : Aluno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000" b="0" dirty="0">
                          <a:latin typeface="+mn-lt"/>
                        </a:rPr>
                        <a:t>-orientador: Docente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461290"/>
                  </a:ext>
                </a:extLst>
              </a:tr>
              <a:tr h="157279">
                <a:tc>
                  <a:txBody>
                    <a:bodyPr/>
                    <a:lstStyle/>
                    <a:p>
                      <a:pPr algn="l"/>
                      <a:endParaRPr lang="pt-PT" sz="1200" b="0" dirty="0">
                        <a:latin typeface="+mn-l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21423884"/>
                  </a:ext>
                </a:extLst>
              </a:tr>
            </a:tbl>
          </a:graphicData>
        </a:graphic>
      </p:graphicFrame>
      <p:sp>
        <p:nvSpPr>
          <p:cNvPr id="39" name="Balão: Seta Para Baixo 38">
            <a:extLst>
              <a:ext uri="{FF2B5EF4-FFF2-40B4-BE49-F238E27FC236}">
                <a16:creationId xmlns:a16="http://schemas.microsoft.com/office/drawing/2014/main" id="{673947C7-8186-42E9-B154-BE233B735087}"/>
              </a:ext>
            </a:extLst>
          </p:cNvPr>
          <p:cNvSpPr/>
          <p:nvPr/>
        </p:nvSpPr>
        <p:spPr>
          <a:xfrm>
            <a:off x="123826" y="5552489"/>
            <a:ext cx="1530017" cy="365778"/>
          </a:xfrm>
          <a:prstGeom prst="downArrowCallout">
            <a:avLst>
              <a:gd name="adj1" fmla="val 5009"/>
              <a:gd name="adj2" fmla="val 6480"/>
              <a:gd name="adj3" fmla="val 4422"/>
              <a:gd name="adj4" fmla="val 8967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Numa candidatura só poderá existir ou uma autoproposta ou várias propostas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D985A53-8E0D-433A-9106-3D2D1314E129}"/>
              </a:ext>
            </a:extLst>
          </p:cNvPr>
          <p:cNvSpPr txBox="1"/>
          <p:nvPr/>
        </p:nvSpPr>
        <p:spPr>
          <a:xfrm>
            <a:off x="2616661" y="3573099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800" dirty="0">
                <a:solidFill>
                  <a:schemeClr val="bg1">
                    <a:lumMod val="50000"/>
                  </a:schemeClr>
                </a:solidFill>
              </a:rPr>
              <a:t>1…*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4CCCCF4-3438-48A1-9AC6-3E37812007A1}"/>
              </a:ext>
            </a:extLst>
          </p:cNvPr>
          <p:cNvSpPr txBox="1"/>
          <p:nvPr/>
        </p:nvSpPr>
        <p:spPr>
          <a:xfrm>
            <a:off x="3930824" y="7837412"/>
            <a:ext cx="2359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771B9C1-9B1C-4536-8506-CA751451D98C}"/>
              </a:ext>
            </a:extLst>
          </p:cNvPr>
          <p:cNvSpPr txBox="1"/>
          <p:nvPr/>
        </p:nvSpPr>
        <p:spPr>
          <a:xfrm>
            <a:off x="4784157" y="3651467"/>
            <a:ext cx="2359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5" name="Balão: Seta Para a Esquerda 44">
            <a:extLst>
              <a:ext uri="{FF2B5EF4-FFF2-40B4-BE49-F238E27FC236}">
                <a16:creationId xmlns:a16="http://schemas.microsoft.com/office/drawing/2014/main" id="{A2161B10-1E00-47ED-8AC0-A98C52E9DC6D}"/>
              </a:ext>
            </a:extLst>
          </p:cNvPr>
          <p:cNvSpPr/>
          <p:nvPr/>
        </p:nvSpPr>
        <p:spPr>
          <a:xfrm>
            <a:off x="5548314" y="6703128"/>
            <a:ext cx="1209674" cy="1907472"/>
          </a:xfrm>
          <a:prstGeom prst="leftArrowCallout">
            <a:avLst>
              <a:gd name="adj1" fmla="val 3407"/>
              <a:gd name="adj2" fmla="val 3014"/>
              <a:gd name="adj3" fmla="val 3407"/>
              <a:gd name="adj4" fmla="val 9490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600" dirty="0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/>
              </a:rPr>
              <a:t>Todos os tipos de proposta possuem um docente associado mas com algumas  diferenças: 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sz="600" dirty="0">
              <a:solidFill>
                <a:prstClr val="black">
                  <a:lumMod val="95000"/>
                  <a:lumOff val="5000"/>
                </a:prstClr>
              </a:solidFill>
              <a:latin typeface="Calibri" panose="020F0502020204030204"/>
            </a:endParaRPr>
          </a:p>
          <a:p>
            <a:pPr marL="171450" marR="0" lvl="0" indent="-1714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pt-PT" sz="600" dirty="0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/>
              </a:rPr>
              <a:t>O projeto é sempre proposto por um docente, este tipo de proposta tem que ter esse mesmo docente associado e não outro  </a:t>
            </a:r>
          </a:p>
          <a:p>
            <a:pPr marL="171450" marR="0" lvl="0" indent="-1714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pt-PT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</a:t>
            </a:r>
            <a:r>
              <a:rPr lang="pt-PT" sz="600" dirty="0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/>
              </a:rPr>
              <a:t>Autoproposta tem também que ter definida já na sua criação o docente e o aluno que dela fazem parte.</a:t>
            </a:r>
            <a:endParaRPr kumimoji="0" lang="pt-PT" sz="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Balão: Seta Para a Esquerda 9">
            <a:extLst>
              <a:ext uri="{FF2B5EF4-FFF2-40B4-BE49-F238E27FC236}">
                <a16:creationId xmlns:a16="http://schemas.microsoft.com/office/drawing/2014/main" id="{EC056DE4-0590-485B-BD1A-C5DEC209C638}"/>
              </a:ext>
            </a:extLst>
          </p:cNvPr>
          <p:cNvSpPr/>
          <p:nvPr/>
        </p:nvSpPr>
        <p:spPr>
          <a:xfrm>
            <a:off x="5838826" y="4231482"/>
            <a:ext cx="731043" cy="1178718"/>
          </a:xfrm>
          <a:prstGeom prst="leftArrowCallout">
            <a:avLst>
              <a:gd name="adj1" fmla="val 4286"/>
              <a:gd name="adj2" fmla="val 2857"/>
              <a:gd name="adj3" fmla="val 3393"/>
              <a:gd name="adj4" fmla="val 9380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700" dirty="0">
                <a:solidFill>
                  <a:schemeClr val="tx1"/>
                </a:solidFill>
              </a:rPr>
              <a:t>Curso e Ramo são enumerações que detêm as opções possíveis de utilizar nestes atributos </a:t>
            </a:r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7F9C53FC-829A-431E-8E25-EBFDA0D97F12}"/>
              </a:ext>
            </a:extLst>
          </p:cNvPr>
          <p:cNvSpPr/>
          <p:nvPr/>
        </p:nvSpPr>
        <p:spPr>
          <a:xfrm rot="16200000" flipV="1">
            <a:off x="1302334" y="6626498"/>
            <a:ext cx="2141310" cy="45719"/>
          </a:xfrm>
          <a:prstGeom prst="rightArrow">
            <a:avLst>
              <a:gd name="adj1" fmla="val 8281"/>
              <a:gd name="adj2" fmla="val 10468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265245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</TotalTime>
  <Words>346</Words>
  <Application>Microsoft Office PowerPoint</Application>
  <PresentationFormat>Papel A4 (210x297 mm)</PresentationFormat>
  <Paragraphs>113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Videira</dc:creator>
  <cp:lastModifiedBy>Ana Videira</cp:lastModifiedBy>
  <cp:revision>10</cp:revision>
  <dcterms:created xsi:type="dcterms:W3CDTF">2022-04-25T14:59:39Z</dcterms:created>
  <dcterms:modified xsi:type="dcterms:W3CDTF">2022-04-26T17:09:33Z</dcterms:modified>
</cp:coreProperties>
</file>