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588" r:id="rId3"/>
    <p:sldId id="585" r:id="rId4"/>
    <p:sldId id="586" r:id="rId5"/>
    <p:sldId id="587" r:id="rId6"/>
    <p:sldId id="589" r:id="rId7"/>
    <p:sldId id="590" r:id="rId8"/>
    <p:sldId id="591" r:id="rId9"/>
  </p:sldIdLst>
  <p:sldSz cx="9144000" cy="6858000" type="screen4x3"/>
  <p:notesSz cx="6797675" cy="9926638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vo 43" initials="C4" lastIdx="1" clrIdx="0">
    <p:extLst>
      <p:ext uri="{19B8F6BF-5375-455C-9EA6-DF929625EA0E}">
        <p15:presenceInfo xmlns:p15="http://schemas.microsoft.com/office/powerpoint/2012/main" userId="dbd72a88d343f1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FF"/>
    <a:srgbClr val="C0C0C0"/>
    <a:srgbClr val="27FFC6"/>
    <a:srgbClr val="4BFDFD"/>
    <a:srgbClr val="FFFF99"/>
    <a:srgbClr val="CDFFCD"/>
    <a:srgbClr val="007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0" autoAdjust="0"/>
    <p:restoredTop sz="90291" autoAdjust="0"/>
  </p:normalViewPr>
  <p:slideViewPr>
    <p:cSldViewPr snapToGrid="0">
      <p:cViewPr varScale="1">
        <p:scale>
          <a:sx n="103" d="100"/>
          <a:sy n="103" d="100"/>
        </p:scale>
        <p:origin x="19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18" y="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t" anchorCtr="0" compatLnSpc="1">
            <a:prstTxWarp prst="textNoShape">
              <a:avLst/>
            </a:prstTxWarp>
          </a:bodyPr>
          <a:lstStyle>
            <a:lvl1pPr defTabSz="95548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t" anchorCtr="0" compatLnSpc="1">
            <a:prstTxWarp prst="textNoShape">
              <a:avLst/>
            </a:prstTxWarp>
          </a:bodyPr>
          <a:lstStyle>
            <a:lvl1pPr algn="r" defTabSz="95548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b" anchorCtr="0" compatLnSpc="1">
            <a:prstTxWarp prst="textNoShape">
              <a:avLst/>
            </a:prstTxWarp>
          </a:bodyPr>
          <a:lstStyle>
            <a:lvl1pPr defTabSz="95548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22" tIns="48111" rIns="96222" bIns="48111" numCol="1" anchor="b" anchorCtr="0" compatLnSpc="1">
            <a:prstTxWarp prst="textNoShape">
              <a:avLst/>
            </a:prstTxWarp>
          </a:bodyPr>
          <a:lstStyle>
            <a:lvl1pPr algn="r" defTabSz="95548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fld id="{F5788F62-4509-481B-8824-4790689119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46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95988620-0C67-4114-8625-F5CBCF075DE2}" type="slidenum">
              <a:rPr lang="pt-PT" smtClean="0">
                <a:latin typeface="Times New Roman" pitchFamily="16" charset="0"/>
              </a:rPr>
              <a:pPr defTabSz="954088"/>
              <a:t>0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6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95988620-0C67-4114-8625-F5CBCF075DE2}" type="slidenum">
              <a:rPr lang="pt-PT" smtClean="0">
                <a:latin typeface="Times New Roman" pitchFamily="16" charset="0"/>
              </a:rPr>
              <a:pPr defTabSz="954088"/>
              <a:t>1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1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95988620-0C67-4114-8625-F5CBCF075DE2}" type="slidenum">
              <a:rPr lang="pt-PT" smtClean="0">
                <a:latin typeface="Times New Roman" pitchFamily="16" charset="0"/>
              </a:rPr>
              <a:pPr defTabSz="954088"/>
              <a:t>5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2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E74F7-A472-4A0F-9CBA-41AB46CF1BBB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D47F7-24E2-448A-A218-66ABD9C09A3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AD1AC-CD56-4537-AED8-1053785A9AE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E43CF-60F7-44A5-9BDF-9CE92FF141C9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0261-DE23-48DD-B9EC-ADA85B32945B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2587C-1793-4A3B-9CEC-1284F3E475FB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9E743-F80E-4A3F-8532-96C6460A63BD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F03FE-B1B5-4360-857A-CAD96386BD3E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F87D8-EC11-4C75-90AA-18D796F63746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74F81-FEA2-40B2-879C-144DF519D9B8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PT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PT"/>
              <a:t>Click to edit Master text styles</a:t>
            </a:r>
          </a:p>
          <a:p>
            <a:pPr lvl="1" eaLnBrk="1" latinLnBrk="0" hangingPunct="1"/>
            <a:r>
              <a:rPr kumimoji="0" lang="pt-PT"/>
              <a:t>Second level</a:t>
            </a:r>
          </a:p>
          <a:p>
            <a:pPr lvl="2" eaLnBrk="1" latinLnBrk="0" hangingPunct="1"/>
            <a:r>
              <a:rPr kumimoji="0" lang="pt-PT"/>
              <a:t>Third level</a:t>
            </a:r>
          </a:p>
          <a:p>
            <a:pPr lvl="3" eaLnBrk="1" latinLnBrk="0" hangingPunct="1"/>
            <a:r>
              <a:rPr kumimoji="0" lang="pt-PT"/>
              <a:t>Fourth level</a:t>
            </a:r>
          </a:p>
          <a:p>
            <a:pPr lvl="4" eaLnBrk="1" latinLnBrk="0" hangingPunct="1"/>
            <a:r>
              <a:rPr kumimoji="0" lang="pt-PT"/>
              <a:t>Fifth level</a:t>
            </a:r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976716" y="6305550"/>
            <a:ext cx="3633884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pt-PT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E3AC9C7-2C6B-4184-95F0-5930A4F24C92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8245" y="894593"/>
            <a:ext cx="8056584" cy="15859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PT" sz="3600" b="1" dirty="0"/>
              <a:t>Introdução à Inteligência Artificial</a:t>
            </a:r>
          </a:p>
        </p:txBody>
      </p:sp>
      <p:sp>
        <p:nvSpPr>
          <p:cNvPr id="9220" name="Text Box 20"/>
          <p:cNvSpPr txBox="1">
            <a:spLocks noChangeArrowheads="1"/>
          </p:cNvSpPr>
          <p:nvPr/>
        </p:nvSpPr>
        <p:spPr bwMode="auto">
          <a:xfrm>
            <a:off x="1173164" y="2836770"/>
            <a:ext cx="7612063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400" b="1" dirty="0">
                <a:solidFill>
                  <a:schemeClr val="tx1"/>
                </a:solidFill>
              </a:rPr>
              <a:t>DEIS - ISEC</a:t>
            </a:r>
          </a:p>
          <a:p>
            <a:pPr algn="ctr">
              <a:spcBef>
                <a:spcPct val="50000"/>
              </a:spcBef>
            </a:pPr>
            <a:r>
              <a:rPr lang="pt-PT" sz="2400" b="1" dirty="0">
                <a:solidFill>
                  <a:schemeClr val="tx1"/>
                </a:solidFill>
              </a:rPr>
              <a:t>Licenciatura em Engenharia Informática, Engenharia Informática – Pós Laboral e Engenharia Informática – Curso Europeu</a:t>
            </a:r>
          </a:p>
          <a:p>
            <a:pPr algn="ctr">
              <a:spcBef>
                <a:spcPct val="50000"/>
              </a:spcBef>
            </a:pPr>
            <a:r>
              <a:rPr lang="pt-PT" sz="2400" b="1" dirty="0">
                <a:solidFill>
                  <a:schemeClr val="tx1"/>
                </a:solidFill>
              </a:rPr>
              <a:t>Aula Laboratorial</a:t>
            </a:r>
          </a:p>
          <a:p>
            <a:pPr algn="ctr">
              <a:spcBef>
                <a:spcPct val="50000"/>
              </a:spcBef>
            </a:pPr>
            <a:r>
              <a:rPr lang="pt-PT" sz="2800" b="1" dirty="0">
                <a:solidFill>
                  <a:schemeClr val="tx1"/>
                </a:solidFill>
              </a:rPr>
              <a:t>Ficha 6: Pesquisa no espaço de estados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6467" y="2088445"/>
            <a:ext cx="8056584" cy="194733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PT" sz="3600" b="1" dirty="0"/>
              <a:t>I</a:t>
            </a:r>
            <a:br>
              <a:rPr lang="pt-PT" sz="3600" b="1" dirty="0"/>
            </a:br>
            <a:br>
              <a:rPr lang="pt-PT" sz="3600" b="1" dirty="0"/>
            </a:br>
            <a:r>
              <a:rPr lang="pt-PT" sz="3600" b="1" dirty="0"/>
              <a:t>Aplicação de Métodos de Pesquisa</a:t>
            </a:r>
          </a:p>
        </p:txBody>
      </p:sp>
    </p:spTree>
    <p:extLst>
      <p:ext uri="{BB962C8B-B14F-4D97-AF65-F5344CB8AC3E}">
        <p14:creationId xmlns:p14="http://schemas.microsoft.com/office/powerpoint/2010/main" val="15488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/>
              <a:t>Exercício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5" y="1072445"/>
            <a:ext cx="3659716" cy="2975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531556" y="380999"/>
            <a:ext cx="3471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h(A) = 5</a:t>
            </a:r>
          </a:p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h(B) = 4</a:t>
            </a:r>
          </a:p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h(C) = 1</a:t>
            </a:r>
          </a:p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h(H) = 1</a:t>
            </a:r>
          </a:p>
          <a:p>
            <a:pPr algn="just">
              <a:lnSpc>
                <a:spcPct val="120000"/>
              </a:lnSpc>
            </a:pPr>
            <a:r>
              <a:rPr lang="pt-PT" sz="2000" dirty="0">
                <a:solidFill>
                  <a:schemeClr val="tx1"/>
                </a:solidFill>
              </a:rPr>
              <a:t>h(G) = 0</a:t>
            </a:r>
          </a:p>
          <a:p>
            <a:pPr algn="just"/>
            <a:endParaRPr lang="pt-PT" sz="2000" dirty="0">
              <a:solidFill>
                <a:schemeClr val="tx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Detecção de ciclos;</a:t>
            </a:r>
          </a:p>
          <a:p>
            <a:pPr marL="342900" indent="-342900" algn="just">
              <a:buFont typeface="Arial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Desempate por ordem alfabética.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4777" y="4009890"/>
            <a:ext cx="518282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Caminho mais curto entre A e G: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em profundidade;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em largura;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sôfrega;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uniforme;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A*;</a:t>
            </a:r>
          </a:p>
        </p:txBody>
      </p:sp>
    </p:spTree>
    <p:extLst>
      <p:ext uri="{BB962C8B-B14F-4D97-AF65-F5344CB8AC3E}">
        <p14:creationId xmlns:p14="http://schemas.microsoft.com/office/powerpoint/2010/main" val="24921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Exercício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1143000" y="2500489"/>
            <a:ext cx="428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Deteção de ciclos;</a:t>
            </a:r>
          </a:p>
          <a:p>
            <a:pPr marL="342900" indent="-342900" algn="just">
              <a:buFont typeface="Arial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Desempate por ordem alfabética.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67" y="141111"/>
            <a:ext cx="4734534" cy="4600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777" y="4152765"/>
            <a:ext cx="5183781" cy="229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Caminho mais curto entre A e F: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em profundidade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em largura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Pesquisa sôfrega</a:t>
            </a:r>
          </a:p>
          <a:p>
            <a:pPr marL="742950" indent="-742950">
              <a:lnSpc>
                <a:spcPct val="120000"/>
              </a:lnSpc>
              <a:buAutoNum type="alphaLcParenR"/>
            </a:pPr>
            <a:r>
              <a:rPr lang="pt-PT" sz="2400" dirty="0">
                <a:solidFill>
                  <a:srgbClr val="000000"/>
                </a:solidFill>
              </a:rPr>
              <a:t>A* </a:t>
            </a:r>
          </a:p>
        </p:txBody>
      </p:sp>
    </p:spTree>
    <p:extLst>
      <p:ext uri="{BB962C8B-B14F-4D97-AF65-F5344CB8AC3E}">
        <p14:creationId xmlns:p14="http://schemas.microsoft.com/office/powerpoint/2010/main" val="163804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Exercício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1175810" y="3314917"/>
            <a:ext cx="7634816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Resultado da Aplicação do A*:</a:t>
            </a: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1. {(S), f(S)=7};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2. {(S,A), f(A)=5}, {(S,C), f(C)=5};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3. {(S,A,B), f(B)=2}, {(S,C), f(C)=5};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4. {(S,A,B,C), f(C)=4}, {(S,C), f(C)=5}, {(S,A,B,G), f(G)=10};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5. {(S,C), f(C)=5}, {(S,A,B,C,G), f(G)=7}, {(S,A,B,G), f(G)=10};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6. {(S,A,B,C,G), f(G)=7}, {(S,C,G), f(G)=8}, {(S,C,A), f(A)=9},</a:t>
            </a: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    {(S,A,B,G), f(G)=10};</a:t>
            </a:r>
            <a:endParaRPr lang="en-US" sz="19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pt-PT" sz="1900" dirty="0">
                <a:solidFill>
                  <a:srgbClr val="000000"/>
                </a:solidFill>
              </a:rPr>
              <a:t>7. Pesquisa termina.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11" y="1015999"/>
            <a:ext cx="6632222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59778" y="268110"/>
            <a:ext cx="3076183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000000"/>
                </a:solidFill>
              </a:rPr>
              <a:t>Qual o valor de g?</a:t>
            </a:r>
          </a:p>
        </p:txBody>
      </p:sp>
    </p:spTree>
    <p:extLst>
      <p:ext uri="{BB962C8B-B14F-4D97-AF65-F5344CB8AC3E}">
        <p14:creationId xmlns:p14="http://schemas.microsoft.com/office/powerpoint/2010/main" val="29497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7416" y="1608667"/>
            <a:ext cx="8056584" cy="285044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PT" sz="3600" b="1" dirty="0"/>
              <a:t>II</a:t>
            </a:r>
            <a:br>
              <a:rPr lang="pt-PT" sz="3600" b="1" dirty="0"/>
            </a:br>
            <a:br>
              <a:rPr lang="pt-PT" sz="3600" b="1" dirty="0"/>
            </a:br>
            <a:r>
              <a:rPr lang="pt-PT" sz="3600" b="1" dirty="0"/>
              <a:t>Formulação do Problema</a:t>
            </a:r>
            <a:br>
              <a:rPr lang="pt-PT" sz="3600" b="1" dirty="0"/>
            </a:br>
            <a:r>
              <a:rPr lang="pt-PT" sz="3600" b="1" dirty="0"/>
              <a:t>Definição de Heurísticas</a:t>
            </a:r>
          </a:p>
        </p:txBody>
      </p:sp>
    </p:spTree>
    <p:extLst>
      <p:ext uri="{BB962C8B-B14F-4D97-AF65-F5344CB8AC3E}">
        <p14:creationId xmlns:p14="http://schemas.microsoft.com/office/powerpoint/2010/main" val="695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Exercício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1056262" y="2529987"/>
            <a:ext cx="7651967" cy="9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Três Lojas: </a:t>
            </a:r>
            <a:r>
              <a:rPr lang="pt-PT" sz="2400" dirty="0">
                <a:solidFill>
                  <a:srgbClr val="000000"/>
                </a:solidFill>
              </a:rPr>
              <a:t>Porto (325), Lisboa (300), Coimbra (275);</a:t>
            </a:r>
          </a:p>
          <a:p>
            <a:pPr algn="just">
              <a:lnSpc>
                <a:spcPct val="120000"/>
              </a:lnSpc>
            </a:pPr>
            <a:r>
              <a:rPr lang="pt-PT" sz="2400" b="1" dirty="0">
                <a:solidFill>
                  <a:srgbClr val="000000"/>
                </a:solidFill>
              </a:rPr>
              <a:t>Duas Fábricas: </a:t>
            </a:r>
            <a:r>
              <a:rPr lang="pt-PT" sz="2400" dirty="0">
                <a:solidFill>
                  <a:srgbClr val="000000"/>
                </a:solidFill>
              </a:rPr>
              <a:t>Viseu (350), Castelo Branco (625).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094" r="9311"/>
          <a:stretch/>
        </p:blipFill>
        <p:spPr>
          <a:xfrm>
            <a:off x="1210028" y="1091077"/>
            <a:ext cx="7732594" cy="1283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4845" y="3625591"/>
            <a:ext cx="771777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rgbClr val="000000"/>
                </a:solidFill>
              </a:rPr>
              <a:t>Objectivo: </a:t>
            </a:r>
            <a:r>
              <a:rPr lang="pt-PT" sz="2400" dirty="0">
                <a:solidFill>
                  <a:srgbClr val="000000"/>
                </a:solidFill>
              </a:rPr>
              <a:t>Transportar bicicletas para as lojas com custo mínimo</a:t>
            </a:r>
          </a:p>
          <a:p>
            <a:endParaRPr lang="pt-PT" sz="1000" dirty="0">
              <a:solidFill>
                <a:srgbClr val="000000"/>
              </a:solidFill>
            </a:endParaRPr>
          </a:p>
          <a:p>
            <a:r>
              <a:rPr lang="pt-PT" sz="2400" b="1" dirty="0">
                <a:solidFill>
                  <a:srgbClr val="000000"/>
                </a:solidFill>
              </a:rPr>
              <a:t>Formular: </a:t>
            </a:r>
            <a:r>
              <a:rPr lang="pt-PT" sz="2400" dirty="0">
                <a:solidFill>
                  <a:srgbClr val="000000"/>
                </a:solidFill>
              </a:rPr>
              <a:t>Estado, Operadores, Custo, Heurística</a:t>
            </a:r>
          </a:p>
          <a:p>
            <a:endParaRPr lang="pt-PT" sz="1000" dirty="0">
              <a:solidFill>
                <a:srgbClr val="000000"/>
              </a:solidFill>
            </a:endParaRPr>
          </a:p>
          <a:p>
            <a:r>
              <a:rPr lang="pt-PT" sz="2400" b="1" dirty="0">
                <a:solidFill>
                  <a:srgbClr val="000000"/>
                </a:solidFill>
              </a:rPr>
              <a:t>Resolver:</a:t>
            </a:r>
          </a:p>
          <a:p>
            <a:pPr marL="342900" indent="-342900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Pesquisa em profundidade;</a:t>
            </a:r>
          </a:p>
          <a:p>
            <a:pPr marL="342900" indent="-342900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Pesquisa sôfrega;</a:t>
            </a:r>
          </a:p>
          <a:p>
            <a:pPr marL="342900" indent="-342900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A*.</a:t>
            </a:r>
          </a:p>
        </p:txBody>
      </p:sp>
    </p:spTree>
    <p:extLst>
      <p:ext uri="{BB962C8B-B14F-4D97-AF65-F5344CB8AC3E}">
        <p14:creationId xmlns:p14="http://schemas.microsoft.com/office/powerpoint/2010/main" val="17178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0" y="105306"/>
            <a:ext cx="2543724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Exercício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1210734" y="2771869"/>
            <a:ext cx="767926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solidFill>
                  <a:srgbClr val="000000"/>
                </a:solidFill>
              </a:rPr>
              <a:t>Objectivo: </a:t>
            </a:r>
            <a:r>
              <a:rPr lang="pt-PT" sz="2400" dirty="0">
                <a:solidFill>
                  <a:srgbClr val="000000"/>
                </a:solidFill>
              </a:rPr>
              <a:t>Deslocar veículos para as posições finais no menor número de movimento.</a:t>
            </a:r>
          </a:p>
          <a:p>
            <a:pPr algn="just"/>
            <a:endParaRPr lang="pt-PT" sz="1000" dirty="0">
              <a:solidFill>
                <a:srgbClr val="000000"/>
              </a:solidFill>
            </a:endParaRPr>
          </a:p>
          <a:p>
            <a:pPr algn="just"/>
            <a:r>
              <a:rPr lang="pt-PT" sz="2400" b="1" dirty="0">
                <a:solidFill>
                  <a:srgbClr val="000000"/>
                </a:solidFill>
              </a:rPr>
              <a:t>Ações</a:t>
            </a:r>
            <a:r>
              <a:rPr lang="pt-PT" sz="2400" dirty="0">
                <a:solidFill>
                  <a:srgbClr val="000000"/>
                </a:solidFill>
              </a:rPr>
              <a:t>: Mover 1 horizontal, 1 vertical, saltar adjacente (custo unitário para cada ação).</a:t>
            </a:r>
          </a:p>
          <a:p>
            <a:pPr algn="just"/>
            <a:endParaRPr lang="pt-PT" sz="1000" dirty="0">
              <a:solidFill>
                <a:srgbClr val="000000"/>
              </a:solidFill>
            </a:endParaRPr>
          </a:p>
          <a:p>
            <a:pPr algn="just"/>
            <a:r>
              <a:rPr lang="pt-PT" sz="2400" b="1" dirty="0">
                <a:solidFill>
                  <a:srgbClr val="000000"/>
                </a:solidFill>
              </a:rPr>
              <a:t>Responder:</a:t>
            </a:r>
          </a:p>
          <a:p>
            <a:pPr marL="342900" indent="-342900" algn="just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Ramificação máxima?</a:t>
            </a:r>
          </a:p>
          <a:p>
            <a:pPr marL="342900" indent="-342900" algn="just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Profundidade máxima?</a:t>
            </a:r>
          </a:p>
          <a:p>
            <a:pPr algn="just"/>
            <a:endParaRPr lang="pt-PT" sz="1000" dirty="0">
              <a:solidFill>
                <a:srgbClr val="000000"/>
              </a:solidFill>
            </a:endParaRPr>
          </a:p>
          <a:p>
            <a:pPr algn="just"/>
            <a:r>
              <a:rPr lang="pt-PT" sz="2400" b="1" dirty="0">
                <a:solidFill>
                  <a:srgbClr val="000000"/>
                </a:solidFill>
              </a:rPr>
              <a:t>Sugerir:</a:t>
            </a:r>
          </a:p>
          <a:p>
            <a:pPr marL="342900" indent="-342900" algn="just">
              <a:buFontTx/>
              <a:buChar char="-"/>
            </a:pPr>
            <a:r>
              <a:rPr lang="pt-PT" sz="2400" dirty="0">
                <a:solidFill>
                  <a:srgbClr val="000000"/>
                </a:solidFill>
              </a:rPr>
              <a:t>Heurística admissível.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76" r="17136"/>
          <a:stretch/>
        </p:blipFill>
        <p:spPr>
          <a:xfrm>
            <a:off x="1067859" y="1120422"/>
            <a:ext cx="7933266" cy="18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5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14797</TotalTime>
  <Words>472</Words>
  <Application>Microsoft Office PowerPoint</Application>
  <PresentationFormat>On-screen Show (4:3)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Gill Sans MT</vt:lpstr>
      <vt:lpstr>Tahoma</vt:lpstr>
      <vt:lpstr>Times New Roman</vt:lpstr>
      <vt:lpstr>Verdana</vt:lpstr>
      <vt:lpstr>Wingdings 2</vt:lpstr>
      <vt:lpstr>Solstice</vt:lpstr>
      <vt:lpstr>Introdução à Inteligência Artificial</vt:lpstr>
      <vt:lpstr>I  Aplicação de Métodos de Pesquisa</vt:lpstr>
      <vt:lpstr>Exercício 1</vt:lpstr>
      <vt:lpstr>Exercício 2</vt:lpstr>
      <vt:lpstr>Exercício 4</vt:lpstr>
      <vt:lpstr>II  Formulação do Problema Definição de Heurísticas</vt:lpstr>
      <vt:lpstr>Exercício 1</vt:lpstr>
      <vt:lpstr>Exercício 2</vt:lpstr>
    </vt:vector>
  </TitlesOfParts>
  <Company>DEI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Teóricas de simulação</dc:title>
  <dc:creator>Francisco Pereira</dc:creator>
  <cp:lastModifiedBy>Nuno C. M.</cp:lastModifiedBy>
  <cp:revision>532</cp:revision>
  <cp:lastPrinted>2011-11-08T10:27:55Z</cp:lastPrinted>
  <dcterms:created xsi:type="dcterms:W3CDTF">2010-10-25T12:22:34Z</dcterms:created>
  <dcterms:modified xsi:type="dcterms:W3CDTF">2018-10-22T15:34:37Z</dcterms:modified>
</cp:coreProperties>
</file>