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593" r:id="rId3"/>
    <p:sldId id="588" r:id="rId4"/>
    <p:sldId id="585" r:id="rId5"/>
    <p:sldId id="594" r:id="rId6"/>
    <p:sldId id="592" r:id="rId7"/>
    <p:sldId id="595" r:id="rId8"/>
    <p:sldId id="597" r:id="rId9"/>
    <p:sldId id="598" r:id="rId10"/>
    <p:sldId id="599" r:id="rId11"/>
    <p:sldId id="596" r:id="rId12"/>
    <p:sldId id="586" r:id="rId13"/>
    <p:sldId id="587" r:id="rId14"/>
    <p:sldId id="589" r:id="rId15"/>
    <p:sldId id="590" r:id="rId16"/>
    <p:sldId id="600" r:id="rId17"/>
    <p:sldId id="601" r:id="rId18"/>
    <p:sldId id="591" r:id="rId19"/>
  </p:sldIdLst>
  <p:sldSz cx="9144000" cy="6858000" type="screen4x3"/>
  <p:notesSz cx="6797675" cy="992663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vo 43" initials="C4" lastIdx="1" clrIdx="0">
    <p:extLst>
      <p:ext uri="{19B8F6BF-5375-455C-9EA6-DF929625EA0E}">
        <p15:presenceInfo xmlns:p15="http://schemas.microsoft.com/office/powerpoint/2012/main" userId="dbd72a88d343f1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FF"/>
    <a:srgbClr val="C0C0C0"/>
    <a:srgbClr val="27FFC6"/>
    <a:srgbClr val="4BFDFD"/>
    <a:srgbClr val="FFFF99"/>
    <a:srgbClr val="CDFFCD"/>
    <a:srgbClr val="007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0" autoAdjust="0"/>
    <p:restoredTop sz="90291" autoAdjust="0"/>
  </p:normalViewPr>
  <p:slideViewPr>
    <p:cSldViewPr snapToGrid="0">
      <p:cViewPr varScale="1">
        <p:scale>
          <a:sx n="66" d="100"/>
          <a:sy n="66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18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t" anchorCtr="0" compatLnSpc="1">
            <a:prstTxWarp prst="textNoShape">
              <a:avLst/>
            </a:prstTxWarp>
          </a:bodyPr>
          <a:lstStyle>
            <a:lvl1pPr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t" anchorCtr="0" compatLnSpc="1">
            <a:prstTxWarp prst="textNoShape">
              <a:avLst/>
            </a:prstTxWarp>
          </a:bodyPr>
          <a:lstStyle>
            <a:lvl1pPr algn="r"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b" anchorCtr="0" compatLnSpc="1">
            <a:prstTxWarp prst="textNoShape">
              <a:avLst/>
            </a:prstTxWarp>
          </a:bodyPr>
          <a:lstStyle>
            <a:lvl1pPr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b" anchorCtr="0" compatLnSpc="1">
            <a:prstTxWarp prst="textNoShape">
              <a:avLst/>
            </a:prstTxWarp>
          </a:bodyPr>
          <a:lstStyle>
            <a:lvl1pPr algn="r"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fld id="{F5788F62-4509-481B-8824-47906891195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46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5988620-0C67-4114-8625-F5CBCF075DE2}" type="slidenum">
              <a:rPr lang="pt-PT" smtClean="0">
                <a:latin typeface="Times New Roman" pitchFamily="16" charset="0"/>
              </a:rPr>
              <a:pPr defTabSz="954088"/>
              <a:t>0</a:t>
            </a:fld>
            <a:endParaRPr lang="pt-PT" dirty="0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6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5988620-0C67-4114-8625-F5CBCF075DE2}" type="slidenum">
              <a:rPr lang="pt-PT" smtClean="0">
                <a:latin typeface="Times New Roman" pitchFamily="16" charset="0"/>
              </a:rPr>
              <a:pPr defTabSz="954088"/>
              <a:t>2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5988620-0C67-4114-8625-F5CBCF075DE2}" type="slidenum">
              <a:rPr lang="pt-PT" smtClean="0">
                <a:latin typeface="Times New Roman" pitchFamily="16" charset="0"/>
              </a:rPr>
              <a:pPr defTabSz="954088"/>
              <a:t>13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2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E74F7-A472-4A0F-9CBA-41AB46CF1BBB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D47F7-24E2-448A-A218-66ABD9C09A3F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AD1AC-CD56-4537-AED8-1053785A9AEF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E43CF-60F7-44A5-9BDF-9CE92FF141C9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0261-DE23-48DD-B9EC-ADA85B32945B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2587C-1793-4A3B-9CEC-1284F3E475FB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9E743-F80E-4A3F-8532-96C6460A63BD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F03FE-B1B5-4360-857A-CAD96386BD3E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F87D8-EC11-4C75-90AA-18D796F63746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74F81-FEA2-40B2-879C-144DF519D9B8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PT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/>
              <a:t>Click to edit Master text styles</a:t>
            </a:r>
          </a:p>
          <a:p>
            <a:pPr lvl="1" eaLnBrk="1" latinLnBrk="0" hangingPunct="1"/>
            <a:r>
              <a:rPr kumimoji="0" lang="pt-PT"/>
              <a:t>Second level</a:t>
            </a:r>
          </a:p>
          <a:p>
            <a:pPr lvl="2" eaLnBrk="1" latinLnBrk="0" hangingPunct="1"/>
            <a:r>
              <a:rPr kumimoji="0" lang="pt-PT"/>
              <a:t>Third level</a:t>
            </a:r>
          </a:p>
          <a:p>
            <a:pPr lvl="3" eaLnBrk="1" latinLnBrk="0" hangingPunct="1"/>
            <a:r>
              <a:rPr kumimoji="0" lang="pt-PT"/>
              <a:t>Fourth level</a:t>
            </a:r>
          </a:p>
          <a:p>
            <a:pPr lvl="4" eaLnBrk="1" latinLnBrk="0" hangingPunct="1"/>
            <a:r>
              <a:rPr kumimoji="0" lang="pt-PT"/>
              <a:t>Fifth level</a:t>
            </a:r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976716" y="6305550"/>
            <a:ext cx="3633884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pt-PT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E3AC9C7-2C6B-4184-95F0-5930A4F24C92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8245" y="894593"/>
            <a:ext cx="8056584" cy="15859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Introdução à Inteligência Artificial</a:t>
            </a:r>
          </a:p>
        </p:txBody>
      </p:sp>
      <p:sp>
        <p:nvSpPr>
          <p:cNvPr id="9220" name="Text Box 20"/>
          <p:cNvSpPr txBox="1">
            <a:spLocks noChangeArrowheads="1"/>
          </p:cNvSpPr>
          <p:nvPr/>
        </p:nvSpPr>
        <p:spPr bwMode="auto">
          <a:xfrm>
            <a:off x="1173164" y="2836770"/>
            <a:ext cx="7612063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400" b="1" dirty="0">
                <a:solidFill>
                  <a:schemeClr val="tx1"/>
                </a:solidFill>
              </a:rPr>
              <a:t>DEIS - ISEC</a:t>
            </a:r>
          </a:p>
          <a:p>
            <a:pPr algn="ctr">
              <a:spcBef>
                <a:spcPct val="50000"/>
              </a:spcBef>
            </a:pPr>
            <a:r>
              <a:rPr lang="pt-PT" sz="2400" b="1" dirty="0">
                <a:solidFill>
                  <a:schemeClr val="tx1"/>
                </a:solidFill>
              </a:rPr>
              <a:t>Licenciatura em Engenharia Informática, Engenharia Informática – Pós Laboral e Engenharia Informática – Curso Europeu</a:t>
            </a:r>
          </a:p>
          <a:p>
            <a:pPr algn="ctr">
              <a:spcBef>
                <a:spcPct val="50000"/>
              </a:spcBef>
            </a:pPr>
            <a:r>
              <a:rPr lang="pt-PT" sz="2400" b="1" dirty="0">
                <a:solidFill>
                  <a:schemeClr val="tx1"/>
                </a:solidFill>
              </a:rPr>
              <a:t>Aula Laboratorial</a:t>
            </a:r>
          </a:p>
          <a:p>
            <a:pPr algn="ctr">
              <a:spcBef>
                <a:spcPct val="50000"/>
              </a:spcBef>
            </a:pPr>
            <a:r>
              <a:rPr lang="pt-PT" sz="2800" b="1" dirty="0">
                <a:solidFill>
                  <a:schemeClr val="tx1"/>
                </a:solidFill>
              </a:rPr>
              <a:t>Ficha 6: Pesquisa no espaço de estados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4049F4-6680-4002-BC59-EEAE0E6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C4949F-EA70-4C1A-A9A8-ABCE1ACCD7C7}"/>
              </a:ext>
            </a:extLst>
          </p:cNvPr>
          <p:cNvSpPr/>
          <p:nvPr/>
        </p:nvSpPr>
        <p:spPr>
          <a:xfrm>
            <a:off x="3729933" y="6838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A – 1º</a:t>
            </a:r>
            <a:endParaRPr lang="en-GB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F5F8D7-6A37-4643-A036-55AD858B0CC5}"/>
              </a:ext>
            </a:extLst>
          </p:cNvPr>
          <p:cNvSpPr/>
          <p:nvPr/>
        </p:nvSpPr>
        <p:spPr>
          <a:xfrm>
            <a:off x="2416389" y="1794179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 - 3ª</a:t>
            </a:r>
            <a:endParaRPr lang="en-GB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B7F428-6909-42C6-B20F-600973232A27}"/>
              </a:ext>
            </a:extLst>
          </p:cNvPr>
          <p:cNvSpPr/>
          <p:nvPr/>
        </p:nvSpPr>
        <p:spPr>
          <a:xfrm>
            <a:off x="5470337" y="1499635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 -º2</a:t>
            </a:r>
            <a:endParaRPr lang="en-GB" sz="1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97ADF5-8240-4646-87E1-4405C21C63D3}"/>
              </a:ext>
            </a:extLst>
          </p:cNvPr>
          <p:cNvSpPr txBox="1"/>
          <p:nvPr/>
        </p:nvSpPr>
        <p:spPr>
          <a:xfrm>
            <a:off x="4818743" y="111594"/>
            <a:ext cx="43252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900" b="1" dirty="0"/>
              <a:t>Pesquisa A* </a:t>
            </a:r>
          </a:p>
          <a:p>
            <a:pPr algn="just"/>
            <a:r>
              <a:rPr lang="pt-PT" sz="1900" b="1" dirty="0"/>
              <a:t>Expande-se pelo menor f = </a:t>
            </a:r>
            <a:r>
              <a:rPr lang="pt-PT" sz="1900" b="1" dirty="0" err="1"/>
              <a:t>g+h</a:t>
            </a:r>
            <a:endParaRPr lang="en-GB" sz="19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13B608-F127-4E44-8713-C07D039C04A3}"/>
              </a:ext>
            </a:extLst>
          </p:cNvPr>
          <p:cNvSpPr txBox="1"/>
          <p:nvPr/>
        </p:nvSpPr>
        <p:spPr>
          <a:xfrm>
            <a:off x="6192137" y="4990014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/>
              <a:t>Solução encontrada:</a:t>
            </a:r>
          </a:p>
          <a:p>
            <a:r>
              <a:rPr lang="pt-PT" sz="1800" b="1" dirty="0"/>
              <a:t>A-B-C-H-G</a:t>
            </a:r>
          </a:p>
          <a:p>
            <a:r>
              <a:rPr lang="en-GB" sz="1800" b="1" dirty="0"/>
              <a:t>Custo da </a:t>
            </a:r>
            <a:r>
              <a:rPr lang="en-GB" sz="1800" b="1" dirty="0" err="1"/>
              <a:t>Solução</a:t>
            </a:r>
            <a:r>
              <a:rPr lang="en-GB" sz="1800" b="1" dirty="0"/>
              <a:t>:</a:t>
            </a:r>
          </a:p>
          <a:p>
            <a:r>
              <a:rPr lang="en-GB" sz="1800" b="1" dirty="0"/>
              <a:t>5</a:t>
            </a:r>
          </a:p>
          <a:p>
            <a:r>
              <a:rPr lang="en-GB" sz="1800" b="1" dirty="0" err="1"/>
              <a:t>Numero</a:t>
            </a:r>
            <a:r>
              <a:rPr lang="en-GB" sz="1800" b="1" dirty="0"/>
              <a:t> de nós expandidos</a:t>
            </a:r>
            <a:r>
              <a:rPr lang="en-GB" sz="1800" dirty="0"/>
              <a:t>:</a:t>
            </a:r>
          </a:p>
          <a:p>
            <a:r>
              <a:rPr lang="en-GB" sz="1800" dirty="0"/>
              <a:t>5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096F5DC-E7CF-418B-AE84-3231C4BE8C4D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3097769" y="1075722"/>
            <a:ext cx="632164" cy="833238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C4457CC-C778-4EA6-AAA2-FA18491FA65F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4528219" y="1075722"/>
            <a:ext cx="1341261" cy="423913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FA4B20-7A12-4773-A161-1AC49D0E2A87}"/>
              </a:ext>
            </a:extLst>
          </p:cNvPr>
          <p:cNvSpPr/>
          <p:nvPr/>
        </p:nvSpPr>
        <p:spPr>
          <a:xfrm>
            <a:off x="4672290" y="2855150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486DC7-6F45-4E71-B1E8-49D14870A7FD}"/>
              </a:ext>
            </a:extLst>
          </p:cNvPr>
          <p:cNvSpPr/>
          <p:nvPr/>
        </p:nvSpPr>
        <p:spPr>
          <a:xfrm>
            <a:off x="5775375" y="28406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CDB21-CC90-4BEC-9DAD-5D58F5CF06F9}"/>
              </a:ext>
            </a:extLst>
          </p:cNvPr>
          <p:cNvSpPr/>
          <p:nvPr/>
        </p:nvSpPr>
        <p:spPr>
          <a:xfrm>
            <a:off x="6718804" y="28406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93457-2299-4792-BD40-CB4846D87006}"/>
              </a:ext>
            </a:extLst>
          </p:cNvPr>
          <p:cNvSpPr/>
          <p:nvPr/>
        </p:nvSpPr>
        <p:spPr>
          <a:xfrm>
            <a:off x="7676747" y="2826122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9EEC8F0C-CE9A-4582-BE70-F71506A4FACA}"/>
              </a:ext>
            </a:extLst>
          </p:cNvPr>
          <p:cNvCxnSpPr>
            <a:stCxn id="30" idx="1"/>
            <a:endCxn id="22" idx="3"/>
          </p:cNvCxnSpPr>
          <p:nvPr/>
        </p:nvCxnSpPr>
        <p:spPr>
          <a:xfrm flipV="1">
            <a:off x="4789196" y="2168625"/>
            <a:ext cx="798047" cy="801306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624D499-C052-4EDE-A224-9DA3E03F9F08}"/>
              </a:ext>
            </a:extLst>
          </p:cNvPr>
          <p:cNvCxnSpPr>
            <a:stCxn id="22" idx="5"/>
            <a:endCxn id="32" idx="0"/>
          </p:cNvCxnSpPr>
          <p:nvPr/>
        </p:nvCxnSpPr>
        <p:spPr>
          <a:xfrm>
            <a:off x="6151717" y="2168625"/>
            <a:ext cx="22801" cy="672011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5198D00-6A3A-4EFE-8683-05B912B79F6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6268623" y="1891521"/>
            <a:ext cx="704181" cy="963534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09FFAB7-D944-4286-AB02-5826BBC7111A}"/>
              </a:ext>
            </a:extLst>
          </p:cNvPr>
          <p:cNvCxnSpPr>
            <a:cxnSpLocks/>
          </p:cNvCxnSpPr>
          <p:nvPr/>
        </p:nvCxnSpPr>
        <p:spPr>
          <a:xfrm>
            <a:off x="6166232" y="1614416"/>
            <a:ext cx="1924173" cy="1211706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08F658-45D2-4B12-BA2D-450F4CF87BC7}"/>
              </a:ext>
            </a:extLst>
          </p:cNvPr>
          <p:cNvSpPr txBox="1"/>
          <p:nvPr/>
        </p:nvSpPr>
        <p:spPr>
          <a:xfrm>
            <a:off x="3236686" y="191588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f=1+4 =5</a:t>
            </a:r>
            <a:endParaRPr lang="en-GB" sz="16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0D5AB7F-BD2B-4180-8410-95629057C661}"/>
              </a:ext>
            </a:extLst>
          </p:cNvPr>
          <p:cNvSpPr/>
          <p:nvPr/>
        </p:nvSpPr>
        <p:spPr>
          <a:xfrm>
            <a:off x="6230862" y="1335093"/>
            <a:ext cx="869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/>
              <a:t>f= 3+1=4</a:t>
            </a:r>
            <a:endParaRPr lang="en-GB" sz="12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FEAC0E8-1330-4119-902D-B9696365C97A}"/>
              </a:ext>
            </a:extLst>
          </p:cNvPr>
          <p:cNvSpPr/>
          <p:nvPr/>
        </p:nvSpPr>
        <p:spPr>
          <a:xfrm>
            <a:off x="5577720" y="2568806"/>
            <a:ext cx="925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f=4+4=8</a:t>
            </a:r>
            <a:endParaRPr lang="en-GB" sz="14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2DEFB47-0B3A-4650-9FE9-E635992F6C62}"/>
              </a:ext>
            </a:extLst>
          </p:cNvPr>
          <p:cNvSpPr/>
          <p:nvPr/>
        </p:nvSpPr>
        <p:spPr>
          <a:xfrm>
            <a:off x="6593720" y="2612350"/>
            <a:ext cx="103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/>
              <a:t>f=0+8=8</a:t>
            </a:r>
            <a:endParaRPr lang="en-GB" sz="16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9951DA-7291-4EBB-A7A0-0F14EDDA225F}"/>
              </a:ext>
            </a:extLst>
          </p:cNvPr>
          <p:cNvSpPr/>
          <p:nvPr/>
        </p:nvSpPr>
        <p:spPr>
          <a:xfrm>
            <a:off x="7798405" y="2510750"/>
            <a:ext cx="103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/>
              <a:t>f=5+1=6</a:t>
            </a:r>
            <a:endParaRPr lang="en-GB" sz="16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22BED7C-BEC5-46A9-83F8-9AE7DE9796DD}"/>
              </a:ext>
            </a:extLst>
          </p:cNvPr>
          <p:cNvSpPr txBox="1"/>
          <p:nvPr/>
        </p:nvSpPr>
        <p:spPr>
          <a:xfrm>
            <a:off x="4296229" y="600891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FIM</a:t>
            </a:r>
            <a:endParaRPr lang="en-GB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1224C7-9C2F-4DC4-A527-69A9F3AC5488}"/>
              </a:ext>
            </a:extLst>
          </p:cNvPr>
          <p:cNvSpPr/>
          <p:nvPr/>
        </p:nvSpPr>
        <p:spPr>
          <a:xfrm>
            <a:off x="1041458" y="2817436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3D32F0-36FE-409A-91D3-05F52EDADBD3}"/>
              </a:ext>
            </a:extLst>
          </p:cNvPr>
          <p:cNvSpPr/>
          <p:nvPr/>
        </p:nvSpPr>
        <p:spPr>
          <a:xfrm>
            <a:off x="2135739" y="2862406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 – 4ª</a:t>
            </a:r>
            <a:endParaRPr lang="en-GB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2F5025-380B-4221-8C41-1123FF6183C3}"/>
              </a:ext>
            </a:extLst>
          </p:cNvPr>
          <p:cNvSpPr/>
          <p:nvPr/>
        </p:nvSpPr>
        <p:spPr>
          <a:xfrm>
            <a:off x="3170061" y="2862407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310F52F-451B-4A08-B0A7-EE66AF72C569}"/>
              </a:ext>
            </a:extLst>
          </p:cNvPr>
          <p:cNvSpPr txBox="1"/>
          <p:nvPr/>
        </p:nvSpPr>
        <p:spPr>
          <a:xfrm>
            <a:off x="827314" y="2489201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f=1+4=5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3D8E6A8-085D-4B1B-9AF2-7FAAB31B7626}"/>
              </a:ext>
            </a:extLst>
          </p:cNvPr>
          <p:cNvSpPr txBox="1"/>
          <p:nvPr/>
        </p:nvSpPr>
        <p:spPr>
          <a:xfrm>
            <a:off x="1981200" y="2699659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f=2+1 = 3</a:t>
            </a:r>
            <a:endParaRPr lang="en-GB" sz="16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318C20-63BC-4F42-B6E5-FC3C4143A17B}"/>
              </a:ext>
            </a:extLst>
          </p:cNvPr>
          <p:cNvSpPr txBox="1"/>
          <p:nvPr/>
        </p:nvSpPr>
        <p:spPr>
          <a:xfrm>
            <a:off x="3113314" y="2583545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f=10+0=10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7C784D22-A90D-41BD-A6DD-3C476FBBB06A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flipH="1">
            <a:off x="1440601" y="2186065"/>
            <a:ext cx="975788" cy="631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01C5CA4-2ED7-47BD-B200-045121C265A8}"/>
              </a:ext>
            </a:extLst>
          </p:cNvPr>
          <p:cNvCxnSpPr>
            <a:stCxn id="21" idx="3"/>
          </p:cNvCxnSpPr>
          <p:nvPr/>
        </p:nvCxnSpPr>
        <p:spPr>
          <a:xfrm>
            <a:off x="2533295" y="2463169"/>
            <a:ext cx="21219" cy="381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F0AB0D1-9263-4D8F-B35C-C2110B8D6BEF}"/>
              </a:ext>
            </a:extLst>
          </p:cNvPr>
          <p:cNvCxnSpPr>
            <a:stCxn id="21" idx="5"/>
          </p:cNvCxnSpPr>
          <p:nvPr/>
        </p:nvCxnSpPr>
        <p:spPr>
          <a:xfrm>
            <a:off x="3097769" y="2463169"/>
            <a:ext cx="443717" cy="425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A9CD0C5-4B36-4E76-90B2-B277755C512E}"/>
              </a:ext>
            </a:extLst>
          </p:cNvPr>
          <p:cNvSpPr/>
          <p:nvPr/>
        </p:nvSpPr>
        <p:spPr>
          <a:xfrm>
            <a:off x="1354586" y="4180115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F6B843-42F7-47AA-A21D-92E8DB5A198D}"/>
              </a:ext>
            </a:extLst>
          </p:cNvPr>
          <p:cNvSpPr/>
          <p:nvPr/>
        </p:nvSpPr>
        <p:spPr>
          <a:xfrm>
            <a:off x="2121583" y="4212593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B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9FF7D3-CC23-4924-8D17-C5F23EA736BE}"/>
              </a:ext>
            </a:extLst>
          </p:cNvPr>
          <p:cNvSpPr/>
          <p:nvPr/>
        </p:nvSpPr>
        <p:spPr>
          <a:xfrm>
            <a:off x="2901071" y="4257564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B7036-F261-4FE9-A0CF-7B6E8A8629EC}"/>
              </a:ext>
            </a:extLst>
          </p:cNvPr>
          <p:cNvSpPr/>
          <p:nvPr/>
        </p:nvSpPr>
        <p:spPr>
          <a:xfrm>
            <a:off x="3668068" y="4215092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/>
              <a:t>H – 5º</a:t>
            </a:r>
            <a:endParaRPr lang="en-GB" sz="105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E195E61-EED6-4EB7-ACE4-F5F53FC7FEFF}"/>
              </a:ext>
            </a:extLst>
          </p:cNvPr>
          <p:cNvSpPr txBox="1"/>
          <p:nvPr/>
        </p:nvSpPr>
        <p:spPr>
          <a:xfrm rot="20040844">
            <a:off x="2619827" y="4064001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f=2+1+1=4</a:t>
            </a:r>
            <a:endParaRPr lang="en-GB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511C24B-4B1D-45E5-BE39-CC1EBA56572C}"/>
              </a:ext>
            </a:extLst>
          </p:cNvPr>
          <p:cNvSpPr txBox="1"/>
          <p:nvPr/>
        </p:nvSpPr>
        <p:spPr>
          <a:xfrm>
            <a:off x="4230914" y="4281715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f=4+1=5</a:t>
            </a:r>
            <a:endParaRPr lang="en-GB" sz="1600" dirty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3FE338E0-5737-454C-85F0-0E8475972458}"/>
              </a:ext>
            </a:extLst>
          </p:cNvPr>
          <p:cNvCxnSpPr>
            <a:stCxn id="26" idx="2"/>
            <a:endCxn id="39" idx="1"/>
          </p:cNvCxnSpPr>
          <p:nvPr/>
        </p:nvCxnSpPr>
        <p:spPr>
          <a:xfrm flipH="1">
            <a:off x="1439400" y="3254292"/>
            <a:ext cx="696339" cy="10073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5BFEBA97-4494-4FD2-AF9C-8B64A6A40A58}"/>
              </a:ext>
            </a:extLst>
          </p:cNvPr>
          <p:cNvCxnSpPr>
            <a:stCxn id="26" idx="3"/>
            <a:endCxn id="41" idx="1"/>
          </p:cNvCxnSpPr>
          <p:nvPr/>
        </p:nvCxnSpPr>
        <p:spPr>
          <a:xfrm flipH="1">
            <a:off x="2206397" y="3531396"/>
            <a:ext cx="46248" cy="762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BF82B59E-9239-42EA-8E21-F46CA0C9D823}"/>
              </a:ext>
            </a:extLst>
          </p:cNvPr>
          <p:cNvCxnSpPr>
            <a:stCxn id="26" idx="4"/>
          </p:cNvCxnSpPr>
          <p:nvPr/>
        </p:nvCxnSpPr>
        <p:spPr>
          <a:xfrm>
            <a:off x="2534882" y="3646177"/>
            <a:ext cx="455061" cy="679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9C654669-2C1E-47F5-B77B-F0172D0AC273}"/>
              </a:ext>
            </a:extLst>
          </p:cNvPr>
          <p:cNvCxnSpPr>
            <a:stCxn id="26" idx="5"/>
            <a:endCxn id="44" idx="0"/>
          </p:cNvCxnSpPr>
          <p:nvPr/>
        </p:nvCxnSpPr>
        <p:spPr>
          <a:xfrm>
            <a:off x="2817119" y="3531396"/>
            <a:ext cx="1140522" cy="683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CB42FE-9C50-4346-AB31-CEEB5B94769C}"/>
              </a:ext>
            </a:extLst>
          </p:cNvPr>
          <p:cNvSpPr/>
          <p:nvPr/>
        </p:nvSpPr>
        <p:spPr>
          <a:xfrm>
            <a:off x="2864785" y="5309849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C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F7DC06-4EDC-465C-902F-1B8DBC1559BF}"/>
              </a:ext>
            </a:extLst>
          </p:cNvPr>
          <p:cNvSpPr/>
          <p:nvPr/>
        </p:nvSpPr>
        <p:spPr>
          <a:xfrm>
            <a:off x="3938843" y="5324364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5C0EA48-235E-427D-ACB5-8817C80696DE}"/>
              </a:ext>
            </a:extLst>
          </p:cNvPr>
          <p:cNvSpPr txBox="1"/>
          <p:nvPr/>
        </p:nvSpPr>
        <p:spPr>
          <a:xfrm>
            <a:off x="4513943" y="5479144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f=5+0=5</a:t>
            </a:r>
            <a:endParaRPr lang="en-GB" sz="1600" dirty="0"/>
          </a:p>
        </p:txBody>
      </p: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02C9A9F7-ED32-4FB0-A454-5709A0D69B2B}"/>
              </a:ext>
            </a:extLst>
          </p:cNvPr>
          <p:cNvCxnSpPr>
            <a:stCxn id="44" idx="3"/>
            <a:endCxn id="52" idx="0"/>
          </p:cNvCxnSpPr>
          <p:nvPr/>
        </p:nvCxnSpPr>
        <p:spPr>
          <a:xfrm flipH="1">
            <a:off x="3154358" y="4690332"/>
            <a:ext cx="598524" cy="619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36FE37F7-8483-4E69-AEFE-B9A11AAB3163}"/>
              </a:ext>
            </a:extLst>
          </p:cNvPr>
          <p:cNvCxnSpPr>
            <a:stCxn id="44" idx="4"/>
            <a:endCxn id="53" idx="0"/>
          </p:cNvCxnSpPr>
          <p:nvPr/>
        </p:nvCxnSpPr>
        <p:spPr>
          <a:xfrm>
            <a:off x="3957641" y="4771870"/>
            <a:ext cx="270775" cy="55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6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5E2B07-377C-44AF-A796-793B9398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7264C85-180E-42FF-A0BD-E42D2E1F2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96163"/>
              </p:ext>
            </p:extLst>
          </p:nvPr>
        </p:nvGraphicFramePr>
        <p:xfrm>
          <a:off x="1553030" y="1484086"/>
          <a:ext cx="69088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14">
                  <a:extLst>
                    <a:ext uri="{9D8B030D-6E8A-4147-A177-3AD203B41FA5}">
                      <a16:colId xmlns:a16="http://schemas.microsoft.com/office/drawing/2014/main" val="4094579625"/>
                    </a:ext>
                  </a:extLst>
                </a:gridCol>
                <a:gridCol w="1332227">
                  <a:extLst>
                    <a:ext uri="{9D8B030D-6E8A-4147-A177-3AD203B41FA5}">
                      <a16:colId xmlns:a16="http://schemas.microsoft.com/office/drawing/2014/main" val="1671057453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1837988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1124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600385"/>
                    </a:ext>
                  </a:extLst>
                </a:gridCol>
                <a:gridCol w="1204688">
                  <a:extLst>
                    <a:ext uri="{9D8B030D-6E8A-4147-A177-3AD203B41FA5}">
                      <a16:colId xmlns:a16="http://schemas.microsoft.com/office/drawing/2014/main" val="2245172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Pesquisa em Profundidade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Pesquisa Largura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Pesquisa Uniforme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Pesquisa Sôfrega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A *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0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Solução Encontrada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A-B-C-G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A – B - G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A-B-C-H-G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A-C-G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A-B-C-H-G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Custo da Solução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1+1+5 = 7 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1+ 1 = 2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3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Numero de nós expandidos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960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8D7030B-77F7-46C7-A724-9E6F212EAEA7}"/>
              </a:ext>
            </a:extLst>
          </p:cNvPr>
          <p:cNvSpPr txBox="1"/>
          <p:nvPr/>
        </p:nvSpPr>
        <p:spPr>
          <a:xfrm>
            <a:off x="1248228" y="449944"/>
            <a:ext cx="462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Tabela de Resultados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8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11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143000" y="2500489"/>
            <a:ext cx="428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Deteção de ciclos;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Desempate por ordem alfabética.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67" y="141111"/>
            <a:ext cx="4734534" cy="4600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777" y="4152765"/>
            <a:ext cx="5183781" cy="229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Caminho mais curto entre A e F: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profundidade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largura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sôfrega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A* </a:t>
            </a:r>
          </a:p>
        </p:txBody>
      </p:sp>
    </p:spTree>
    <p:extLst>
      <p:ext uri="{BB962C8B-B14F-4D97-AF65-F5344CB8AC3E}">
        <p14:creationId xmlns:p14="http://schemas.microsoft.com/office/powerpoint/2010/main" val="16380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12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1175810" y="3314917"/>
            <a:ext cx="763481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Resultado da Aplicação do A*:</a:t>
            </a: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1. {(S), f(S)=7};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2. {(S,A), f(A)=5}, {(S,C), f(C)=5};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3. {(S,A,B), f(B)=2}, {(S,C), f(C)=5};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4. {(S,A,B,C), f(C)=4}, {(S,C), f(C)=5}, {(S,A,B,G), f(G)=10};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5. {(S,C), f(C)=5}, {(S,A,B,C,G), f(G)=7}, {(S,A,B,G), f(G)=10};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6. {(S,A,B,C,G), f(G)=7}, {(S,C,G), f(G)=8}, {(S,C,A), f(A)=9},</a:t>
            </a: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    {(S,A,B,G), f(G)=10};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7. Pesquisa termina.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11" y="1015999"/>
            <a:ext cx="6632222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59778" y="268110"/>
            <a:ext cx="3076183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000000"/>
                </a:solidFill>
              </a:rPr>
              <a:t>Qual o valor de g?</a:t>
            </a:r>
          </a:p>
        </p:txBody>
      </p:sp>
    </p:spTree>
    <p:extLst>
      <p:ext uri="{BB962C8B-B14F-4D97-AF65-F5344CB8AC3E}">
        <p14:creationId xmlns:p14="http://schemas.microsoft.com/office/powerpoint/2010/main" val="294970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7416" y="1608667"/>
            <a:ext cx="8056584" cy="285044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II</a:t>
            </a:r>
            <a:br>
              <a:rPr lang="pt-PT" sz="3600" b="1" dirty="0"/>
            </a:br>
            <a:br>
              <a:rPr lang="pt-PT" sz="3600" b="1" dirty="0"/>
            </a:br>
            <a:r>
              <a:rPr lang="pt-PT" sz="3600" b="1" dirty="0"/>
              <a:t>Formulação do Problema</a:t>
            </a:r>
            <a:br>
              <a:rPr lang="pt-PT" sz="3600" b="1" dirty="0"/>
            </a:br>
            <a:r>
              <a:rPr lang="pt-PT" sz="3600" b="1" dirty="0"/>
              <a:t>Definição de Heurísticas</a:t>
            </a:r>
          </a:p>
        </p:txBody>
      </p:sp>
    </p:spTree>
    <p:extLst>
      <p:ext uri="{BB962C8B-B14F-4D97-AF65-F5344CB8AC3E}">
        <p14:creationId xmlns:p14="http://schemas.microsoft.com/office/powerpoint/2010/main" val="695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1056262" y="2529987"/>
            <a:ext cx="7651967" cy="9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Três Lojas: </a:t>
            </a:r>
            <a:r>
              <a:rPr lang="pt-PT" sz="2400" dirty="0">
                <a:solidFill>
                  <a:srgbClr val="000000"/>
                </a:solidFill>
              </a:rPr>
              <a:t>Porto (325), Lisboa (300), Coimbra (275);</a:t>
            </a:r>
          </a:p>
          <a:p>
            <a:pPr algn="just"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Duas Fábricas: </a:t>
            </a:r>
            <a:r>
              <a:rPr lang="pt-PT" sz="2400" dirty="0">
                <a:solidFill>
                  <a:srgbClr val="000000"/>
                </a:solidFill>
              </a:rPr>
              <a:t>Viseu (350), Castelo Branco (625).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94" r="9311"/>
          <a:stretch/>
        </p:blipFill>
        <p:spPr>
          <a:xfrm>
            <a:off x="1210028" y="1091077"/>
            <a:ext cx="7732594" cy="1283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4845" y="3625591"/>
            <a:ext cx="771777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000000"/>
                </a:solidFill>
              </a:rPr>
              <a:t>Objectivo: </a:t>
            </a:r>
            <a:r>
              <a:rPr lang="pt-PT" sz="2400" dirty="0">
                <a:solidFill>
                  <a:srgbClr val="000000"/>
                </a:solidFill>
              </a:rPr>
              <a:t>Transportar bicicletas para as lojas com custo mínimo</a:t>
            </a:r>
          </a:p>
          <a:p>
            <a:endParaRPr lang="pt-PT" sz="1000" dirty="0">
              <a:solidFill>
                <a:srgbClr val="000000"/>
              </a:solidFill>
            </a:endParaRPr>
          </a:p>
          <a:p>
            <a:r>
              <a:rPr lang="pt-PT" sz="2400" b="1" dirty="0">
                <a:solidFill>
                  <a:srgbClr val="000000"/>
                </a:solidFill>
              </a:rPr>
              <a:t>Formular: </a:t>
            </a:r>
            <a:r>
              <a:rPr lang="pt-PT" sz="2400" dirty="0">
                <a:solidFill>
                  <a:srgbClr val="000000"/>
                </a:solidFill>
              </a:rPr>
              <a:t>Estado, Operadores, Custo, Heurística</a:t>
            </a:r>
          </a:p>
          <a:p>
            <a:endParaRPr lang="pt-PT" sz="1000" dirty="0">
              <a:solidFill>
                <a:srgbClr val="000000"/>
              </a:solidFill>
            </a:endParaRPr>
          </a:p>
          <a:p>
            <a:r>
              <a:rPr lang="pt-PT" sz="2400" b="1" dirty="0">
                <a:solidFill>
                  <a:srgbClr val="000000"/>
                </a:solidFill>
              </a:rPr>
              <a:t>Resolver:</a:t>
            </a: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Pesquisa em profundidade;</a:t>
            </a: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Pesquisa sôfrega;</a:t>
            </a: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A*.</a:t>
            </a:r>
          </a:p>
        </p:txBody>
      </p:sp>
    </p:spTree>
    <p:extLst>
      <p:ext uri="{BB962C8B-B14F-4D97-AF65-F5344CB8AC3E}">
        <p14:creationId xmlns:p14="http://schemas.microsoft.com/office/powerpoint/2010/main" val="171782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56A9F-6CCF-42F1-AC5F-3BA5D575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3991"/>
          </a:xfrm>
        </p:spPr>
        <p:txBody>
          <a:bodyPr>
            <a:normAutofit fontScale="90000"/>
          </a:bodyPr>
          <a:lstStyle/>
          <a:p>
            <a:r>
              <a:rPr lang="pt-PT" dirty="0"/>
              <a:t>Resolução: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BB8BDC-65CF-4C3A-935F-C76DDEFA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A676D90-A1F4-4174-9725-6B0D4184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05057"/>
              </p:ext>
            </p:extLst>
          </p:nvPr>
        </p:nvGraphicFramePr>
        <p:xfrm>
          <a:off x="3541485" y="1222829"/>
          <a:ext cx="41946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26">
                  <a:extLst>
                    <a:ext uri="{9D8B030D-6E8A-4147-A177-3AD203B41FA5}">
                      <a16:colId xmlns:a16="http://schemas.microsoft.com/office/drawing/2014/main" val="1552877979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1615083291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2488007117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769370705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42823401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pt-PT" dirty="0"/>
                        <a:t>Lojas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dirty="0"/>
                        <a:t>Fabricas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1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223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BA2F52D-730C-476D-97B5-6ED013A23172}"/>
              </a:ext>
            </a:extLst>
          </p:cNvPr>
          <p:cNvSpPr txBox="1"/>
          <p:nvPr/>
        </p:nvSpPr>
        <p:spPr>
          <a:xfrm>
            <a:off x="1277257" y="1306286"/>
            <a:ext cx="2409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Representar um estado :</a:t>
            </a:r>
            <a:endParaRPr lang="en-GB" sz="2000" dirty="0"/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939E0612-BE45-49B8-9203-445AE3220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11078"/>
              </p:ext>
            </p:extLst>
          </p:nvPr>
        </p:nvGraphicFramePr>
        <p:xfrm>
          <a:off x="3548744" y="2478314"/>
          <a:ext cx="419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26">
                  <a:extLst>
                    <a:ext uri="{9D8B030D-6E8A-4147-A177-3AD203B41FA5}">
                      <a16:colId xmlns:a16="http://schemas.microsoft.com/office/drawing/2014/main" val="1552877979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1615083291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2488007117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769370705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42823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2231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75D831AD-662E-4589-A1B7-ED5FD619DF18}"/>
              </a:ext>
            </a:extLst>
          </p:cNvPr>
          <p:cNvSpPr/>
          <p:nvPr/>
        </p:nvSpPr>
        <p:spPr>
          <a:xfrm>
            <a:off x="3935647" y="1959207"/>
            <a:ext cx="1615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Bicicletas em falta</a:t>
            </a:r>
            <a:endParaRPr lang="en-GB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6B9948A-CF26-4F92-9D9E-ABC4180C7C06}"/>
              </a:ext>
            </a:extLst>
          </p:cNvPr>
          <p:cNvSpPr/>
          <p:nvPr/>
        </p:nvSpPr>
        <p:spPr>
          <a:xfrm>
            <a:off x="6497418" y="1966464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stock</a:t>
            </a:r>
            <a:endParaRPr lang="en-GB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0E3DE6-27D6-402C-B336-EE0A772876DD}"/>
              </a:ext>
            </a:extLst>
          </p:cNvPr>
          <p:cNvSpPr txBox="1"/>
          <p:nvPr/>
        </p:nvSpPr>
        <p:spPr>
          <a:xfrm>
            <a:off x="1661886" y="2431144"/>
            <a:ext cx="240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Estado Inicial</a:t>
            </a:r>
            <a:endParaRPr lang="en-GB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D338BA-3908-4BF2-8421-014DB89DDCB8}"/>
              </a:ext>
            </a:extLst>
          </p:cNvPr>
          <p:cNvSpPr txBox="1"/>
          <p:nvPr/>
        </p:nvSpPr>
        <p:spPr>
          <a:xfrm>
            <a:off x="1843314" y="3018972"/>
            <a:ext cx="240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Estado Final</a:t>
            </a:r>
            <a:endParaRPr lang="en-GB" sz="2000" dirty="0"/>
          </a:p>
        </p:txBody>
      </p:sp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0BBB5ADB-417D-452C-A3A5-E7C99E66D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5989"/>
              </p:ext>
            </p:extLst>
          </p:nvPr>
        </p:nvGraphicFramePr>
        <p:xfrm>
          <a:off x="3570514" y="3037114"/>
          <a:ext cx="419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26">
                  <a:extLst>
                    <a:ext uri="{9D8B030D-6E8A-4147-A177-3AD203B41FA5}">
                      <a16:colId xmlns:a16="http://schemas.microsoft.com/office/drawing/2014/main" val="1552877979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1615083291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2488007117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769370705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42823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dirty="0"/>
                        <a:t>irrelevante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000" dirty="0"/>
                        <a:t>irrelevante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2231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2E7249-61BB-4AB5-8D4F-82E6B39780CF}"/>
              </a:ext>
            </a:extLst>
          </p:cNvPr>
          <p:cNvSpPr txBox="1"/>
          <p:nvPr/>
        </p:nvSpPr>
        <p:spPr>
          <a:xfrm>
            <a:off x="1422399" y="4005943"/>
            <a:ext cx="7416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/>
              <a:t>Operadores</a:t>
            </a:r>
            <a:r>
              <a:rPr lang="pt-PT" sz="1600" dirty="0"/>
              <a:t>:	 Transporte( F , L , </a:t>
            </a:r>
            <a:r>
              <a:rPr lang="pt-PT" sz="1600" dirty="0" err="1"/>
              <a:t>qtPendida</a:t>
            </a:r>
            <a:r>
              <a:rPr lang="pt-PT" sz="1600" dirty="0"/>
              <a:t> ) , </a:t>
            </a:r>
            <a:r>
              <a:rPr lang="pt-PT" sz="1600" b="1" dirty="0"/>
              <a:t>se</a:t>
            </a:r>
            <a:r>
              <a:rPr lang="pt-PT" sz="1600" dirty="0"/>
              <a:t> </a:t>
            </a:r>
            <a:r>
              <a:rPr lang="pt-PT" sz="1600" dirty="0" err="1"/>
              <a:t>qtStock</a:t>
            </a:r>
            <a:r>
              <a:rPr lang="pt-PT" sz="1600" dirty="0"/>
              <a:t> L &gt;= </a:t>
            </a:r>
            <a:r>
              <a:rPr lang="pt-PT" sz="1600" dirty="0" err="1"/>
              <a:t>qtPedida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5D21A1-B0C0-43EF-A136-32F700BEB9EE}"/>
              </a:ext>
            </a:extLst>
          </p:cNvPr>
          <p:cNvSpPr txBox="1"/>
          <p:nvPr/>
        </p:nvSpPr>
        <p:spPr>
          <a:xfrm>
            <a:off x="1516742" y="4709885"/>
            <a:ext cx="386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/>
              <a:t>Custo: </a:t>
            </a:r>
            <a:r>
              <a:rPr lang="pt-PT" sz="1600" dirty="0"/>
              <a:t>	valor tabela( F , L ) * </a:t>
            </a:r>
            <a:r>
              <a:rPr lang="pt-PT" sz="1600" dirty="0" err="1"/>
              <a:t>qtPedida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6539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3DA889-8875-4DFF-9A3F-126794D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60AEAD2D-606F-4795-ADAC-72A59FAD0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33578"/>
              </p:ext>
            </p:extLst>
          </p:nvPr>
        </p:nvGraphicFramePr>
        <p:xfrm>
          <a:off x="3098801" y="373742"/>
          <a:ext cx="4194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26">
                  <a:extLst>
                    <a:ext uri="{9D8B030D-6E8A-4147-A177-3AD203B41FA5}">
                      <a16:colId xmlns:a16="http://schemas.microsoft.com/office/drawing/2014/main" val="1552877979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1615083291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2488007117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769370705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42823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2231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471EFCD-3766-45AC-9CB0-C9BF7DDD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5727"/>
              </p:ext>
            </p:extLst>
          </p:nvPr>
        </p:nvGraphicFramePr>
        <p:xfrm>
          <a:off x="304799" y="1505856"/>
          <a:ext cx="316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552877979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1615083291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488007117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76937070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42823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2231"/>
                  </a:ext>
                </a:extLst>
              </a:tr>
            </a:tbl>
          </a:graphicData>
        </a:graphic>
      </p:graphicFrame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8004AE8F-38D8-4520-982B-0E23942A1AB2}"/>
              </a:ext>
            </a:extLst>
          </p:cNvPr>
          <p:cNvCxnSpPr>
            <a:endCxn id="6" idx="0"/>
          </p:cNvCxnSpPr>
          <p:nvPr/>
        </p:nvCxnSpPr>
        <p:spPr>
          <a:xfrm flipH="1">
            <a:off x="1887560" y="754742"/>
            <a:ext cx="2002269" cy="75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6AEFEC-EDBD-4D39-8541-A7565524F189}"/>
              </a:ext>
            </a:extLst>
          </p:cNvPr>
          <p:cNvSpPr txBox="1"/>
          <p:nvPr/>
        </p:nvSpPr>
        <p:spPr>
          <a:xfrm>
            <a:off x="1654629" y="725714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/>
              <a:t>T(U,P,325)</a:t>
            </a:r>
            <a:endParaRPr lang="en-GB" sz="1800" dirty="0"/>
          </a:p>
        </p:txBody>
      </p:sp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691A5625-F385-4240-A19E-EE6F1250D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33456"/>
              </p:ext>
            </p:extLst>
          </p:nvPr>
        </p:nvGraphicFramePr>
        <p:xfrm>
          <a:off x="3940628" y="1643742"/>
          <a:ext cx="316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552877979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1615083291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488007117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76937070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428234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62231"/>
                  </a:ext>
                </a:extLst>
              </a:tr>
            </a:tbl>
          </a:graphicData>
        </a:graphic>
      </p:graphicFrame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730D82D8-6C53-4D70-8FD1-E7ED50D200A0}"/>
              </a:ext>
            </a:extLst>
          </p:cNvPr>
          <p:cNvCxnSpPr>
            <a:endCxn id="10" idx="0"/>
          </p:cNvCxnSpPr>
          <p:nvPr/>
        </p:nvCxnSpPr>
        <p:spPr>
          <a:xfrm>
            <a:off x="4441371" y="696686"/>
            <a:ext cx="1082018" cy="947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4147389-4512-416A-9C4F-B7A217187BC9}"/>
              </a:ext>
            </a:extLst>
          </p:cNvPr>
          <p:cNvCxnSpPr/>
          <p:nvPr/>
        </p:nvCxnSpPr>
        <p:spPr>
          <a:xfrm>
            <a:off x="6444343" y="696686"/>
            <a:ext cx="2002971" cy="81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620C0A-309F-4D48-97B7-32C4E7642C89}"/>
              </a:ext>
            </a:extLst>
          </p:cNvPr>
          <p:cNvSpPr txBox="1"/>
          <p:nvPr/>
        </p:nvSpPr>
        <p:spPr>
          <a:xfrm>
            <a:off x="4898572" y="892628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/>
              <a:t>T(  ,  ,    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492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17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210734" y="2771869"/>
            <a:ext cx="76792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solidFill>
                  <a:srgbClr val="000000"/>
                </a:solidFill>
              </a:rPr>
              <a:t>Objectivo: </a:t>
            </a:r>
            <a:r>
              <a:rPr lang="pt-PT" sz="2400" dirty="0">
                <a:solidFill>
                  <a:srgbClr val="000000"/>
                </a:solidFill>
              </a:rPr>
              <a:t>Deslocar veículos para as posições finais no menor número de movimento.</a:t>
            </a:r>
          </a:p>
          <a:p>
            <a:pPr algn="just"/>
            <a:endParaRPr lang="pt-PT" sz="1000" dirty="0">
              <a:solidFill>
                <a:srgbClr val="000000"/>
              </a:solidFill>
            </a:endParaRPr>
          </a:p>
          <a:p>
            <a:pPr algn="just"/>
            <a:r>
              <a:rPr lang="pt-PT" sz="2400" b="1" dirty="0">
                <a:solidFill>
                  <a:srgbClr val="000000"/>
                </a:solidFill>
              </a:rPr>
              <a:t>Ações</a:t>
            </a:r>
            <a:r>
              <a:rPr lang="pt-PT" sz="2400" dirty="0">
                <a:solidFill>
                  <a:srgbClr val="000000"/>
                </a:solidFill>
              </a:rPr>
              <a:t>: Mover 1 horizontal, 1 vertical, saltar adjacente (custo unitário para cada ação).</a:t>
            </a:r>
          </a:p>
          <a:p>
            <a:pPr algn="just"/>
            <a:endParaRPr lang="pt-PT" sz="1000" dirty="0">
              <a:solidFill>
                <a:srgbClr val="000000"/>
              </a:solidFill>
            </a:endParaRPr>
          </a:p>
          <a:p>
            <a:pPr algn="just"/>
            <a:r>
              <a:rPr lang="pt-PT" sz="2400" b="1" dirty="0">
                <a:solidFill>
                  <a:srgbClr val="000000"/>
                </a:solidFill>
              </a:rPr>
              <a:t>Responder:</a:t>
            </a:r>
          </a:p>
          <a:p>
            <a:pPr marL="342900" indent="-342900" algn="just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Ramificação máxima?</a:t>
            </a:r>
          </a:p>
          <a:p>
            <a:pPr marL="342900" indent="-342900" algn="just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Profundidade máxima?</a:t>
            </a:r>
          </a:p>
          <a:p>
            <a:pPr algn="just"/>
            <a:endParaRPr lang="pt-PT" sz="1000" dirty="0">
              <a:solidFill>
                <a:srgbClr val="000000"/>
              </a:solidFill>
            </a:endParaRPr>
          </a:p>
          <a:p>
            <a:pPr algn="just"/>
            <a:r>
              <a:rPr lang="pt-PT" sz="2400" b="1" dirty="0">
                <a:solidFill>
                  <a:srgbClr val="000000"/>
                </a:solidFill>
              </a:rPr>
              <a:t>Sugerir:</a:t>
            </a:r>
          </a:p>
          <a:p>
            <a:pPr marL="342900" indent="-342900" algn="just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Heurística admissível.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76" r="17136"/>
          <a:stretch/>
        </p:blipFill>
        <p:spPr>
          <a:xfrm>
            <a:off x="1067859" y="1120422"/>
            <a:ext cx="7933266" cy="18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7F6A9-390C-41B7-B65D-6EC7937D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Notas: 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E8CE28-EF6A-4A07-A6BC-9D589265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 Ficha 6 – Algoritmos de pesquisa no espaço de estados </a:t>
            </a:r>
            <a:r>
              <a:rPr lang="en-GB" sz="2000" dirty="0"/>
              <a:t>:</a:t>
            </a:r>
          </a:p>
          <a:p>
            <a:endParaRPr lang="en-GB" sz="2000" dirty="0"/>
          </a:p>
          <a:p>
            <a:pPr lvl="1"/>
            <a:r>
              <a:rPr lang="pt-PT" sz="2400" b="1" dirty="0"/>
              <a:t>Pesquisa</a:t>
            </a:r>
            <a:r>
              <a:rPr lang="en-GB" sz="2400" b="1" dirty="0"/>
              <a:t> </a:t>
            </a:r>
            <a:r>
              <a:rPr lang="en-GB" sz="2400" b="1" dirty="0" err="1"/>
              <a:t>cega</a:t>
            </a:r>
            <a:r>
              <a:rPr lang="en-GB" sz="2400" b="1" dirty="0"/>
              <a:t>:</a:t>
            </a:r>
          </a:p>
          <a:p>
            <a:pPr lvl="1"/>
            <a:r>
              <a:rPr lang="en-GB" sz="1900" dirty="0"/>
              <a:t>» </a:t>
            </a:r>
            <a:r>
              <a:rPr lang="en-GB" sz="1900" dirty="0" err="1"/>
              <a:t>Pesquisa</a:t>
            </a:r>
            <a:r>
              <a:rPr lang="en-GB" sz="1900" dirty="0"/>
              <a:t> </a:t>
            </a:r>
            <a:r>
              <a:rPr lang="en-GB" sz="1900" dirty="0" err="1"/>
              <a:t>em</a:t>
            </a:r>
            <a:r>
              <a:rPr lang="en-GB" sz="1900" dirty="0"/>
              <a:t> </a:t>
            </a:r>
            <a:r>
              <a:rPr lang="en-GB" sz="1900" dirty="0" err="1"/>
              <a:t>Profundidades</a:t>
            </a:r>
            <a:endParaRPr lang="en-GB" sz="1900" dirty="0"/>
          </a:p>
          <a:p>
            <a:pPr lvl="1"/>
            <a:r>
              <a:rPr lang="en-GB" sz="1900" dirty="0"/>
              <a:t>» </a:t>
            </a:r>
            <a:r>
              <a:rPr lang="en-GB" sz="1900" dirty="0" err="1"/>
              <a:t>Pesquisa</a:t>
            </a:r>
            <a:r>
              <a:rPr lang="en-GB" sz="1900" dirty="0"/>
              <a:t> </a:t>
            </a:r>
            <a:r>
              <a:rPr lang="en-GB" sz="1900" dirty="0" err="1"/>
              <a:t>em</a:t>
            </a:r>
            <a:r>
              <a:rPr lang="en-GB" sz="1900" dirty="0"/>
              <a:t> </a:t>
            </a:r>
            <a:r>
              <a:rPr lang="en-GB" sz="1900" dirty="0" err="1"/>
              <a:t>Largura</a:t>
            </a:r>
            <a:r>
              <a:rPr lang="en-GB" sz="1900" dirty="0"/>
              <a:t> </a:t>
            </a:r>
          </a:p>
          <a:p>
            <a:pPr lvl="1"/>
            <a:r>
              <a:rPr lang="en-GB" sz="1900" dirty="0"/>
              <a:t>» </a:t>
            </a:r>
            <a:r>
              <a:rPr lang="en-GB" sz="1900" dirty="0" err="1"/>
              <a:t>Presquisa</a:t>
            </a:r>
            <a:r>
              <a:rPr lang="en-GB" sz="1900" dirty="0"/>
              <a:t> </a:t>
            </a:r>
            <a:r>
              <a:rPr lang="en-GB" sz="1900" dirty="0" err="1"/>
              <a:t>Uniforme</a:t>
            </a:r>
            <a:endParaRPr lang="en-GB" sz="1900" dirty="0"/>
          </a:p>
          <a:p>
            <a:pPr marL="402336" lvl="1" indent="0">
              <a:buNone/>
            </a:pPr>
            <a:endParaRPr lang="pt-PT" sz="1900" dirty="0"/>
          </a:p>
          <a:p>
            <a:pPr lvl="1"/>
            <a:r>
              <a:rPr lang="pt-PT" sz="1900" b="1" dirty="0"/>
              <a:t>Pesquisa interna (utiliza heurística </a:t>
            </a:r>
            <a:r>
              <a:rPr lang="pt-PT" sz="1900" b="1" dirty="0" err="1"/>
              <a:t>admissivel</a:t>
            </a:r>
            <a:r>
              <a:rPr lang="pt-PT" sz="1900" b="1" dirty="0"/>
              <a:t>)</a:t>
            </a:r>
          </a:p>
          <a:p>
            <a:pPr lvl="1"/>
            <a:r>
              <a:rPr lang="pt-PT" sz="1900" dirty="0"/>
              <a:t>	» Pesquisa </a:t>
            </a:r>
            <a:r>
              <a:rPr lang="pt-PT" sz="1900" dirty="0" err="1"/>
              <a:t>Sofrega</a:t>
            </a:r>
            <a:endParaRPr lang="pt-PT" sz="1900" dirty="0"/>
          </a:p>
          <a:p>
            <a:pPr lvl="1"/>
            <a:r>
              <a:rPr lang="pt-PT" sz="1900" dirty="0"/>
              <a:t>	» Pesquisa A*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6AA758-9B26-4781-A3E6-2B67E706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04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467" y="2088445"/>
            <a:ext cx="8056584" cy="194733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</a:t>
            </a:r>
            <a:br>
              <a:rPr lang="pt-PT" sz="3600" b="1" dirty="0"/>
            </a:br>
            <a:br>
              <a:rPr lang="pt-PT" sz="3600" b="1" dirty="0"/>
            </a:br>
            <a:r>
              <a:rPr lang="pt-PT" sz="3600" b="1" dirty="0"/>
              <a:t>Aplicação de Métodos de Pesquisa</a:t>
            </a:r>
          </a:p>
        </p:txBody>
      </p:sp>
    </p:spTree>
    <p:extLst>
      <p:ext uri="{BB962C8B-B14F-4D97-AF65-F5344CB8AC3E}">
        <p14:creationId xmlns:p14="http://schemas.microsoft.com/office/powerpoint/2010/main" val="1548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/>
              <a:t>Exercício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5" y="1072445"/>
            <a:ext cx="3659716" cy="297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531556" y="380999"/>
            <a:ext cx="3471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h(A) = 5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h(B) = 4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h(C) = 1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h(H) = 1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h(G) = 0</a:t>
            </a:r>
          </a:p>
          <a:p>
            <a:pPr algn="just"/>
            <a:endParaRPr lang="pt-PT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Detecção de ciclos;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Desempate por ordem alfabética.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4777" y="4009890"/>
            <a:ext cx="518282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Caminho mais curto entre A e G: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profundidade;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largura;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sôfrega;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uniforme;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A*;</a:t>
            </a:r>
          </a:p>
        </p:txBody>
      </p:sp>
    </p:spTree>
    <p:extLst>
      <p:ext uri="{BB962C8B-B14F-4D97-AF65-F5344CB8AC3E}">
        <p14:creationId xmlns:p14="http://schemas.microsoft.com/office/powerpoint/2010/main" val="24921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FF326A-20C3-4A4A-AAC5-6857E97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9E041D-C9CB-4DBF-B2E9-3F207704659F}"/>
              </a:ext>
            </a:extLst>
          </p:cNvPr>
          <p:cNvSpPr/>
          <p:nvPr/>
        </p:nvSpPr>
        <p:spPr>
          <a:xfrm>
            <a:off x="1066800" y="0"/>
            <a:ext cx="8077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2336" lvl="1" indent="0">
              <a:buNone/>
            </a:pPr>
            <a:endParaRPr lang="pt-PT" sz="2400" dirty="0"/>
          </a:p>
          <a:p>
            <a:pPr marL="402336" lvl="1" indent="0">
              <a:buNone/>
            </a:pPr>
            <a:r>
              <a:rPr lang="pt-PT" sz="2400" dirty="0"/>
              <a:t>Formalização do Problema</a:t>
            </a:r>
          </a:p>
          <a:p>
            <a:pPr marL="402336" lvl="1" indent="0">
              <a:buNone/>
            </a:pPr>
            <a:r>
              <a:rPr lang="pt-PT" sz="1800" dirty="0"/>
              <a:t>1 – Representa um Estado »» </a:t>
            </a:r>
            <a:r>
              <a:rPr lang="pt-PT" sz="1800" dirty="0" err="1"/>
              <a:t>char</a:t>
            </a:r>
            <a:endParaRPr lang="pt-PT" sz="1800" dirty="0"/>
          </a:p>
          <a:p>
            <a:pPr marL="402336" lvl="1" indent="0">
              <a:buNone/>
            </a:pPr>
            <a:r>
              <a:rPr lang="pt-PT" sz="1800" dirty="0"/>
              <a:t>2 – Estado Inicial »» A</a:t>
            </a:r>
          </a:p>
          <a:p>
            <a:pPr marL="402336" lvl="1" indent="0">
              <a:buNone/>
            </a:pPr>
            <a:r>
              <a:rPr lang="pt-PT" sz="1800" dirty="0"/>
              <a:t>3 – Estado Final »» G</a:t>
            </a:r>
          </a:p>
          <a:p>
            <a:pPr marL="402336" lvl="1" indent="0">
              <a:buNone/>
            </a:pPr>
            <a:r>
              <a:rPr lang="pt-PT" sz="1800" dirty="0"/>
              <a:t>4 – Operadores - gerar estado seguintes » amostras de grupo  </a:t>
            </a:r>
          </a:p>
          <a:p>
            <a:pPr marL="402336" lvl="1" indent="0">
              <a:buNone/>
            </a:pPr>
            <a:r>
              <a:rPr lang="pt-PT" sz="1800" dirty="0"/>
              <a:t>5 – Curso de cada operador »» valor das arestas </a:t>
            </a:r>
          </a:p>
          <a:p>
            <a:pPr marL="402336" lvl="1" indent="0">
              <a:buNone/>
            </a:pPr>
            <a:r>
              <a:rPr lang="pt-PT" sz="1800" dirty="0"/>
              <a:t>6 – Heurística admissível »» tem que ser inferior ao custo real</a:t>
            </a:r>
          </a:p>
          <a:p>
            <a:pPr marL="402336" lvl="1" indent="0">
              <a:buNone/>
            </a:pPr>
            <a:endParaRPr lang="pt-PT" sz="1800" dirty="0"/>
          </a:p>
          <a:p>
            <a:pPr marL="402336" lvl="1" indent="0">
              <a:buNone/>
            </a:pPr>
            <a:endParaRPr lang="pt-PT" sz="1800" dirty="0"/>
          </a:p>
          <a:p>
            <a:pPr marL="402336" lvl="1" indent="0">
              <a:buNone/>
            </a:pPr>
            <a:r>
              <a:rPr lang="pt-PT" sz="1800" b="1" dirty="0"/>
              <a:t>Resolução do Problema</a:t>
            </a:r>
            <a:endParaRPr lang="pt-PT" sz="1800" dirty="0"/>
          </a:p>
          <a:p>
            <a:pPr marL="402336" lvl="1" indent="0">
              <a:buNone/>
            </a:pPr>
            <a:endParaRPr lang="pt-PT" sz="1800" b="1" dirty="0"/>
          </a:p>
          <a:p>
            <a:pPr marL="402336" lvl="1" indent="0">
              <a:buNone/>
            </a:pPr>
            <a:r>
              <a:rPr lang="pt-PT" sz="1800" b="1" dirty="0"/>
              <a:t>h(A) = 5 &lt;=  5 (custo real) -&gt; a heurística é admissível para A</a:t>
            </a:r>
          </a:p>
          <a:p>
            <a:pPr marL="402336" lvl="1" indent="0">
              <a:buNone/>
            </a:pPr>
            <a:r>
              <a:rPr lang="pt-PT" sz="1800" b="1" dirty="0"/>
              <a:t>H(B) = 4 &lt;= 5 (custo real) -&gt; é admissível para B </a:t>
            </a:r>
          </a:p>
          <a:p>
            <a:pPr marL="402336" lvl="1" indent="0">
              <a:buNone/>
            </a:pPr>
            <a:r>
              <a:rPr lang="pt-PT" sz="1800" b="1" dirty="0"/>
              <a:t>H(C) = 1 &lt;= 3 (custo real) -&gt; é admissível para C </a:t>
            </a:r>
          </a:p>
          <a:p>
            <a:pPr marL="402336" lvl="1"/>
            <a:r>
              <a:rPr lang="pt-PT" sz="1800" b="1" dirty="0"/>
              <a:t>H(H) = 1 &lt;= 1 (custo real) -&gt; é admissível para H</a:t>
            </a:r>
          </a:p>
          <a:p>
            <a:pPr marL="402336" lvl="1"/>
            <a:r>
              <a:rPr lang="pt-PT" sz="1800" b="1" dirty="0"/>
              <a:t>H(G) = 0 -&gt; é admissível para G</a:t>
            </a:r>
          </a:p>
          <a:p>
            <a:pPr marL="402336" lvl="1"/>
            <a:r>
              <a:rPr lang="pt-PT" sz="1800" b="1" dirty="0"/>
              <a:t> </a:t>
            </a:r>
          </a:p>
          <a:p>
            <a:pPr marL="402336" lvl="1" indent="0">
              <a:buNone/>
            </a:pPr>
            <a:endParaRPr lang="pt-PT" sz="1800" b="1" dirty="0"/>
          </a:p>
          <a:p>
            <a:pPr marL="402336" lvl="1" indent="0">
              <a:buNone/>
            </a:pPr>
            <a:endParaRPr lang="pt-PT" sz="1800" b="1" dirty="0"/>
          </a:p>
        </p:txBody>
      </p:sp>
    </p:spTree>
    <p:extLst>
      <p:ext uri="{BB962C8B-B14F-4D97-AF65-F5344CB8AC3E}">
        <p14:creationId xmlns:p14="http://schemas.microsoft.com/office/powerpoint/2010/main" val="412712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4049F4-6680-4002-BC59-EEAE0E6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C4949F-EA70-4C1A-A9A8-ABCE1ACCD7C7}"/>
              </a:ext>
            </a:extLst>
          </p:cNvPr>
          <p:cNvSpPr/>
          <p:nvPr/>
        </p:nvSpPr>
        <p:spPr>
          <a:xfrm>
            <a:off x="3454162" y="959608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A</a:t>
            </a:r>
            <a:endParaRPr lang="en-GB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F5F8D7-6A37-4643-A036-55AD858B0CC5}"/>
              </a:ext>
            </a:extLst>
          </p:cNvPr>
          <p:cNvSpPr/>
          <p:nvPr/>
        </p:nvSpPr>
        <p:spPr>
          <a:xfrm>
            <a:off x="2416389" y="1794179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B7F428-6909-42C6-B20F-600973232A27}"/>
              </a:ext>
            </a:extLst>
          </p:cNvPr>
          <p:cNvSpPr/>
          <p:nvPr/>
        </p:nvSpPr>
        <p:spPr>
          <a:xfrm>
            <a:off x="4332276" y="1823208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97ADF5-8240-4646-87E1-4405C21C63D3}"/>
              </a:ext>
            </a:extLst>
          </p:cNvPr>
          <p:cNvSpPr txBox="1"/>
          <p:nvPr/>
        </p:nvSpPr>
        <p:spPr>
          <a:xfrm>
            <a:off x="5666043" y="111594"/>
            <a:ext cx="34779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900" b="1" dirty="0"/>
              <a:t>Pesquisa em Profundidade</a:t>
            </a:r>
          </a:p>
          <a:p>
            <a:pPr algn="just"/>
            <a:r>
              <a:rPr lang="pt-PT" sz="1900" dirty="0"/>
              <a:t>-&gt; ir sempre pelo ramo da esquerda, o ramo da direita é só explorado se forem esgotadas todas as opções da esquerda e não encontrasse a solução </a:t>
            </a:r>
            <a:endParaRPr lang="en-GB" sz="19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95CFEE-DD50-4A10-8D2B-E58E49F07AF2}"/>
              </a:ext>
            </a:extLst>
          </p:cNvPr>
          <p:cNvSpPr/>
          <p:nvPr/>
        </p:nvSpPr>
        <p:spPr>
          <a:xfrm>
            <a:off x="1549458" y="2860979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3C830D-0BD1-4EDE-AFD5-10FD347E1175}"/>
              </a:ext>
            </a:extLst>
          </p:cNvPr>
          <p:cNvSpPr/>
          <p:nvPr/>
        </p:nvSpPr>
        <p:spPr>
          <a:xfrm>
            <a:off x="2643739" y="2905949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AD4755-9BBB-4515-8CB8-0621C89818A6}"/>
              </a:ext>
            </a:extLst>
          </p:cNvPr>
          <p:cNvSpPr/>
          <p:nvPr/>
        </p:nvSpPr>
        <p:spPr>
          <a:xfrm>
            <a:off x="3678061" y="2905950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D862FC-1DD9-4E68-8865-4D0119B15385}"/>
              </a:ext>
            </a:extLst>
          </p:cNvPr>
          <p:cNvSpPr/>
          <p:nvPr/>
        </p:nvSpPr>
        <p:spPr>
          <a:xfrm>
            <a:off x="1354586" y="4180115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43B17-BA91-40C1-9D6E-89263C6AFF17}"/>
              </a:ext>
            </a:extLst>
          </p:cNvPr>
          <p:cNvSpPr/>
          <p:nvPr/>
        </p:nvSpPr>
        <p:spPr>
          <a:xfrm>
            <a:off x="2121583" y="4212593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B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4B7732-DABE-4485-985A-AF77308BC356}"/>
              </a:ext>
            </a:extLst>
          </p:cNvPr>
          <p:cNvSpPr/>
          <p:nvPr/>
        </p:nvSpPr>
        <p:spPr>
          <a:xfrm>
            <a:off x="2901071" y="4257564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BDC397-6F02-40D5-9144-8A2321DE61AE}"/>
              </a:ext>
            </a:extLst>
          </p:cNvPr>
          <p:cNvSpPr/>
          <p:nvPr/>
        </p:nvSpPr>
        <p:spPr>
          <a:xfrm>
            <a:off x="3668068" y="4215092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210083A-250F-4AA2-BE88-04D226D43ED4}"/>
              </a:ext>
            </a:extLst>
          </p:cNvPr>
          <p:cNvSpPr txBox="1"/>
          <p:nvPr/>
        </p:nvSpPr>
        <p:spPr>
          <a:xfrm>
            <a:off x="2863122" y="4856814"/>
            <a:ext cx="53091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sz="1800" dirty="0"/>
              <a:t>FIM</a:t>
            </a:r>
            <a:endParaRPr lang="en-GB" sz="18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13B608-F127-4E44-8713-C07D039C04A3}"/>
              </a:ext>
            </a:extLst>
          </p:cNvPr>
          <p:cNvSpPr txBox="1"/>
          <p:nvPr/>
        </p:nvSpPr>
        <p:spPr>
          <a:xfrm>
            <a:off x="5621312" y="4017364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/>
              <a:t>Solução encontrada:</a:t>
            </a:r>
          </a:p>
          <a:p>
            <a:r>
              <a:rPr lang="en-GB" sz="1800" dirty="0"/>
              <a:t>A-B-C-G</a:t>
            </a:r>
          </a:p>
          <a:p>
            <a:r>
              <a:rPr lang="en-GB" sz="1800" b="1" dirty="0"/>
              <a:t>Custo da </a:t>
            </a:r>
            <a:r>
              <a:rPr lang="en-GB" sz="1800" b="1" dirty="0" err="1"/>
              <a:t>Solução</a:t>
            </a:r>
            <a:r>
              <a:rPr lang="en-GB" sz="1800" b="1" dirty="0"/>
              <a:t>:</a:t>
            </a:r>
          </a:p>
          <a:p>
            <a:r>
              <a:rPr lang="en-GB" sz="1800" dirty="0"/>
              <a:t>1+1+5 = 7 </a:t>
            </a:r>
          </a:p>
          <a:p>
            <a:r>
              <a:rPr lang="en-GB" sz="1800" b="1" dirty="0" err="1"/>
              <a:t>Numero</a:t>
            </a:r>
            <a:r>
              <a:rPr lang="en-GB" sz="1800" b="1" dirty="0"/>
              <a:t> de nós expandidos</a:t>
            </a:r>
            <a:r>
              <a:rPr lang="en-GB" sz="1800" dirty="0"/>
              <a:t>:</a:t>
            </a:r>
          </a:p>
          <a:p>
            <a:r>
              <a:rPr lang="en-GB" sz="1800" dirty="0"/>
              <a:t>3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096F5DC-E7CF-418B-AE84-3231C4BE8C4D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3097769" y="1351494"/>
            <a:ext cx="356393" cy="557466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A212CC03-B859-48E0-9F4A-CF44EC2CD7A8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 flipH="1">
            <a:off x="1948601" y="2463169"/>
            <a:ext cx="584694" cy="39781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B988D6B4-A136-46A7-8B41-F75B07576F69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2815532" y="2577950"/>
            <a:ext cx="227350" cy="327999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C4457CC-C778-4EA6-AAA2-FA18491FA65F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4135542" y="1628598"/>
            <a:ext cx="595877" cy="19461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6D7E754C-B916-45FE-80A3-841AFDC3FFE7}"/>
              </a:ext>
            </a:extLst>
          </p:cNvPr>
          <p:cNvCxnSpPr>
            <a:endCxn id="26" idx="0"/>
          </p:cNvCxnSpPr>
          <p:nvPr/>
        </p:nvCxnSpPr>
        <p:spPr>
          <a:xfrm>
            <a:off x="3162925" y="2368446"/>
            <a:ext cx="914279" cy="537504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562F67FC-CF68-42C4-8AAF-0FEA309B92A9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 flipH="1">
            <a:off x="1644159" y="3574939"/>
            <a:ext cx="1116486" cy="605176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3DBCD33-C89F-4629-A122-CDE8E789FE6E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 flipH="1">
            <a:off x="2411156" y="3689720"/>
            <a:ext cx="631726" cy="522873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BDBF77A6-9039-4C7C-9ECF-083C16A8B88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 flipH="1">
            <a:off x="3190644" y="3574939"/>
            <a:ext cx="134475" cy="682625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1A132097-69D8-44BD-8D34-6968F05D8C38}"/>
              </a:ext>
            </a:extLst>
          </p:cNvPr>
          <p:cNvCxnSpPr>
            <a:stCxn id="25" idx="6"/>
            <a:endCxn id="31" idx="0"/>
          </p:cNvCxnSpPr>
          <p:nvPr/>
        </p:nvCxnSpPr>
        <p:spPr>
          <a:xfrm>
            <a:off x="3442025" y="3297835"/>
            <a:ext cx="515616" cy="917257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3551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4049F4-6680-4002-BC59-EEAE0E6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C4949F-EA70-4C1A-A9A8-ABCE1ACCD7C7}"/>
              </a:ext>
            </a:extLst>
          </p:cNvPr>
          <p:cNvSpPr/>
          <p:nvPr/>
        </p:nvSpPr>
        <p:spPr>
          <a:xfrm>
            <a:off x="3454162" y="959608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A</a:t>
            </a:r>
            <a:endParaRPr lang="en-GB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F5F8D7-6A37-4643-A036-55AD858B0CC5}"/>
              </a:ext>
            </a:extLst>
          </p:cNvPr>
          <p:cNvSpPr/>
          <p:nvPr/>
        </p:nvSpPr>
        <p:spPr>
          <a:xfrm>
            <a:off x="2416389" y="1794179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B7F428-6909-42C6-B20F-600973232A27}"/>
              </a:ext>
            </a:extLst>
          </p:cNvPr>
          <p:cNvSpPr/>
          <p:nvPr/>
        </p:nvSpPr>
        <p:spPr>
          <a:xfrm>
            <a:off x="4332276" y="1823208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97ADF5-8240-4646-87E1-4405C21C63D3}"/>
              </a:ext>
            </a:extLst>
          </p:cNvPr>
          <p:cNvSpPr txBox="1"/>
          <p:nvPr/>
        </p:nvSpPr>
        <p:spPr>
          <a:xfrm>
            <a:off x="5666043" y="111594"/>
            <a:ext cx="34779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900" b="1" dirty="0"/>
              <a:t>Pesquisa em Largura</a:t>
            </a:r>
            <a:r>
              <a:rPr lang="en-GB" sz="1900" b="1" dirty="0"/>
              <a:t>:</a:t>
            </a:r>
          </a:p>
          <a:p>
            <a:pPr algn="just"/>
            <a:r>
              <a:rPr lang="en-GB" sz="1900" dirty="0" err="1"/>
              <a:t>Expande</a:t>
            </a:r>
            <a:r>
              <a:rPr lang="en-GB" sz="1900" dirty="0"/>
              <a:t>-se </a:t>
            </a:r>
            <a:r>
              <a:rPr lang="en-GB" sz="1900" dirty="0" err="1"/>
              <a:t>nivel</a:t>
            </a:r>
            <a:r>
              <a:rPr lang="en-GB" sz="1900" dirty="0"/>
              <a:t> a </a:t>
            </a:r>
            <a:r>
              <a:rPr lang="en-GB" sz="1900" dirty="0" err="1"/>
              <a:t>nivel</a:t>
            </a:r>
            <a:r>
              <a:rPr lang="en-GB" sz="1900" dirty="0"/>
              <a:t>, da </a:t>
            </a:r>
            <a:r>
              <a:rPr lang="en-GB" sz="1900" dirty="0" err="1"/>
              <a:t>esquerda</a:t>
            </a:r>
            <a:r>
              <a:rPr lang="en-GB" sz="1900" dirty="0"/>
              <a:t> para a </a:t>
            </a:r>
            <a:r>
              <a:rPr lang="en-GB" sz="1900" dirty="0" err="1"/>
              <a:t>direita</a:t>
            </a:r>
            <a:endParaRPr lang="pt-PT" sz="19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95CFEE-DD50-4A10-8D2B-E58E49F07AF2}"/>
              </a:ext>
            </a:extLst>
          </p:cNvPr>
          <p:cNvSpPr/>
          <p:nvPr/>
        </p:nvSpPr>
        <p:spPr>
          <a:xfrm>
            <a:off x="1549458" y="2860979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3C830D-0BD1-4EDE-AFD5-10FD347E1175}"/>
              </a:ext>
            </a:extLst>
          </p:cNvPr>
          <p:cNvSpPr/>
          <p:nvPr/>
        </p:nvSpPr>
        <p:spPr>
          <a:xfrm>
            <a:off x="2643739" y="2905949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AD4755-9BBB-4515-8CB8-0621C89818A6}"/>
              </a:ext>
            </a:extLst>
          </p:cNvPr>
          <p:cNvSpPr/>
          <p:nvPr/>
        </p:nvSpPr>
        <p:spPr>
          <a:xfrm>
            <a:off x="3678061" y="2905950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D862FC-1DD9-4E68-8865-4D0119B15385}"/>
              </a:ext>
            </a:extLst>
          </p:cNvPr>
          <p:cNvSpPr/>
          <p:nvPr/>
        </p:nvSpPr>
        <p:spPr>
          <a:xfrm>
            <a:off x="1354586" y="4180115"/>
            <a:ext cx="579145" cy="55677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43B17-BA91-40C1-9D6E-89263C6AFF17}"/>
              </a:ext>
            </a:extLst>
          </p:cNvPr>
          <p:cNvSpPr/>
          <p:nvPr/>
        </p:nvSpPr>
        <p:spPr>
          <a:xfrm>
            <a:off x="2121583" y="4212593"/>
            <a:ext cx="579145" cy="55677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B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4B7732-DABE-4485-985A-AF77308BC356}"/>
              </a:ext>
            </a:extLst>
          </p:cNvPr>
          <p:cNvSpPr/>
          <p:nvPr/>
        </p:nvSpPr>
        <p:spPr>
          <a:xfrm>
            <a:off x="2901071" y="4257564"/>
            <a:ext cx="579145" cy="55677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BDC397-6F02-40D5-9144-8A2321DE61AE}"/>
              </a:ext>
            </a:extLst>
          </p:cNvPr>
          <p:cNvSpPr/>
          <p:nvPr/>
        </p:nvSpPr>
        <p:spPr>
          <a:xfrm>
            <a:off x="3668068" y="4215092"/>
            <a:ext cx="579145" cy="55677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13B608-F127-4E44-8713-C07D039C04A3}"/>
              </a:ext>
            </a:extLst>
          </p:cNvPr>
          <p:cNvSpPr txBox="1"/>
          <p:nvPr/>
        </p:nvSpPr>
        <p:spPr>
          <a:xfrm>
            <a:off x="5727680" y="4858003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/>
              <a:t>Solução encontrada:</a:t>
            </a:r>
          </a:p>
          <a:p>
            <a:r>
              <a:rPr lang="en-GB" sz="1800" b="1" dirty="0"/>
              <a:t>A – B - G</a:t>
            </a:r>
          </a:p>
          <a:p>
            <a:r>
              <a:rPr lang="en-GB" sz="1800" b="1" dirty="0"/>
              <a:t>Custo da </a:t>
            </a:r>
            <a:r>
              <a:rPr lang="en-GB" sz="1800" b="1" dirty="0" err="1"/>
              <a:t>Solução</a:t>
            </a:r>
            <a:r>
              <a:rPr lang="en-GB" sz="1800" b="1" dirty="0"/>
              <a:t>:</a:t>
            </a:r>
          </a:p>
          <a:p>
            <a:r>
              <a:rPr lang="en-GB" sz="1800" b="1" dirty="0"/>
              <a:t>1+ 1 = 2</a:t>
            </a:r>
          </a:p>
          <a:p>
            <a:r>
              <a:rPr lang="en-GB" sz="1800" b="1" dirty="0" err="1"/>
              <a:t>Numero</a:t>
            </a:r>
            <a:r>
              <a:rPr lang="en-GB" sz="1800" b="1" dirty="0"/>
              <a:t> de nós expandidos</a:t>
            </a:r>
            <a:r>
              <a:rPr lang="en-GB" sz="1800" dirty="0"/>
              <a:t>:</a:t>
            </a:r>
          </a:p>
          <a:p>
            <a:r>
              <a:rPr lang="en-GB" sz="1800" dirty="0"/>
              <a:t>2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096F5DC-E7CF-418B-AE84-3231C4BE8C4D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3097769" y="1351494"/>
            <a:ext cx="356393" cy="557466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A212CC03-B859-48E0-9F4A-CF44EC2CD7A8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 flipH="1">
            <a:off x="1948601" y="2463169"/>
            <a:ext cx="584694" cy="397810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B988D6B4-A136-46A7-8B41-F75B07576F69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2815532" y="2577950"/>
            <a:ext cx="227350" cy="327999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C4457CC-C778-4EA6-AAA2-FA18491FA65F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4135542" y="1628598"/>
            <a:ext cx="595877" cy="194610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6D7E754C-B916-45FE-80A3-841AFDC3FFE7}"/>
              </a:ext>
            </a:extLst>
          </p:cNvPr>
          <p:cNvCxnSpPr>
            <a:endCxn id="26" idx="0"/>
          </p:cNvCxnSpPr>
          <p:nvPr/>
        </p:nvCxnSpPr>
        <p:spPr>
          <a:xfrm>
            <a:off x="3162925" y="2368446"/>
            <a:ext cx="914279" cy="537504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562F67FC-CF68-42C4-8AAF-0FEA309B92A9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 flipH="1">
            <a:off x="1644159" y="3574939"/>
            <a:ext cx="1116486" cy="605176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3DBCD33-C89F-4629-A122-CDE8E789FE6E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 flipH="1">
            <a:off x="2411156" y="3689720"/>
            <a:ext cx="631726" cy="522873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BDBF77A6-9039-4C7C-9ECF-083C16A8B88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 flipH="1">
            <a:off x="3190644" y="3574939"/>
            <a:ext cx="134475" cy="682625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1A132097-69D8-44BD-8D34-6968F05D8C38}"/>
              </a:ext>
            </a:extLst>
          </p:cNvPr>
          <p:cNvCxnSpPr>
            <a:stCxn id="25" idx="6"/>
            <a:endCxn id="31" idx="0"/>
          </p:cNvCxnSpPr>
          <p:nvPr/>
        </p:nvCxnSpPr>
        <p:spPr>
          <a:xfrm>
            <a:off x="3442025" y="3297835"/>
            <a:ext cx="515616" cy="917257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FA4B20-7A12-4773-A161-1AC49D0E2A87}"/>
              </a:ext>
            </a:extLst>
          </p:cNvPr>
          <p:cNvSpPr/>
          <p:nvPr/>
        </p:nvSpPr>
        <p:spPr>
          <a:xfrm>
            <a:off x="4788404" y="2869665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486DC7-6F45-4E71-B1E8-49D14870A7FD}"/>
              </a:ext>
            </a:extLst>
          </p:cNvPr>
          <p:cNvSpPr/>
          <p:nvPr/>
        </p:nvSpPr>
        <p:spPr>
          <a:xfrm>
            <a:off x="5775375" y="28406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CDB21-CC90-4BEC-9DAD-5D58F5CF06F9}"/>
              </a:ext>
            </a:extLst>
          </p:cNvPr>
          <p:cNvSpPr/>
          <p:nvPr/>
        </p:nvSpPr>
        <p:spPr>
          <a:xfrm>
            <a:off x="6718804" y="28406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93457-2299-4792-BD40-CB4846D87006}"/>
              </a:ext>
            </a:extLst>
          </p:cNvPr>
          <p:cNvSpPr/>
          <p:nvPr/>
        </p:nvSpPr>
        <p:spPr>
          <a:xfrm>
            <a:off x="7676747" y="2826122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9EEC8F0C-CE9A-4582-BE70-F71506A4FACA}"/>
              </a:ext>
            </a:extLst>
          </p:cNvPr>
          <p:cNvCxnSpPr>
            <a:stCxn id="30" idx="1"/>
            <a:endCxn id="22" idx="3"/>
          </p:cNvCxnSpPr>
          <p:nvPr/>
        </p:nvCxnSpPr>
        <p:spPr>
          <a:xfrm flipH="1" flipV="1">
            <a:off x="4449182" y="2492198"/>
            <a:ext cx="456128" cy="492248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624D499-C052-4EDE-A224-9DA3E03F9F08}"/>
              </a:ext>
            </a:extLst>
          </p:cNvPr>
          <p:cNvCxnSpPr>
            <a:stCxn id="22" idx="5"/>
            <a:endCxn id="32" idx="0"/>
          </p:cNvCxnSpPr>
          <p:nvPr/>
        </p:nvCxnSpPr>
        <p:spPr>
          <a:xfrm>
            <a:off x="5013656" y="2492198"/>
            <a:ext cx="1160862" cy="348438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5198D00-6A3A-4EFE-8683-05B912B79F66}"/>
              </a:ext>
            </a:extLst>
          </p:cNvPr>
          <p:cNvCxnSpPr>
            <a:stCxn id="22" idx="6"/>
          </p:cNvCxnSpPr>
          <p:nvPr/>
        </p:nvCxnSpPr>
        <p:spPr>
          <a:xfrm>
            <a:off x="5130562" y="2215094"/>
            <a:ext cx="1807267" cy="600677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09FFAB7-D944-4286-AB02-5826BBC7111A}"/>
              </a:ext>
            </a:extLst>
          </p:cNvPr>
          <p:cNvCxnSpPr>
            <a:stCxn id="22" idx="7"/>
            <a:endCxn id="36" idx="0"/>
          </p:cNvCxnSpPr>
          <p:nvPr/>
        </p:nvCxnSpPr>
        <p:spPr>
          <a:xfrm>
            <a:off x="5013656" y="1937989"/>
            <a:ext cx="3062234" cy="888133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A4EC2-7502-45CA-A39E-D43D1C76E076}"/>
              </a:ext>
            </a:extLst>
          </p:cNvPr>
          <p:cNvSpPr txBox="1"/>
          <p:nvPr/>
        </p:nvSpPr>
        <p:spPr>
          <a:xfrm>
            <a:off x="3875314" y="3410857"/>
            <a:ext cx="611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PT" sz="2000" dirty="0"/>
              <a:t>FIM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1058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4049F4-6680-4002-BC59-EEAE0E6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C4949F-EA70-4C1A-A9A8-ABCE1ACCD7C7}"/>
              </a:ext>
            </a:extLst>
          </p:cNvPr>
          <p:cNvSpPr/>
          <p:nvPr/>
        </p:nvSpPr>
        <p:spPr>
          <a:xfrm>
            <a:off x="3454162" y="959608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A</a:t>
            </a:r>
            <a:endParaRPr lang="en-GB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F5F8D7-6A37-4643-A036-55AD858B0CC5}"/>
              </a:ext>
            </a:extLst>
          </p:cNvPr>
          <p:cNvSpPr/>
          <p:nvPr/>
        </p:nvSpPr>
        <p:spPr>
          <a:xfrm>
            <a:off x="2416389" y="1794179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B7F428-6909-42C6-B20F-600973232A27}"/>
              </a:ext>
            </a:extLst>
          </p:cNvPr>
          <p:cNvSpPr/>
          <p:nvPr/>
        </p:nvSpPr>
        <p:spPr>
          <a:xfrm>
            <a:off x="5775375" y="1742047"/>
            <a:ext cx="798286" cy="6689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97ADF5-8240-4646-87E1-4405C21C63D3}"/>
              </a:ext>
            </a:extLst>
          </p:cNvPr>
          <p:cNvSpPr txBox="1"/>
          <p:nvPr/>
        </p:nvSpPr>
        <p:spPr>
          <a:xfrm>
            <a:off x="5094515" y="0"/>
            <a:ext cx="40494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900" b="1" dirty="0"/>
              <a:t>Pesquisa Uniforme</a:t>
            </a:r>
            <a:r>
              <a:rPr lang="en-GB" sz="1900" b="1" dirty="0"/>
              <a:t>:</a:t>
            </a:r>
          </a:p>
          <a:p>
            <a:pPr algn="just"/>
            <a:r>
              <a:rPr lang="pt-PT" sz="1900" dirty="0"/>
              <a:t>Expande-se</a:t>
            </a:r>
            <a:r>
              <a:rPr lang="en-GB" sz="1900" dirty="0"/>
              <a:t> </a:t>
            </a:r>
            <a:r>
              <a:rPr lang="pt-PT" sz="1900" dirty="0"/>
              <a:t>pelo</a:t>
            </a:r>
            <a:r>
              <a:rPr lang="en-GB" sz="1900" dirty="0"/>
              <a:t> </a:t>
            </a:r>
            <a:r>
              <a:rPr lang="en-GB" sz="1900" dirty="0" err="1"/>
              <a:t>menor</a:t>
            </a:r>
            <a:r>
              <a:rPr lang="en-GB" sz="1900" dirty="0"/>
              <a:t> f = g </a:t>
            </a:r>
            <a:r>
              <a:rPr lang="pt-PT" sz="1900" dirty="0"/>
              <a:t>acumulado</a:t>
            </a:r>
            <a:r>
              <a:rPr lang="en-GB" sz="1900" dirty="0"/>
              <a:t> ( </a:t>
            </a:r>
            <a:r>
              <a:rPr lang="en-GB" sz="1900" dirty="0" err="1"/>
              <a:t>ou</a:t>
            </a:r>
            <a:r>
              <a:rPr lang="en-GB" sz="1900" dirty="0"/>
              <a:t> </a:t>
            </a:r>
            <a:r>
              <a:rPr lang="en-GB" sz="1900" dirty="0" err="1"/>
              <a:t>seja</a:t>
            </a:r>
            <a:r>
              <a:rPr lang="en-GB" sz="1900" dirty="0"/>
              <a:t>, o custo reall acumulado) , </a:t>
            </a:r>
            <a:r>
              <a:rPr lang="pt-PT" sz="1900" dirty="0"/>
              <a:t>desempata</a:t>
            </a:r>
            <a:r>
              <a:rPr lang="en-GB" sz="1900" dirty="0"/>
              <a:t>  por ordem alfabetica se nao houver indicações contrarias</a:t>
            </a:r>
            <a:endParaRPr lang="pt-PT" sz="19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95CFEE-DD50-4A10-8D2B-E58E49F07AF2}"/>
              </a:ext>
            </a:extLst>
          </p:cNvPr>
          <p:cNvSpPr/>
          <p:nvPr/>
        </p:nvSpPr>
        <p:spPr>
          <a:xfrm>
            <a:off x="1549458" y="2860979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3C830D-0BD1-4EDE-AFD5-10FD347E1175}"/>
              </a:ext>
            </a:extLst>
          </p:cNvPr>
          <p:cNvSpPr/>
          <p:nvPr/>
        </p:nvSpPr>
        <p:spPr>
          <a:xfrm>
            <a:off x="2643739" y="2905949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AD4755-9BBB-4515-8CB8-0621C89818A6}"/>
              </a:ext>
            </a:extLst>
          </p:cNvPr>
          <p:cNvSpPr/>
          <p:nvPr/>
        </p:nvSpPr>
        <p:spPr>
          <a:xfrm>
            <a:off x="3678061" y="2905950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D862FC-1DD9-4E68-8865-4D0119B15385}"/>
              </a:ext>
            </a:extLst>
          </p:cNvPr>
          <p:cNvSpPr/>
          <p:nvPr/>
        </p:nvSpPr>
        <p:spPr>
          <a:xfrm>
            <a:off x="1354586" y="4180115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43B17-BA91-40C1-9D6E-89263C6AFF17}"/>
              </a:ext>
            </a:extLst>
          </p:cNvPr>
          <p:cNvSpPr/>
          <p:nvPr/>
        </p:nvSpPr>
        <p:spPr>
          <a:xfrm>
            <a:off x="2121583" y="4212593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B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4B7732-DABE-4485-985A-AF77308BC356}"/>
              </a:ext>
            </a:extLst>
          </p:cNvPr>
          <p:cNvSpPr/>
          <p:nvPr/>
        </p:nvSpPr>
        <p:spPr>
          <a:xfrm>
            <a:off x="2901071" y="4257564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BDC397-6F02-40D5-9144-8A2321DE61AE}"/>
              </a:ext>
            </a:extLst>
          </p:cNvPr>
          <p:cNvSpPr/>
          <p:nvPr/>
        </p:nvSpPr>
        <p:spPr>
          <a:xfrm>
            <a:off x="3668068" y="4215092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13B608-F127-4E44-8713-C07D039C04A3}"/>
              </a:ext>
            </a:extLst>
          </p:cNvPr>
          <p:cNvSpPr txBox="1"/>
          <p:nvPr/>
        </p:nvSpPr>
        <p:spPr>
          <a:xfrm>
            <a:off x="5727680" y="5103674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/>
              <a:t>Solução encontrada:</a:t>
            </a:r>
          </a:p>
          <a:p>
            <a:r>
              <a:rPr lang="en-GB" sz="1800" b="1" dirty="0"/>
              <a:t>A-B-C-H-G</a:t>
            </a:r>
          </a:p>
          <a:p>
            <a:r>
              <a:rPr lang="en-GB" sz="1800" b="1" dirty="0"/>
              <a:t>Custo da </a:t>
            </a:r>
            <a:r>
              <a:rPr lang="pt-PT" sz="1800" b="1" dirty="0"/>
              <a:t>Solução</a:t>
            </a:r>
            <a:r>
              <a:rPr lang="en-GB" sz="1800" b="1" dirty="0"/>
              <a:t>:</a:t>
            </a:r>
          </a:p>
          <a:p>
            <a:r>
              <a:rPr lang="en-GB" sz="1800" b="1" dirty="0"/>
              <a:t>5</a:t>
            </a:r>
          </a:p>
          <a:p>
            <a:r>
              <a:rPr lang="pt-PT" sz="1800" b="1" dirty="0"/>
              <a:t>Numero</a:t>
            </a:r>
            <a:r>
              <a:rPr lang="en-GB" sz="1800" b="1" dirty="0"/>
              <a:t> de nós expandidos</a:t>
            </a:r>
            <a:r>
              <a:rPr lang="en-GB" sz="1800" dirty="0"/>
              <a:t>:</a:t>
            </a:r>
          </a:p>
          <a:p>
            <a:r>
              <a:rPr lang="en-GB" sz="1800" dirty="0"/>
              <a:t>6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096F5DC-E7CF-418B-AE84-3231C4BE8C4D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3097769" y="1351494"/>
            <a:ext cx="356393" cy="557466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A212CC03-B859-48E0-9F4A-CF44EC2CD7A8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 flipH="1">
            <a:off x="1948601" y="2463169"/>
            <a:ext cx="584694" cy="39781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B988D6B4-A136-46A7-8B41-F75B07576F69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2815532" y="2577950"/>
            <a:ext cx="227350" cy="327999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C4457CC-C778-4EA6-AAA2-FA18491FA65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4135542" y="1628598"/>
            <a:ext cx="1639833" cy="447944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6D7E754C-B916-45FE-80A3-841AFDC3FFE7}"/>
              </a:ext>
            </a:extLst>
          </p:cNvPr>
          <p:cNvCxnSpPr>
            <a:endCxn id="26" idx="0"/>
          </p:cNvCxnSpPr>
          <p:nvPr/>
        </p:nvCxnSpPr>
        <p:spPr>
          <a:xfrm>
            <a:off x="3162925" y="2368446"/>
            <a:ext cx="914279" cy="537504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562F67FC-CF68-42C4-8AAF-0FEA309B92A9}"/>
              </a:ext>
            </a:extLst>
          </p:cNvPr>
          <p:cNvCxnSpPr>
            <a:stCxn id="25" idx="3"/>
            <a:endCxn id="27" idx="0"/>
          </p:cNvCxnSpPr>
          <p:nvPr/>
        </p:nvCxnSpPr>
        <p:spPr>
          <a:xfrm flipH="1">
            <a:off x="1644159" y="3574939"/>
            <a:ext cx="1116486" cy="605176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3DBCD33-C89F-4629-A122-CDE8E789FE6E}"/>
              </a:ext>
            </a:extLst>
          </p:cNvPr>
          <p:cNvCxnSpPr>
            <a:stCxn id="25" idx="4"/>
            <a:endCxn id="28" idx="0"/>
          </p:cNvCxnSpPr>
          <p:nvPr/>
        </p:nvCxnSpPr>
        <p:spPr>
          <a:xfrm flipH="1">
            <a:off x="2411156" y="3689720"/>
            <a:ext cx="631726" cy="522873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BDBF77A6-9039-4C7C-9ECF-083C16A8B88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 flipH="1">
            <a:off x="3190644" y="3574939"/>
            <a:ext cx="134475" cy="682625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1A132097-69D8-44BD-8D34-6968F05D8C38}"/>
              </a:ext>
            </a:extLst>
          </p:cNvPr>
          <p:cNvCxnSpPr>
            <a:stCxn id="25" idx="6"/>
            <a:endCxn id="31" idx="0"/>
          </p:cNvCxnSpPr>
          <p:nvPr/>
        </p:nvCxnSpPr>
        <p:spPr>
          <a:xfrm>
            <a:off x="3442025" y="3297835"/>
            <a:ext cx="515616" cy="917257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FA4B20-7A12-4773-A161-1AC49D0E2A87}"/>
              </a:ext>
            </a:extLst>
          </p:cNvPr>
          <p:cNvSpPr/>
          <p:nvPr/>
        </p:nvSpPr>
        <p:spPr>
          <a:xfrm>
            <a:off x="4788404" y="2869665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486DC7-6F45-4E71-B1E8-49D14870A7FD}"/>
              </a:ext>
            </a:extLst>
          </p:cNvPr>
          <p:cNvSpPr/>
          <p:nvPr/>
        </p:nvSpPr>
        <p:spPr>
          <a:xfrm>
            <a:off x="5775375" y="2840636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CDB21-CC90-4BEC-9DAD-5D58F5CF06F9}"/>
              </a:ext>
            </a:extLst>
          </p:cNvPr>
          <p:cNvSpPr/>
          <p:nvPr/>
        </p:nvSpPr>
        <p:spPr>
          <a:xfrm>
            <a:off x="6718804" y="2840636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93457-2299-4792-BD40-CB4846D87006}"/>
              </a:ext>
            </a:extLst>
          </p:cNvPr>
          <p:cNvSpPr/>
          <p:nvPr/>
        </p:nvSpPr>
        <p:spPr>
          <a:xfrm>
            <a:off x="7676747" y="2826122"/>
            <a:ext cx="798286" cy="7837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9EEC8F0C-CE9A-4582-BE70-F71506A4FACA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V="1">
            <a:off x="4905310" y="2313066"/>
            <a:ext cx="986971" cy="67138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624D499-C052-4EDE-A224-9DA3E03F9F08}"/>
              </a:ext>
            </a:extLst>
          </p:cNvPr>
          <p:cNvCxnSpPr>
            <a:cxnSpLocks/>
            <a:stCxn id="22" idx="5"/>
            <a:endCxn id="32" idx="0"/>
          </p:cNvCxnSpPr>
          <p:nvPr/>
        </p:nvCxnSpPr>
        <p:spPr>
          <a:xfrm flipH="1">
            <a:off x="6174518" y="2313066"/>
            <a:ext cx="282237" cy="52757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5198D00-6A3A-4EFE-8683-05B912B79F66}"/>
              </a:ext>
            </a:extLst>
          </p:cNvPr>
          <p:cNvCxnSpPr>
            <a:cxnSpLocks/>
            <a:stCxn id="22" idx="6"/>
            <a:endCxn id="34" idx="0"/>
          </p:cNvCxnSpPr>
          <p:nvPr/>
        </p:nvCxnSpPr>
        <p:spPr>
          <a:xfrm>
            <a:off x="6573661" y="2076542"/>
            <a:ext cx="544286" cy="764094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09FFAB7-D944-4286-AB02-5826BBC7111A}"/>
              </a:ext>
            </a:extLst>
          </p:cNvPr>
          <p:cNvCxnSpPr>
            <a:cxnSpLocks/>
            <a:stCxn id="22" idx="7"/>
            <a:endCxn id="36" idx="0"/>
          </p:cNvCxnSpPr>
          <p:nvPr/>
        </p:nvCxnSpPr>
        <p:spPr>
          <a:xfrm>
            <a:off x="6456755" y="1840018"/>
            <a:ext cx="1619135" cy="986104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6A4EC2-7502-45CA-A39E-D43D1C76E076}"/>
              </a:ext>
            </a:extLst>
          </p:cNvPr>
          <p:cNvSpPr txBox="1"/>
          <p:nvPr/>
        </p:nvSpPr>
        <p:spPr>
          <a:xfrm>
            <a:off x="4209143" y="5558971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FIM</a:t>
            </a:r>
            <a:endParaRPr lang="en-GB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2466A8-6D25-45CC-A108-2F98037CB551}"/>
              </a:ext>
            </a:extLst>
          </p:cNvPr>
          <p:cNvSpPr txBox="1"/>
          <p:nvPr/>
        </p:nvSpPr>
        <p:spPr>
          <a:xfrm>
            <a:off x="3207657" y="206102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1</a:t>
            </a:r>
            <a:endParaRPr lang="en-GB" sz="12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F00912-3102-4CED-80EC-C45FC6F7EC09}"/>
              </a:ext>
            </a:extLst>
          </p:cNvPr>
          <p:cNvSpPr/>
          <p:nvPr/>
        </p:nvSpPr>
        <p:spPr>
          <a:xfrm>
            <a:off x="6429707" y="1581835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/>
              <a:t>f= 3</a:t>
            </a:r>
            <a:endParaRPr lang="en-GB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CC545AD-8929-4036-9127-05681EB59FD9}"/>
              </a:ext>
            </a:extLst>
          </p:cNvPr>
          <p:cNvSpPr txBox="1"/>
          <p:nvPr/>
        </p:nvSpPr>
        <p:spPr>
          <a:xfrm>
            <a:off x="1264557" y="282302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2</a:t>
            </a:r>
            <a:endParaRPr lang="en-GB" sz="12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9308A2-2661-4BA2-88BC-DE721E2DD742}"/>
              </a:ext>
            </a:extLst>
          </p:cNvPr>
          <p:cNvSpPr txBox="1"/>
          <p:nvPr/>
        </p:nvSpPr>
        <p:spPr>
          <a:xfrm>
            <a:off x="2960007" y="296590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f=2</a:t>
            </a:r>
            <a:endParaRPr lang="en-GB" sz="12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F715248-79E1-4B05-B282-5AA760FE4B1F}"/>
              </a:ext>
            </a:extLst>
          </p:cNvPr>
          <p:cNvSpPr txBox="1"/>
          <p:nvPr/>
        </p:nvSpPr>
        <p:spPr>
          <a:xfrm>
            <a:off x="4045857" y="299447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10</a:t>
            </a:r>
            <a:endParaRPr lang="en-GB" sz="12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ACC1240-C710-4A40-ABB7-ED56AC591984}"/>
              </a:ext>
            </a:extLst>
          </p:cNvPr>
          <p:cNvSpPr txBox="1"/>
          <p:nvPr/>
        </p:nvSpPr>
        <p:spPr>
          <a:xfrm>
            <a:off x="3226707" y="406127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7 </a:t>
            </a:r>
            <a:endParaRPr lang="en-GB" sz="12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73403DB-7915-4C0A-A1F2-512CF13B1EB7}"/>
              </a:ext>
            </a:extLst>
          </p:cNvPr>
          <p:cNvSpPr txBox="1"/>
          <p:nvPr/>
        </p:nvSpPr>
        <p:spPr>
          <a:xfrm>
            <a:off x="4122057" y="412795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4</a:t>
            </a:r>
            <a:endParaRPr lang="en-GB" sz="12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D069EEC-49E7-4B5F-A739-13C2998E9CC5}"/>
              </a:ext>
            </a:extLst>
          </p:cNvPr>
          <p:cNvSpPr txBox="1"/>
          <p:nvPr/>
        </p:nvSpPr>
        <p:spPr>
          <a:xfrm>
            <a:off x="6001657" y="261982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4</a:t>
            </a:r>
            <a:endParaRPr lang="en-GB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B249F-3476-4B59-BAE1-6E834762E653}"/>
              </a:ext>
            </a:extLst>
          </p:cNvPr>
          <p:cNvSpPr txBox="1"/>
          <p:nvPr/>
        </p:nvSpPr>
        <p:spPr>
          <a:xfrm>
            <a:off x="6974114" y="254725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8</a:t>
            </a:r>
            <a:endParaRPr lang="en-GB" sz="12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9D846DE-841E-4D70-96E4-24F4E7EDA8FD}"/>
              </a:ext>
            </a:extLst>
          </p:cNvPr>
          <p:cNvSpPr txBox="1"/>
          <p:nvPr/>
        </p:nvSpPr>
        <p:spPr>
          <a:xfrm>
            <a:off x="7990114" y="259079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 5</a:t>
            </a:r>
            <a:endParaRPr lang="en-GB" sz="12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8CA1CB-49ED-4AD1-B125-F0EADA412A21}"/>
              </a:ext>
            </a:extLst>
          </p:cNvPr>
          <p:cNvSpPr/>
          <p:nvPr/>
        </p:nvSpPr>
        <p:spPr>
          <a:xfrm>
            <a:off x="4772700" y="4071258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699292F-5CE2-4B5D-8670-1E83CC19974A}"/>
              </a:ext>
            </a:extLst>
          </p:cNvPr>
          <p:cNvSpPr/>
          <p:nvPr/>
        </p:nvSpPr>
        <p:spPr>
          <a:xfrm>
            <a:off x="5527443" y="4085772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c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B107C6-B80A-4093-883E-A57C450F8BFF}"/>
              </a:ext>
            </a:extLst>
          </p:cNvPr>
          <p:cNvSpPr/>
          <p:nvPr/>
        </p:nvSpPr>
        <p:spPr>
          <a:xfrm>
            <a:off x="6267671" y="4085773"/>
            <a:ext cx="579145" cy="5567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chemeClr val="bg1"/>
                </a:solidFill>
              </a:rPr>
              <a:t>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2455E18-74C4-4D00-BD82-F31596604FC2}"/>
              </a:ext>
            </a:extLst>
          </p:cNvPr>
          <p:cNvSpPr txBox="1"/>
          <p:nvPr/>
        </p:nvSpPr>
        <p:spPr>
          <a:xfrm>
            <a:off x="6741886" y="39320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f=13</a:t>
            </a:r>
            <a:endParaRPr lang="en-GB" sz="12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34E528-B2F5-40A0-A30D-215F5BB9BCEC}"/>
              </a:ext>
            </a:extLst>
          </p:cNvPr>
          <p:cNvSpPr/>
          <p:nvPr/>
        </p:nvSpPr>
        <p:spPr>
          <a:xfrm>
            <a:off x="3241443" y="5152571"/>
            <a:ext cx="579145" cy="5567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c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20B4DD-F7AE-4601-8831-2A1430EEBDF2}"/>
              </a:ext>
            </a:extLst>
          </p:cNvPr>
          <p:cNvSpPr/>
          <p:nvPr/>
        </p:nvSpPr>
        <p:spPr>
          <a:xfrm>
            <a:off x="4025928" y="5138057"/>
            <a:ext cx="604129" cy="5398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97F2E8A-1860-43C0-9571-A6CF85F6D1D6}"/>
              </a:ext>
            </a:extLst>
          </p:cNvPr>
          <p:cNvSpPr txBox="1"/>
          <p:nvPr/>
        </p:nvSpPr>
        <p:spPr>
          <a:xfrm>
            <a:off x="4419600" y="50060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f=5</a:t>
            </a:r>
            <a:endParaRPr lang="en-GB" sz="1200" dirty="0"/>
          </a:p>
        </p:txBody>
      </p: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446AA9A6-FC64-4766-91FA-D9D76E755BB2}"/>
              </a:ext>
            </a:extLst>
          </p:cNvPr>
          <p:cNvCxnSpPr>
            <a:stCxn id="30" idx="4"/>
            <a:endCxn id="30" idx="4"/>
          </p:cNvCxnSpPr>
          <p:nvPr/>
        </p:nvCxnSpPr>
        <p:spPr>
          <a:xfrm>
            <a:off x="5187547" y="365343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995C0F77-AB80-466E-A8F3-3B606F74878F}"/>
              </a:ext>
            </a:extLst>
          </p:cNvPr>
          <p:cNvCxnSpPr>
            <a:cxnSpLocks/>
            <a:stCxn id="32" idx="3"/>
            <a:endCxn id="64" idx="0"/>
          </p:cNvCxnSpPr>
          <p:nvPr/>
        </p:nvCxnSpPr>
        <p:spPr>
          <a:xfrm flipH="1">
            <a:off x="5062273" y="3509626"/>
            <a:ext cx="830008" cy="561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23AE924F-D0D6-4FF4-B8B5-9333B394C33C}"/>
              </a:ext>
            </a:extLst>
          </p:cNvPr>
          <p:cNvCxnSpPr>
            <a:stCxn id="32" idx="4"/>
            <a:endCxn id="65" idx="0"/>
          </p:cNvCxnSpPr>
          <p:nvPr/>
        </p:nvCxnSpPr>
        <p:spPr>
          <a:xfrm flipH="1">
            <a:off x="5817016" y="3624407"/>
            <a:ext cx="357502" cy="461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EF67254A-3C56-4B39-98EC-20C1826E7B06}"/>
              </a:ext>
            </a:extLst>
          </p:cNvPr>
          <p:cNvCxnSpPr>
            <a:stCxn id="32" idx="5"/>
            <a:endCxn id="66" idx="0"/>
          </p:cNvCxnSpPr>
          <p:nvPr/>
        </p:nvCxnSpPr>
        <p:spPr>
          <a:xfrm>
            <a:off x="6456755" y="3509626"/>
            <a:ext cx="100489" cy="576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D07A92CC-7642-4772-A1ED-6AE6BE893D40}"/>
              </a:ext>
            </a:extLst>
          </p:cNvPr>
          <p:cNvCxnSpPr>
            <a:stCxn id="31" idx="3"/>
            <a:endCxn id="68" idx="0"/>
          </p:cNvCxnSpPr>
          <p:nvPr/>
        </p:nvCxnSpPr>
        <p:spPr>
          <a:xfrm flipH="1">
            <a:off x="3531016" y="4690332"/>
            <a:ext cx="221866" cy="462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ADA346FA-04FC-4B54-A115-A20100842DB8}"/>
              </a:ext>
            </a:extLst>
          </p:cNvPr>
          <p:cNvCxnSpPr>
            <a:stCxn id="31" idx="4"/>
            <a:endCxn id="69" idx="1"/>
          </p:cNvCxnSpPr>
          <p:nvPr/>
        </p:nvCxnSpPr>
        <p:spPr>
          <a:xfrm>
            <a:off x="3957641" y="4771870"/>
            <a:ext cx="156760" cy="44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7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84049F4-6680-4002-BC59-EEAE0E6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C4949F-EA70-4C1A-A9A8-ABCE1ACCD7C7}"/>
              </a:ext>
            </a:extLst>
          </p:cNvPr>
          <p:cNvSpPr/>
          <p:nvPr/>
        </p:nvSpPr>
        <p:spPr>
          <a:xfrm>
            <a:off x="3729933" y="6838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A</a:t>
            </a:r>
            <a:endParaRPr lang="en-GB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F5F8D7-6A37-4643-A036-55AD858B0CC5}"/>
              </a:ext>
            </a:extLst>
          </p:cNvPr>
          <p:cNvSpPr/>
          <p:nvPr/>
        </p:nvSpPr>
        <p:spPr>
          <a:xfrm>
            <a:off x="2416389" y="1794179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B7F428-6909-42C6-B20F-600973232A27}"/>
              </a:ext>
            </a:extLst>
          </p:cNvPr>
          <p:cNvSpPr/>
          <p:nvPr/>
        </p:nvSpPr>
        <p:spPr>
          <a:xfrm>
            <a:off x="5470337" y="1499635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C</a:t>
            </a:r>
            <a:endParaRPr lang="en-GB" sz="1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97ADF5-8240-4646-87E1-4405C21C63D3}"/>
              </a:ext>
            </a:extLst>
          </p:cNvPr>
          <p:cNvSpPr txBox="1"/>
          <p:nvPr/>
        </p:nvSpPr>
        <p:spPr>
          <a:xfrm>
            <a:off x="5413829" y="111594"/>
            <a:ext cx="3730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900" b="1" dirty="0"/>
              <a:t>Pesquisa Sôfrega:</a:t>
            </a:r>
          </a:p>
          <a:p>
            <a:pPr algn="just"/>
            <a:r>
              <a:rPr lang="pt-PT" sz="1900" b="1" dirty="0"/>
              <a:t>Expande-se pelo menor f = h  </a:t>
            </a:r>
            <a:endParaRPr lang="en-GB" sz="19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13B608-F127-4E44-8713-C07D039C04A3}"/>
              </a:ext>
            </a:extLst>
          </p:cNvPr>
          <p:cNvSpPr txBox="1"/>
          <p:nvPr/>
        </p:nvSpPr>
        <p:spPr>
          <a:xfrm>
            <a:off x="5727680" y="4888414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1" dirty="0"/>
              <a:t>Solução encontrada:</a:t>
            </a:r>
          </a:p>
          <a:p>
            <a:r>
              <a:rPr lang="pt-PT" sz="1800" b="1" dirty="0"/>
              <a:t>A-C-G</a:t>
            </a:r>
          </a:p>
          <a:p>
            <a:r>
              <a:rPr lang="en-GB" sz="1800" b="1" dirty="0"/>
              <a:t>Custo da </a:t>
            </a:r>
            <a:r>
              <a:rPr lang="en-GB" sz="1800" b="1" dirty="0" err="1"/>
              <a:t>Solução</a:t>
            </a:r>
            <a:r>
              <a:rPr lang="en-GB" sz="1800" b="1" dirty="0"/>
              <a:t>:</a:t>
            </a:r>
          </a:p>
          <a:p>
            <a:r>
              <a:rPr lang="en-GB" sz="1800" b="1" dirty="0"/>
              <a:t>8</a:t>
            </a:r>
          </a:p>
          <a:p>
            <a:r>
              <a:rPr lang="en-GB" sz="1800" b="1" dirty="0" err="1"/>
              <a:t>Numero</a:t>
            </a:r>
            <a:r>
              <a:rPr lang="en-GB" sz="1800" b="1" dirty="0"/>
              <a:t> de nós expandidos</a:t>
            </a:r>
            <a:r>
              <a:rPr lang="en-GB" sz="1800" dirty="0"/>
              <a:t>:</a:t>
            </a:r>
          </a:p>
          <a:p>
            <a:r>
              <a:rPr lang="en-GB" sz="1800" dirty="0"/>
              <a:t>2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F096F5DC-E7CF-418B-AE84-3231C4BE8C4D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3097769" y="1075722"/>
            <a:ext cx="632164" cy="833238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C4457CC-C778-4EA6-AAA2-FA18491FA65F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4528219" y="1075722"/>
            <a:ext cx="1341261" cy="423913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FA4B20-7A12-4773-A161-1AC49D0E2A87}"/>
              </a:ext>
            </a:extLst>
          </p:cNvPr>
          <p:cNvSpPr/>
          <p:nvPr/>
        </p:nvSpPr>
        <p:spPr>
          <a:xfrm>
            <a:off x="4788404" y="2869665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>
                <a:solidFill>
                  <a:srgbClr val="FF0000"/>
                </a:solidFill>
              </a:rPr>
              <a:t>A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486DC7-6F45-4E71-B1E8-49D14870A7FD}"/>
              </a:ext>
            </a:extLst>
          </p:cNvPr>
          <p:cNvSpPr/>
          <p:nvPr/>
        </p:nvSpPr>
        <p:spPr>
          <a:xfrm>
            <a:off x="5775375" y="28406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B</a:t>
            </a:r>
            <a:endParaRPr lang="en-GB" sz="1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CDB21-CC90-4BEC-9DAD-5D58F5CF06F9}"/>
              </a:ext>
            </a:extLst>
          </p:cNvPr>
          <p:cNvSpPr/>
          <p:nvPr/>
        </p:nvSpPr>
        <p:spPr>
          <a:xfrm>
            <a:off x="6718804" y="2840636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G</a:t>
            </a:r>
            <a:endParaRPr lang="en-GB" sz="1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193457-2299-4792-BD40-CB4846D87006}"/>
              </a:ext>
            </a:extLst>
          </p:cNvPr>
          <p:cNvSpPr/>
          <p:nvPr/>
        </p:nvSpPr>
        <p:spPr>
          <a:xfrm>
            <a:off x="7676747" y="2826122"/>
            <a:ext cx="798286" cy="7837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/>
              <a:t>H</a:t>
            </a:r>
            <a:endParaRPr lang="en-GB" sz="1800" dirty="0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9EEC8F0C-CE9A-4582-BE70-F71506A4FACA}"/>
              </a:ext>
            </a:extLst>
          </p:cNvPr>
          <p:cNvCxnSpPr>
            <a:stCxn id="30" idx="1"/>
            <a:endCxn id="22" idx="3"/>
          </p:cNvCxnSpPr>
          <p:nvPr/>
        </p:nvCxnSpPr>
        <p:spPr>
          <a:xfrm flipV="1">
            <a:off x="4905310" y="2168625"/>
            <a:ext cx="681933" cy="815821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624D499-C052-4EDE-A224-9DA3E03F9F08}"/>
              </a:ext>
            </a:extLst>
          </p:cNvPr>
          <p:cNvCxnSpPr>
            <a:stCxn id="22" idx="5"/>
            <a:endCxn id="32" idx="0"/>
          </p:cNvCxnSpPr>
          <p:nvPr/>
        </p:nvCxnSpPr>
        <p:spPr>
          <a:xfrm>
            <a:off x="6151717" y="2168625"/>
            <a:ext cx="22801" cy="672011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5198D00-6A3A-4EFE-8683-05B912B79F6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6268623" y="1891521"/>
            <a:ext cx="704181" cy="963534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E09FFAB7-D944-4286-AB02-5826BBC7111A}"/>
              </a:ext>
            </a:extLst>
          </p:cNvPr>
          <p:cNvCxnSpPr>
            <a:stCxn id="22" idx="7"/>
            <a:endCxn id="36" idx="0"/>
          </p:cNvCxnSpPr>
          <p:nvPr/>
        </p:nvCxnSpPr>
        <p:spPr>
          <a:xfrm>
            <a:off x="6151717" y="1614416"/>
            <a:ext cx="1924173" cy="1211706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08F658-45D2-4B12-BA2D-450F4CF87BC7}"/>
              </a:ext>
            </a:extLst>
          </p:cNvPr>
          <p:cNvSpPr txBox="1"/>
          <p:nvPr/>
        </p:nvSpPr>
        <p:spPr>
          <a:xfrm>
            <a:off x="3236686" y="1915886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f=4</a:t>
            </a:r>
            <a:endParaRPr lang="en-GB" sz="16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0D5AB7F-BD2B-4180-8410-95629057C661}"/>
              </a:ext>
            </a:extLst>
          </p:cNvPr>
          <p:cNvSpPr/>
          <p:nvPr/>
        </p:nvSpPr>
        <p:spPr>
          <a:xfrm>
            <a:off x="6230862" y="1335093"/>
            <a:ext cx="429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/>
              <a:t>f=1</a:t>
            </a:r>
            <a:endParaRPr lang="en-GB" sz="12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FEAC0E8-1330-4119-902D-B9696365C97A}"/>
              </a:ext>
            </a:extLst>
          </p:cNvPr>
          <p:cNvSpPr/>
          <p:nvPr/>
        </p:nvSpPr>
        <p:spPr>
          <a:xfrm>
            <a:off x="6056691" y="2626864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f=4</a:t>
            </a:r>
            <a:endParaRPr lang="en-GB" sz="14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2DEFB47-0B3A-4650-9FE9-E635992F6C62}"/>
              </a:ext>
            </a:extLst>
          </p:cNvPr>
          <p:cNvSpPr/>
          <p:nvPr/>
        </p:nvSpPr>
        <p:spPr>
          <a:xfrm>
            <a:off x="6840463" y="2583321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/>
              <a:t>f=0</a:t>
            </a:r>
            <a:endParaRPr lang="en-GB" sz="16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9951DA-7291-4EBB-A7A0-0F14EDDA225F}"/>
              </a:ext>
            </a:extLst>
          </p:cNvPr>
          <p:cNvSpPr/>
          <p:nvPr/>
        </p:nvSpPr>
        <p:spPr>
          <a:xfrm>
            <a:off x="7972577" y="2394635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800" dirty="0"/>
              <a:t>f=1</a:t>
            </a:r>
            <a:endParaRPr lang="en-GB" sz="18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22BED7C-BEC5-46A9-83F8-9AE7DE9796DD}"/>
              </a:ext>
            </a:extLst>
          </p:cNvPr>
          <p:cNvSpPr txBox="1"/>
          <p:nvPr/>
        </p:nvSpPr>
        <p:spPr>
          <a:xfrm>
            <a:off x="6865257" y="346891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FIM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7729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14886</TotalTime>
  <Words>1167</Words>
  <Application>Microsoft Office PowerPoint</Application>
  <PresentationFormat>Apresentação no Ecrã (4:3)</PresentationFormat>
  <Paragraphs>315</Paragraphs>
  <Slides>18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Gill Sans MT</vt:lpstr>
      <vt:lpstr>Tahoma</vt:lpstr>
      <vt:lpstr>Times New Roman</vt:lpstr>
      <vt:lpstr>Verdana</vt:lpstr>
      <vt:lpstr>Wingdings 2</vt:lpstr>
      <vt:lpstr>Solstice</vt:lpstr>
      <vt:lpstr>Introdução à Inteligência Artificial</vt:lpstr>
      <vt:lpstr>Notas: </vt:lpstr>
      <vt:lpstr>I  Aplicação de Métodos de Pesquisa</vt:lpstr>
      <vt:lpstr>Exercício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2</vt:lpstr>
      <vt:lpstr>Exercício 4</vt:lpstr>
      <vt:lpstr>II  Formulação do Problema Definição de Heurísticas</vt:lpstr>
      <vt:lpstr>Exercício 1</vt:lpstr>
      <vt:lpstr>Resolução:</vt:lpstr>
      <vt:lpstr>Apresentação do PowerPoint</vt:lpstr>
      <vt:lpstr>Exercício 2</vt:lpstr>
    </vt:vector>
  </TitlesOfParts>
  <Company>DEI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Teóricas de simulação</dc:title>
  <dc:creator>Francisco Pereira</dc:creator>
  <cp:lastModifiedBy>Ana Rita</cp:lastModifiedBy>
  <cp:revision>544</cp:revision>
  <cp:lastPrinted>2011-11-08T10:27:55Z</cp:lastPrinted>
  <dcterms:created xsi:type="dcterms:W3CDTF">2010-10-25T12:22:34Z</dcterms:created>
  <dcterms:modified xsi:type="dcterms:W3CDTF">2019-11-05T10:25:10Z</dcterms:modified>
</cp:coreProperties>
</file>