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7520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"/>
          <p:cNvSpPr/>
          <p:nvPr/>
        </p:nvSpPr>
        <p:spPr>
          <a:xfrm>
            <a:off x="0" y="0"/>
            <a:ext cx="6858000" cy="97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0" y="0"/>
            <a:ext cx="6858000" cy="9752040"/>
          </a:xfrm>
          <a:custGeom>
            <a:avLst/>
            <a:gdLst/>
            <a:ahLst/>
            <a:cxnLst/>
            <a:rect l="0" t="0" r="r" b="b"/>
            <a:pathLst>
              <a:path w="19052" h="2709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085"/>
                </a:lnTo>
                <a:cubicBezTo>
                  <a:pt x="0" y="27087"/>
                  <a:pt x="2" y="27090"/>
                  <a:pt x="4" y="27090"/>
                </a:cubicBezTo>
                <a:lnTo>
                  <a:pt x="19046" y="27090"/>
                </a:lnTo>
                <a:cubicBezTo>
                  <a:pt x="19048" y="27090"/>
                  <a:pt x="19051" y="27087"/>
                  <a:pt x="19051" y="27085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0" y="0"/>
            <a:ext cx="6858000" cy="9752040"/>
          </a:xfrm>
          <a:custGeom>
            <a:avLst/>
            <a:gdLst/>
            <a:ahLst/>
            <a:cxnLst/>
            <a:rect l="0" t="0" r="r" b="b"/>
            <a:pathLst>
              <a:path w="19052" h="2709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085"/>
                </a:lnTo>
                <a:cubicBezTo>
                  <a:pt x="0" y="27087"/>
                  <a:pt x="2" y="27090"/>
                  <a:pt x="4" y="27090"/>
                </a:cubicBezTo>
                <a:lnTo>
                  <a:pt x="19046" y="27090"/>
                </a:lnTo>
                <a:cubicBezTo>
                  <a:pt x="19048" y="27090"/>
                  <a:pt x="19051" y="27087"/>
                  <a:pt x="19051" y="27085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4"/>
          <p:cNvSpPr>
            <a:spLocks noGrp="1"/>
          </p:cNvSpPr>
          <p:nvPr>
            <p:ph type="hdr"/>
          </p:nvPr>
        </p:nvSpPr>
        <p:spPr>
          <a:xfrm>
            <a:off x="0" y="0"/>
            <a:ext cx="2968560" cy="45972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/>
          </p:nvPr>
        </p:nvSpPr>
        <p:spPr>
          <a:xfrm>
            <a:off x="3887280" y="0"/>
            <a:ext cx="2968920" cy="45972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9" name="PlaceHolder 6"/>
          <p:cNvSpPr>
            <a:spLocks noGrp="1" noRot="1" noChangeAspect="1"/>
          </p:cNvSpPr>
          <p:nvPr>
            <p:ph type="sldImg"/>
          </p:nvPr>
        </p:nvSpPr>
        <p:spPr>
          <a:xfrm>
            <a:off x="990720" y="761760"/>
            <a:ext cx="4873680" cy="3654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Click to edit the notes' format</a:t>
            </a:r>
          </a:p>
        </p:txBody>
      </p:sp>
      <p:sp>
        <p:nvSpPr>
          <p:cNvPr id="91" name="PlaceHolder 8"/>
          <p:cNvSpPr>
            <a:spLocks noGrp="1"/>
          </p:cNvSpPr>
          <p:nvPr>
            <p:ph type="ftr"/>
          </p:nvPr>
        </p:nvSpPr>
        <p:spPr>
          <a:xfrm>
            <a:off x="0" y="9292320"/>
            <a:ext cx="2968560" cy="45972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92" name="PlaceHolder 9"/>
          <p:cNvSpPr>
            <a:spLocks noGrp="1"/>
          </p:cNvSpPr>
          <p:nvPr>
            <p:ph type="sldNum"/>
          </p:nvPr>
        </p:nvSpPr>
        <p:spPr>
          <a:xfrm>
            <a:off x="3887280" y="9295920"/>
            <a:ext cx="2968920" cy="45612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0FE7486F-2202-450D-A9DA-092CD4CFF8CA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29EAE50A-7A6D-44E3-ABEB-9731AFFBDA21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90720" y="762120"/>
            <a:ext cx="4876560" cy="365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EDFDF270-95C3-435D-8882-74A633AC0316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1C94F80F-7DB7-49D5-832B-6235E27829E6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B51A356D-64E6-43D1-A428-1B46AC1AC9C2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8A6AF616-C63F-4C22-AE0B-D0A60E6F21A8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8A6AF616-C63F-4C22-AE0B-D0A60E6F21A8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817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9A3F8BB1-0859-43D5-8E56-282EA13CCF46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44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44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85200" y="9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44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440"/>
            <a:ext cx="26496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85200" y="9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/>
          <p:nvPr/>
        </p:nvPicPr>
        <p:blipFill>
          <a:blip r:embed="rId14"/>
          <a:stretch/>
        </p:blipFill>
        <p:spPr>
          <a:xfrm>
            <a:off x="0" y="179280"/>
            <a:ext cx="9145440" cy="1081080"/>
          </a:xfrm>
          <a:prstGeom prst="rect">
            <a:avLst/>
          </a:prstGeom>
          <a:ln>
            <a:noFill/>
          </a:ln>
        </p:spPr>
      </p:pic>
      <p:sp>
        <p:nvSpPr>
          <p:cNvPr id="10" name="CustomShape 1"/>
          <p:cNvSpPr/>
          <p:nvPr/>
        </p:nvSpPr>
        <p:spPr>
          <a:xfrm>
            <a:off x="0" y="6364440"/>
            <a:ext cx="9144000" cy="49356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534160" y="6567120"/>
            <a:ext cx="377640" cy="238320"/>
          </a:xfrm>
          <a:prstGeom prst="rect">
            <a:avLst/>
          </a:prstGeom>
        </p:spPr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14386D30-A61D-40A8-8919-5C4AE522BCFC}" type="slidenum">
              <a:rPr lang="en-GB" sz="1400" b="1" strike="noStrike" spc="-1">
                <a:solidFill>
                  <a:srgbClr val="FFFFFF"/>
                </a:solidFill>
                <a:latin typeface="Arial"/>
              </a:rPr>
              <a:t>‹nº›</a:t>
            </a:fld>
            <a:endParaRPr lang="en-GB" sz="1400" b="0" strike="noStrike" spc="-1">
              <a:solidFill>
                <a:srgbClr val="6D6C94"/>
              </a:solidFill>
              <a:latin typeface="Times New Roman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686120" y="6481800"/>
            <a:ext cx="802440" cy="14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624"/>
              </a:spcBef>
            </a:pPr>
            <a:r>
              <a:rPr lang="en-GB" sz="1000" b="1" strike="noStrike" spc="-1">
                <a:solidFill>
                  <a:srgbClr val="FFFFFF"/>
                </a:solidFill>
                <a:latin typeface="Arial"/>
              </a:rPr>
              <a:t>Nome / </a:t>
            </a:r>
            <a:r>
              <a:rPr lang="en-GB" sz="1000" b="1" i="1" strike="noStrike" spc="-1">
                <a:solidFill>
                  <a:srgbClr val="FFFFFF"/>
                </a:solidFill>
                <a:latin typeface="Arial"/>
              </a:rPr>
              <a:t>Name</a:t>
            </a:r>
            <a:endParaRPr lang="en-GB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2422440" y="6481800"/>
            <a:ext cx="2033640" cy="14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ts val="624"/>
              </a:spcBef>
            </a:pPr>
            <a:r>
              <a:rPr lang="en-GB" sz="1000" b="1" strike="noStrike" spc="-1" dirty="0">
                <a:solidFill>
                  <a:srgbClr val="FFFFFF"/>
                </a:solidFill>
                <a:latin typeface="Arial"/>
              </a:rPr>
              <a:t>Introdução à </a:t>
            </a:r>
            <a:r>
              <a:rPr lang="en-GB" sz="1000" b="1" strike="noStrike" spc="-1" dirty="0" err="1">
                <a:solidFill>
                  <a:srgbClr val="FFFFFF"/>
                </a:solidFill>
                <a:latin typeface="Arial"/>
              </a:rPr>
              <a:t>Inteligência</a:t>
            </a:r>
            <a:r>
              <a:rPr lang="en-GB" sz="1000" b="1" strike="noStrike" spc="-1" dirty="0">
                <a:solidFill>
                  <a:srgbClr val="FFFFFF"/>
                </a:solidFill>
                <a:latin typeface="Arial"/>
              </a:rPr>
              <a:t> Artificial</a:t>
            </a:r>
            <a:endParaRPr lang="en-GB" sz="1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2746800" y="6626160"/>
            <a:ext cx="1681560" cy="12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lang="en-GB" sz="900" b="0" strike="noStrike" spc="-1">
                <a:solidFill>
                  <a:srgbClr val="FFFFFF"/>
                </a:solidFill>
                <a:latin typeface="Arial"/>
              </a:rPr>
              <a:t>Licenciatura em Eng. Informática</a:t>
            </a:r>
            <a:endParaRPr lang="en-GB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4721400" y="6626160"/>
            <a:ext cx="581400" cy="12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900" b="0" strike="noStrike" spc="-1">
                <a:solidFill>
                  <a:srgbClr val="FFFFFF"/>
                </a:solidFill>
                <a:latin typeface="Arial"/>
              </a:rPr>
              <a:t>Data / </a:t>
            </a:r>
            <a:r>
              <a:rPr lang="en-GB" sz="900" b="0" i="1" strike="noStrike" spc="-1">
                <a:solidFill>
                  <a:srgbClr val="FFFFFF"/>
                </a:solidFill>
                <a:latin typeface="Arial"/>
              </a:rPr>
              <a:t>Date</a:t>
            </a:r>
            <a:endParaRPr lang="en-GB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188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666666"/>
                </a:solidFill>
                <a:latin typeface="Arial"/>
              </a:rPr>
              <a:t>Click to edit the outline text format</a:t>
            </a:r>
          </a:p>
          <a:p>
            <a:pPr marL="571320" lvl="1"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lang="en-GB" sz="2000" b="0" strike="noStrike" spc="-1">
                <a:solidFill>
                  <a:srgbClr val="666666"/>
                </a:solidFill>
                <a:latin typeface="Arial"/>
              </a:rPr>
              <a:t>Second Outline Level</a:t>
            </a:r>
          </a:p>
          <a:p>
            <a:pPr marL="1282680" lvl="2"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666666"/>
                </a:solidFill>
                <a:latin typeface="Arial"/>
              </a:rPr>
              <a:t>Third Outline Level</a:t>
            </a:r>
          </a:p>
          <a:p>
            <a:pPr marL="1701720" lvl="3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600" b="0" strike="noStrike" spc="-1">
                <a:solidFill>
                  <a:srgbClr val="666666"/>
                </a:solidFill>
                <a:latin typeface="Arial"/>
              </a:rPr>
              <a:t>Fourth Outline Level</a:t>
            </a:r>
          </a:p>
          <a:p>
            <a:pPr marL="2120760" lvl="4">
              <a:spcBef>
                <a:spcPts val="349"/>
              </a:spcBef>
              <a:buClr>
                <a:srgbClr val="000000"/>
              </a:buClr>
              <a:buFont typeface="Arial"/>
              <a:buChar char="»"/>
            </a:pPr>
            <a:r>
              <a:rPr lang="en-GB" sz="1400" b="0" strike="noStrike" spc="-1">
                <a:solidFill>
                  <a:srgbClr val="666666"/>
                </a:solidFill>
                <a:latin typeface="Arial"/>
              </a:rPr>
              <a:t>Fifth Outline Level</a:t>
            </a:r>
          </a:p>
          <a:p>
            <a:pPr marL="2120760" lvl="5">
              <a:spcBef>
                <a:spcPts val="349"/>
              </a:spcBef>
              <a:buClr>
                <a:srgbClr val="000000"/>
              </a:buClr>
              <a:buFont typeface="Arial"/>
              <a:buChar char="»"/>
            </a:pPr>
            <a:r>
              <a:rPr lang="en-GB" sz="1400" b="0" strike="noStrike" spc="-1">
                <a:solidFill>
                  <a:srgbClr val="666666"/>
                </a:solidFill>
                <a:latin typeface="Arial"/>
              </a:rPr>
              <a:t>Sixth Outline Level</a:t>
            </a:r>
          </a:p>
          <a:p>
            <a:pPr marL="2120760" lvl="6">
              <a:spcBef>
                <a:spcPts val="349"/>
              </a:spcBef>
              <a:buClr>
                <a:srgbClr val="000000"/>
              </a:buClr>
              <a:buFont typeface="Arial"/>
              <a:buChar char="»"/>
            </a:pPr>
            <a:r>
              <a:rPr lang="en-GB" sz="1400" b="0" strike="noStrike" spc="-1">
                <a:solidFill>
                  <a:srgbClr val="666666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Num"/>
          </p:nvPr>
        </p:nvSpPr>
        <p:spPr>
          <a:xfrm>
            <a:off x="8534160" y="6567120"/>
            <a:ext cx="377640" cy="238320"/>
          </a:xfrm>
          <a:prstGeom prst="rect">
            <a:avLst/>
          </a:prstGeom>
        </p:spPr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188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571320" lvl="1"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82680" lvl="2"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01720" lvl="3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20760" lvl="4">
              <a:spcBef>
                <a:spcPts val="349"/>
              </a:spcBef>
              <a:buClr>
                <a:srgbClr val="000000"/>
              </a:buClr>
              <a:buFont typeface="Arial"/>
              <a:buChar char="»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120760" lvl="5">
              <a:spcBef>
                <a:spcPts val="349"/>
              </a:spcBef>
              <a:buClr>
                <a:srgbClr val="000000"/>
              </a:buClr>
              <a:buFont typeface="Arial"/>
              <a:buChar char="»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120760" lvl="6">
              <a:spcBef>
                <a:spcPts val="349"/>
              </a:spcBef>
              <a:buClr>
                <a:srgbClr val="000000"/>
              </a:buClr>
              <a:buFont typeface="Arial"/>
              <a:buChar char="»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"/>
          <p:cNvPicPr/>
          <p:nvPr/>
        </p:nvPicPr>
        <p:blipFill>
          <a:blip r:embed="rId3"/>
          <a:stretch/>
        </p:blipFill>
        <p:spPr>
          <a:xfrm>
            <a:off x="0" y="4392720"/>
            <a:ext cx="9144000" cy="118908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928880" y="5572080"/>
            <a:ext cx="6707160" cy="67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0" y="6356520"/>
            <a:ext cx="8950036" cy="477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ts val="624"/>
              </a:spcBef>
            </a:pPr>
            <a:r>
              <a:rPr lang="en-GB" sz="1300" b="1" strike="noStrike" spc="-1" dirty="0">
                <a:solidFill>
                  <a:srgbClr val="666666"/>
                </a:solidFill>
                <a:latin typeface="Arial"/>
              </a:rPr>
              <a:t>Ana Videira – 22 de outubro de 2019</a:t>
            </a:r>
            <a:endParaRPr lang="en-GB" sz="13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lang="en-GB" sz="13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714240" y="5111640"/>
            <a:ext cx="7926480" cy="43088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ts val="998"/>
              </a:spcBef>
            </a:pPr>
            <a:r>
              <a:rPr lang="pt-PT" sz="2800" b="1" strike="noStrike" spc="-1" dirty="0">
                <a:solidFill>
                  <a:srgbClr val="FFFFFF"/>
                </a:solidFill>
                <a:latin typeface="Arial"/>
              </a:rPr>
              <a:t>Introdução à Inteligência Artificial</a:t>
            </a:r>
            <a:endParaRPr lang="en-GB" sz="28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78920" y="4583160"/>
            <a:ext cx="8472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ts val="998"/>
              </a:spcBef>
            </a:pP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Licenciatura em Engenharia Informática</a:t>
            </a:r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98" name="Imagem 97"/>
          <p:cNvPicPr/>
          <p:nvPr/>
        </p:nvPicPr>
        <p:blipFill>
          <a:blip r:embed="rId4"/>
          <a:stretch/>
        </p:blipFill>
        <p:spPr>
          <a:xfrm>
            <a:off x="3675240" y="1155240"/>
            <a:ext cx="1904760" cy="19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7600" y="359280"/>
            <a:ext cx="6477120" cy="4638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Agenda</a:t>
            </a:r>
            <a:endParaRPr lang="en-GB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42920" y="1285920"/>
            <a:ext cx="8858160" cy="269522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 marL="191880" indent="-191880">
              <a:lnSpc>
                <a:spcPct val="100000"/>
              </a:lnSpc>
              <a:spcBef>
                <a:spcPts val="598"/>
              </a:spcBef>
            </a:pPr>
            <a:endParaRPr lang="en-GB" sz="2400" b="0" strike="noStrike" spc="-1" dirty="0">
              <a:solidFill>
                <a:srgbClr val="666666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</a:rPr>
              <a:t>Introdução</a:t>
            </a:r>
            <a:endParaRPr lang="en-GB" sz="2400" spc="-1" dirty="0">
              <a:solidFill>
                <a:srgbClr val="666666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</a:rPr>
              <a:t>Implementação</a:t>
            </a:r>
          </a:p>
          <a:p>
            <a:pPr marL="342900" indent="-342900">
              <a:lnSpc>
                <a:spcPct val="100000"/>
              </a:lnSpc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</a:rPr>
              <a:t>Principais resultados</a:t>
            </a:r>
          </a:p>
          <a:p>
            <a:pPr marL="342900" indent="-342900">
              <a:lnSpc>
                <a:spcPct val="100000"/>
              </a:lnSpc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</a:rPr>
              <a:t>Análise dos resultados</a:t>
            </a:r>
          </a:p>
          <a:p>
            <a:pPr marL="342900" indent="-342900">
              <a:lnSpc>
                <a:spcPct val="100000"/>
              </a:lnSpc>
              <a:spcBef>
                <a:spcPts val="598"/>
              </a:spcBef>
              <a:buFont typeface="Arial" panose="020B0604020202020204" pitchFamily="34" charset="0"/>
              <a:buChar char="•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</a:rPr>
              <a:t>Conclusão</a:t>
            </a:r>
            <a:endParaRPr lang="en-GB" sz="2400" b="0" strike="noStrike" spc="-1" dirty="0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534520" y="6567480"/>
            <a:ext cx="377640" cy="2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A13F8D4A-35F5-4944-8DF3-441B5BF69430}" type="slidenum">
              <a:rPr lang="en-GB" sz="1400" b="1" strike="noStrike" spc="-1">
                <a:solidFill>
                  <a:srgbClr val="FFFFFF"/>
                </a:solidFill>
                <a:latin typeface="Arial"/>
              </a:rPr>
              <a:t>2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7B425FC-F7F0-4326-9D33-491AF78CDD90}"/>
              </a:ext>
            </a:extLst>
          </p:cNvPr>
          <p:cNvSpPr/>
          <p:nvPr/>
        </p:nvSpPr>
        <p:spPr>
          <a:xfrm>
            <a:off x="4470574" y="6377796"/>
            <a:ext cx="2507673" cy="480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latin typeface="+mj-lt"/>
              </a:rPr>
              <a:t>Ana Videira </a:t>
            </a:r>
          </a:p>
          <a:p>
            <a:r>
              <a:rPr lang="pt-PT" sz="900" dirty="0">
                <a:latin typeface="+mj-lt"/>
              </a:rPr>
              <a:t>22 de outubro de 2019</a:t>
            </a:r>
            <a:endParaRPr lang="en-GB" sz="9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4000" y="323280"/>
            <a:ext cx="6477120" cy="77162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Introdução</a:t>
            </a:r>
            <a:r>
              <a:rPr lang="en-GB" sz="20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GB" sz="2000" b="1" spc="-1" dirty="0">
              <a:solidFill>
                <a:srgbClr val="FFFFFF"/>
              </a:solidFill>
              <a:latin typeface="Arial"/>
            </a:endParaRPr>
          </a:p>
          <a:p>
            <a:endParaRPr lang="en-GB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0" y="1751748"/>
            <a:ext cx="9144000" cy="306455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191880">
              <a:spcBef>
                <a:spcPts val="598"/>
              </a:spcBef>
              <a:buClr>
                <a:srgbClr val="000000"/>
              </a:buClr>
            </a:pPr>
            <a:endParaRPr lang="pt-PT" sz="2400" spc="-1" dirty="0">
              <a:solidFill>
                <a:srgbClr val="666666"/>
              </a:solidFill>
              <a:latin typeface="Arial"/>
            </a:endParaRPr>
          </a:p>
          <a:p>
            <a:pPr marL="534780" indent="-34290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PT" sz="2400" spc="-1" dirty="0">
              <a:solidFill>
                <a:srgbClr val="666666"/>
              </a:solidFill>
              <a:latin typeface="Arial"/>
            </a:endParaRPr>
          </a:p>
          <a:p>
            <a:pPr marL="534780" indent="-34290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2400" b="0" strike="noStrike" spc="-1" dirty="0">
                <a:solidFill>
                  <a:srgbClr val="666666"/>
                </a:solidFill>
                <a:latin typeface="Arial"/>
              </a:rPr>
              <a:t>Trabal</a:t>
            </a:r>
            <a:r>
              <a:rPr lang="pt-PT" sz="2400" spc="-1" dirty="0">
                <a:solidFill>
                  <a:srgbClr val="666666"/>
                </a:solidFill>
                <a:latin typeface="Arial"/>
              </a:rPr>
              <a:t>ho prático com o objetivo de implementar e analisar comportamentos de agentes racionais ; </a:t>
            </a:r>
          </a:p>
          <a:p>
            <a:pPr marL="534780" indent="-34290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PT" sz="2400" spc="-1" dirty="0">
              <a:solidFill>
                <a:srgbClr val="666666"/>
              </a:solidFill>
              <a:latin typeface="Arial"/>
            </a:endParaRPr>
          </a:p>
          <a:p>
            <a:pPr marL="534780" indent="-34290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2400" spc="-1" dirty="0">
                <a:solidFill>
                  <a:srgbClr val="666666"/>
                </a:solidFill>
                <a:latin typeface="Arial"/>
              </a:rPr>
              <a:t> Implementação com base no enunciado disponibilizado ;</a:t>
            </a:r>
          </a:p>
          <a:p>
            <a:pPr marL="534780" indent="-34290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2400" spc="-1" dirty="0">
                <a:solidFill>
                  <a:srgbClr val="666666"/>
                </a:solidFill>
                <a:latin typeface="Arial"/>
              </a:rPr>
              <a:t>Sem a implementação de funcionalidades extra ; </a:t>
            </a:r>
            <a:endParaRPr lang="en-GB" sz="2400" b="0" strike="noStrike" spc="-1" dirty="0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534520" y="6567480"/>
            <a:ext cx="377640" cy="2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8675458B-E31D-4E11-8478-83EE4593D9E0}" type="slidenum">
              <a:rPr lang="en-GB" sz="1400" b="1" strike="noStrike" spc="-1">
                <a:solidFill>
                  <a:srgbClr val="FFFFFF"/>
                </a:solidFill>
                <a:latin typeface="Arial"/>
              </a:rPr>
              <a:t>3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2A34B7-5253-4361-AE43-53761F6BE6A6}"/>
              </a:ext>
            </a:extLst>
          </p:cNvPr>
          <p:cNvSpPr/>
          <p:nvPr/>
        </p:nvSpPr>
        <p:spPr>
          <a:xfrm>
            <a:off x="4470574" y="6377796"/>
            <a:ext cx="2507673" cy="480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latin typeface="+mj-lt"/>
              </a:rPr>
              <a:t>Ana Videira </a:t>
            </a:r>
          </a:p>
          <a:p>
            <a:r>
              <a:rPr lang="pt-PT" sz="900" dirty="0">
                <a:latin typeface="+mj-lt"/>
              </a:rPr>
              <a:t>22 de outubro de 2019</a:t>
            </a:r>
            <a:endParaRPr lang="en-GB" sz="9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52000" y="287280"/>
            <a:ext cx="6477120" cy="40229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r>
              <a:rPr lang="pt-PT" sz="2000" b="1" strike="noStrike" spc="-1" dirty="0">
                <a:solidFill>
                  <a:srgbClr val="FFFFFF"/>
                </a:solidFill>
                <a:latin typeface="Arial"/>
              </a:rPr>
              <a:t>Trabalho realizado</a:t>
            </a:r>
            <a:endParaRPr lang="en-GB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17520" y="1260521"/>
            <a:ext cx="8858160" cy="495738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ts val="598"/>
              </a:spcBef>
              <a:buClr>
                <a:srgbClr val="000000"/>
              </a:buClr>
            </a:pPr>
            <a:r>
              <a:rPr lang="pt-PT" sz="1400" b="1" strike="noStrike" spc="-1" dirty="0">
                <a:solidFill>
                  <a:srgbClr val="666666"/>
                </a:solidFill>
                <a:latin typeface="Arial"/>
              </a:rPr>
              <a:t>Foi implementado o ambiente  base com as seguintes características: </a:t>
            </a:r>
          </a:p>
          <a:p>
            <a:pPr algn="just">
              <a:spcBef>
                <a:spcPts val="598"/>
              </a:spcBef>
              <a:buClr>
                <a:srgbClr val="000000"/>
              </a:buClr>
            </a:pPr>
            <a:endParaRPr lang="pt-PT" sz="1400" b="1" strike="noStrike" spc="-1" dirty="0">
              <a:solidFill>
                <a:srgbClr val="666666"/>
              </a:solidFill>
              <a:latin typeface="Arial"/>
            </a:endParaRPr>
          </a:p>
          <a:p>
            <a:pPr marL="171450" indent="-171450" algn="just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200" b="1" strike="noStrike" spc="-1" dirty="0">
                <a:solidFill>
                  <a:srgbClr val="666666"/>
                </a:solidFill>
                <a:latin typeface="Arial"/>
              </a:rPr>
              <a:t>Ambiente com uma percentagem configurável de patches de cor : </a:t>
            </a:r>
          </a:p>
          <a:p>
            <a:pPr>
              <a:buClr>
                <a:srgbClr val="000000"/>
              </a:buClr>
            </a:pPr>
            <a:r>
              <a:rPr lang="pt-PT" sz="1200" spc="-1" dirty="0">
                <a:solidFill>
                  <a:srgbClr val="666666"/>
                </a:solidFill>
                <a:latin typeface="Arial"/>
              </a:rPr>
              <a:t>	</a:t>
            </a:r>
            <a:r>
              <a:rPr lang="pt-PT" sz="1200" spc="-1" dirty="0">
                <a:highlight>
                  <a:srgbClr val="FFFF00"/>
                </a:highlight>
                <a:latin typeface="Arial"/>
              </a:rPr>
              <a:t>Patch a Amarelo – Lixo Normal</a:t>
            </a:r>
            <a:r>
              <a:rPr lang="pt-PT" sz="1200" spc="-1" dirty="0">
                <a:solidFill>
                  <a:srgbClr val="666666"/>
                </a:solidFill>
                <a:latin typeface="Arial"/>
              </a:rPr>
              <a:t>	</a:t>
            </a:r>
            <a:r>
              <a:rPr lang="pt-PT" sz="1200" spc="-1" dirty="0">
                <a:highlight>
                  <a:srgbClr val="FF0000"/>
                </a:highlight>
                <a:latin typeface="Arial"/>
              </a:rPr>
              <a:t>Patch a Vermelho – Lixo Tóxico</a:t>
            </a:r>
          </a:p>
          <a:p>
            <a:pPr>
              <a:buClr>
                <a:srgbClr val="000000"/>
              </a:buClr>
            </a:pPr>
            <a:r>
              <a:rPr lang="pt-PT" sz="1200" b="0" strike="noStrike" spc="-1" dirty="0">
                <a:solidFill>
                  <a:srgbClr val="666666"/>
                </a:solidFill>
                <a:latin typeface="Arial"/>
              </a:rPr>
              <a:t>	</a:t>
            </a:r>
            <a:r>
              <a:rPr lang="pt-PT" sz="1200" b="0" strike="noStrike" spc="-1" dirty="0">
                <a:solidFill>
                  <a:schemeClr val="bg1"/>
                </a:solidFill>
                <a:highlight>
                  <a:srgbClr val="000080"/>
                </a:highlight>
                <a:latin typeface="Arial"/>
              </a:rPr>
              <a:t>Patch a Azul  – </a:t>
            </a:r>
            <a:r>
              <a:rPr lang="pt-PT" sz="1200" spc="-1" dirty="0">
                <a:solidFill>
                  <a:schemeClr val="bg1"/>
                </a:solidFill>
                <a:highlight>
                  <a:srgbClr val="000080"/>
                </a:highlight>
                <a:latin typeface="Arial"/>
              </a:rPr>
              <a:t>Depósitos 	</a:t>
            </a:r>
            <a:r>
              <a:rPr lang="pt-PT" sz="1200" spc="-1" dirty="0">
                <a:solidFill>
                  <a:srgbClr val="666666"/>
                </a:solidFill>
                <a:latin typeface="Arial"/>
              </a:rPr>
              <a:t>	</a:t>
            </a:r>
            <a:r>
              <a:rPr lang="pt-PT" sz="1200" b="0" strike="noStrike" spc="-1" dirty="0">
                <a:highlight>
                  <a:srgbClr val="008000"/>
                </a:highlight>
                <a:latin typeface="Arial"/>
              </a:rPr>
              <a:t>Patch a Verde  – Comida </a:t>
            </a:r>
          </a:p>
          <a:p>
            <a:pPr>
              <a:spcBef>
                <a:spcPts val="598"/>
              </a:spcBef>
              <a:buClr>
                <a:srgbClr val="000000"/>
              </a:buClr>
            </a:pPr>
            <a:endParaRPr lang="pt-PT" sz="1200" b="0" strike="noStrike" spc="-1" dirty="0">
              <a:highlight>
                <a:srgbClr val="008000"/>
              </a:highlight>
              <a:latin typeface="Arial"/>
            </a:endParaRPr>
          </a:p>
          <a:p>
            <a:pPr>
              <a:spcBef>
                <a:spcPts val="598"/>
              </a:spcBef>
              <a:buClr>
                <a:srgbClr val="000000"/>
              </a:buClr>
            </a:pPr>
            <a:endParaRPr lang="pt-PT" sz="1200" b="0" strike="noStrike" spc="-1" dirty="0">
              <a:highlight>
                <a:srgbClr val="008000"/>
              </a:highlight>
              <a:latin typeface="Arial"/>
            </a:endParaRPr>
          </a:p>
          <a:p>
            <a:pPr marL="171450" indent="-1714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200" b="1" spc="-1" dirty="0">
                <a:solidFill>
                  <a:srgbClr val="666666"/>
                </a:solidFill>
                <a:latin typeface="Arial"/>
              </a:rPr>
              <a:t>Possibilidade de configuração das variáveis: </a:t>
            </a:r>
          </a:p>
          <a:p>
            <a:pPr marL="171450" indent="-1714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PT" sz="1200" b="1" spc="-1" dirty="0">
              <a:solidFill>
                <a:srgbClr val="666666"/>
              </a:solidFill>
              <a:latin typeface="Arial"/>
            </a:endParaRPr>
          </a:p>
          <a:p>
            <a:pPr marL="171450" indent="-1714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PT" sz="1200" b="1" spc="-1" dirty="0">
              <a:solidFill>
                <a:srgbClr val="666666"/>
              </a:solidFill>
              <a:latin typeface="Arial"/>
            </a:endParaRPr>
          </a:p>
          <a:p>
            <a:pPr>
              <a:spcBef>
                <a:spcPts val="598"/>
              </a:spcBef>
              <a:buClr>
                <a:srgbClr val="000000"/>
              </a:buClr>
            </a:pPr>
            <a:endParaRPr lang="pt-PT" sz="1200" b="1" spc="-1" dirty="0">
              <a:solidFill>
                <a:srgbClr val="666666"/>
              </a:solidFill>
              <a:latin typeface="Arial"/>
            </a:endParaRPr>
          </a:p>
          <a:p>
            <a:pPr>
              <a:spcBef>
                <a:spcPts val="598"/>
              </a:spcBef>
              <a:buClr>
                <a:srgbClr val="000000"/>
              </a:buClr>
            </a:pPr>
            <a:endParaRPr lang="pt-PT" sz="1200" b="1" spc="-1" dirty="0">
              <a:solidFill>
                <a:srgbClr val="666666"/>
              </a:solidFill>
              <a:latin typeface="Arial"/>
            </a:endParaRPr>
          </a:p>
          <a:p>
            <a:pPr>
              <a:spcBef>
                <a:spcPts val="598"/>
              </a:spcBef>
              <a:buClr>
                <a:srgbClr val="000000"/>
              </a:buClr>
            </a:pPr>
            <a:endParaRPr lang="pt-PT" sz="1200" b="1" spc="-1" dirty="0">
              <a:solidFill>
                <a:srgbClr val="666666"/>
              </a:solidFill>
              <a:latin typeface="Arial"/>
            </a:endParaRPr>
          </a:p>
          <a:p>
            <a:pPr marL="171450" indent="-1714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200" b="1" spc="-1" dirty="0">
                <a:solidFill>
                  <a:srgbClr val="666666"/>
                </a:solidFill>
                <a:latin typeface="Arial"/>
              </a:rPr>
              <a:t>Dois tipos de agentes:</a:t>
            </a:r>
          </a:p>
          <a:p>
            <a:pPr marL="628650" lvl="1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100" spc="-1" dirty="0">
                <a:solidFill>
                  <a:srgbClr val="666666"/>
                </a:solidFill>
                <a:latin typeface="Arial"/>
              </a:rPr>
              <a:t>Comilões -  comem a comida disponível no ambiente e ganham energia através desta. Perdem energia pela perceção de Patches lixo normal ou toxico.</a:t>
            </a:r>
          </a:p>
          <a:p>
            <a:pPr marL="628650" lvl="1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100" spc="-1" dirty="0">
                <a:solidFill>
                  <a:srgbClr val="666666"/>
                </a:solidFill>
                <a:latin typeface="Arial"/>
              </a:rPr>
              <a:t>Limpadores  - limpam o lixo do ambiente, transportam-nos até aos depósitos e ganham energia ao ingerir comida do ambiente, dependendo da quantidade de lixo que transportam no momento. </a:t>
            </a:r>
          </a:p>
          <a:p>
            <a:pPr marL="628650" lvl="1" indent="-1714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PT" sz="1100" spc="-1" dirty="0">
                <a:solidFill>
                  <a:srgbClr val="666666"/>
                </a:solidFill>
                <a:latin typeface="Arial"/>
              </a:rPr>
              <a:t>Cada agente comilão ou limpador , perde energia a cada tick.</a:t>
            </a:r>
          </a:p>
          <a:p>
            <a:pPr lvl="1">
              <a:spcBef>
                <a:spcPts val="598"/>
              </a:spcBef>
              <a:buClr>
                <a:srgbClr val="000000"/>
              </a:buClr>
            </a:pPr>
            <a:endParaRPr lang="pt-PT" sz="1200" spc="-1" dirty="0">
              <a:solidFill>
                <a:srgbClr val="666666"/>
              </a:solidFill>
              <a:latin typeface="Arial"/>
            </a:endParaRPr>
          </a:p>
          <a:p>
            <a:pPr marL="171450" indent="-1714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sz="1200" b="1" spc="-1" dirty="0">
                <a:solidFill>
                  <a:srgbClr val="666666"/>
                </a:solidFill>
                <a:latin typeface="Arial"/>
              </a:rPr>
              <a:t>Opção “mais Lixo “ </a:t>
            </a:r>
            <a:r>
              <a:rPr lang="pt-PT" sz="1200" spc="-1" dirty="0">
                <a:solidFill>
                  <a:srgbClr val="666666"/>
                </a:solidFill>
                <a:latin typeface="Arial"/>
              </a:rPr>
              <a:t>: </a:t>
            </a:r>
            <a:r>
              <a:rPr lang="pt-PT" sz="1100" spc="-1" dirty="0">
                <a:solidFill>
                  <a:srgbClr val="666666"/>
                </a:solidFill>
                <a:latin typeface="Arial"/>
              </a:rPr>
              <a:t>Permite que o ambiente possua sempre a mesma percentagem dos dois tipos de lixo.</a:t>
            </a:r>
            <a:endParaRPr lang="pt-PT" sz="1200" spc="-1" dirty="0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534520" y="6567480"/>
            <a:ext cx="377640" cy="2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7EF35684-4490-42CF-AC38-5670285AB6EE}" type="slidenum">
              <a:rPr lang="en-GB" sz="1400" b="1" strike="noStrike" spc="-1">
                <a:solidFill>
                  <a:srgbClr val="FFFFFF"/>
                </a:solidFill>
                <a:latin typeface="Arial"/>
              </a:rPr>
              <a:t>4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239D48-5EA1-4550-A628-7E5EB8ED6EA5}"/>
              </a:ext>
            </a:extLst>
          </p:cNvPr>
          <p:cNvSpPr/>
          <p:nvPr/>
        </p:nvSpPr>
        <p:spPr>
          <a:xfrm>
            <a:off x="4470574" y="6377796"/>
            <a:ext cx="2507673" cy="480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latin typeface="+mj-lt"/>
              </a:rPr>
              <a:t>Ana Videira </a:t>
            </a:r>
          </a:p>
          <a:p>
            <a:r>
              <a:rPr lang="pt-PT" sz="900" dirty="0">
                <a:latin typeface="+mj-lt"/>
              </a:rPr>
              <a:t>22 de outubro de 2019</a:t>
            </a:r>
            <a:endParaRPr lang="en-GB" sz="900" dirty="0">
              <a:latin typeface="+mj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92FEA9B-FFDA-44C2-A9AC-B3EC883F7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587"/>
          <a:stretch/>
        </p:blipFill>
        <p:spPr>
          <a:xfrm>
            <a:off x="1621653" y="3260845"/>
            <a:ext cx="1477501" cy="87397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70AD2E9-1E94-4573-864E-A8B86EC76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25" b="25197"/>
          <a:stretch/>
        </p:blipFill>
        <p:spPr>
          <a:xfrm>
            <a:off x="4632529" y="3352502"/>
            <a:ext cx="1477501" cy="86061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91F3781-BACA-4949-A659-42DF0B69D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912"/>
          <a:stretch/>
        </p:blipFill>
        <p:spPr>
          <a:xfrm>
            <a:off x="6163961" y="3427169"/>
            <a:ext cx="1477501" cy="6794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4FA8AF3-9703-4E07-8BE4-3EEB7C684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56" b="54923"/>
          <a:stretch/>
        </p:blipFill>
        <p:spPr>
          <a:xfrm>
            <a:off x="3108169" y="3581083"/>
            <a:ext cx="1477501" cy="5173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52000" y="287280"/>
            <a:ext cx="6477120" cy="40229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r>
              <a:rPr lang="pt-PT" sz="2000" b="1" strike="noStrike" spc="-1" dirty="0">
                <a:solidFill>
                  <a:srgbClr val="FFFFFF"/>
                </a:solidFill>
                <a:latin typeface="Arial"/>
              </a:rPr>
              <a:t>Principais resultados</a:t>
            </a:r>
            <a:endParaRPr lang="en-GB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0" y="6108700"/>
            <a:ext cx="9144000" cy="2637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r">
              <a:spcBef>
                <a:spcPts val="598"/>
              </a:spcBef>
              <a:buClr>
                <a:srgbClr val="000000"/>
              </a:buClr>
            </a:pPr>
            <a:r>
              <a:rPr lang="pt-PT" sz="1100" b="0" strike="noStrike" spc="-1" dirty="0">
                <a:solidFill>
                  <a:srgbClr val="000000"/>
                </a:solidFill>
                <a:ea typeface="Arial"/>
              </a:rPr>
              <a:t>*Testes Realizados com recurso </a:t>
            </a:r>
            <a:r>
              <a:rPr lang="pt-PT" sz="1100" spc="-1" dirty="0">
                <a:solidFill>
                  <a:srgbClr val="000000"/>
                </a:solidFill>
                <a:ea typeface="Arial"/>
              </a:rPr>
              <a:t>á</a:t>
            </a:r>
            <a:r>
              <a:rPr lang="pt-PT" sz="1100" b="0" strike="noStrike" spc="-1" dirty="0">
                <a:solidFill>
                  <a:srgbClr val="000000"/>
                </a:solidFill>
                <a:ea typeface="Arial"/>
              </a:rPr>
              <a:t> ferramenta  </a:t>
            </a:r>
            <a:r>
              <a:rPr lang="pt-PT" sz="1100" dirty="0" err="1"/>
              <a:t>BehaviorSpace</a:t>
            </a:r>
            <a:r>
              <a:rPr lang="pt-PT" sz="1100" dirty="0"/>
              <a:t> do </a:t>
            </a:r>
            <a:r>
              <a:rPr lang="pt-PT" sz="1100" dirty="0" err="1"/>
              <a:t>Netlogo</a:t>
            </a:r>
            <a:r>
              <a:rPr lang="pt-PT" sz="1100" dirty="0"/>
              <a:t>. </a:t>
            </a:r>
            <a:r>
              <a:rPr lang="pt-PT" sz="1100" b="0" strike="noStrike" spc="-1" dirty="0">
                <a:solidFill>
                  <a:srgbClr val="000000"/>
                </a:solidFill>
                <a:ea typeface="Arial"/>
              </a:rPr>
              <a:t> </a:t>
            </a:r>
            <a:endParaRPr lang="en-GB" sz="1100" b="0" strike="noStrike" spc="-1" dirty="0">
              <a:solidFill>
                <a:srgbClr val="666666"/>
              </a:solidFill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534520" y="6567480"/>
            <a:ext cx="377640" cy="2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EB5996AF-DBF3-4DD7-85D7-1FB54AC363A6}" type="slidenum">
              <a:rPr lang="en-GB" sz="1400" b="1" strike="noStrike" spc="-1">
                <a:solidFill>
                  <a:srgbClr val="FFFFFF"/>
                </a:solidFill>
                <a:latin typeface="Arial"/>
              </a:rPr>
              <a:t>5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7FD8E5-7433-4F3E-A8DB-BF067BBB2BFA}"/>
              </a:ext>
            </a:extLst>
          </p:cNvPr>
          <p:cNvSpPr/>
          <p:nvPr/>
        </p:nvSpPr>
        <p:spPr>
          <a:xfrm>
            <a:off x="4470574" y="6377796"/>
            <a:ext cx="2507673" cy="480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latin typeface="+mj-lt"/>
              </a:rPr>
              <a:t>Ana Videira </a:t>
            </a:r>
          </a:p>
          <a:p>
            <a:r>
              <a:rPr lang="pt-PT" sz="900" dirty="0">
                <a:latin typeface="+mj-lt"/>
              </a:rPr>
              <a:t>22 de outubro de 2019</a:t>
            </a:r>
            <a:endParaRPr lang="en-GB" sz="900" dirty="0">
              <a:latin typeface="+mj-lt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D38EDE7-8B63-4544-9ED5-EE8635CBF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6815"/>
              </p:ext>
            </p:extLst>
          </p:nvPr>
        </p:nvGraphicFramePr>
        <p:xfrm>
          <a:off x="1401445" y="2336006"/>
          <a:ext cx="3547110" cy="609600"/>
        </p:xfrm>
        <a:graphic>
          <a:graphicData uri="http://schemas.openxmlformats.org/drawingml/2006/table">
            <a:tbl>
              <a:tblPr/>
              <a:tblGrid>
                <a:gridCol w="1890395">
                  <a:extLst>
                    <a:ext uri="{9D8B030D-6E8A-4147-A177-3AD203B41FA5}">
                      <a16:colId xmlns:a16="http://schemas.microsoft.com/office/drawing/2014/main" val="2224301392"/>
                    </a:ext>
                  </a:extLst>
                </a:gridCol>
                <a:gridCol w="1656715">
                  <a:extLst>
                    <a:ext uri="{9D8B030D-6E8A-4147-A177-3AD203B41FA5}">
                      <a16:colId xmlns:a16="http://schemas.microsoft.com/office/drawing/2014/main" val="2913495628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comiloes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884018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nLimpadores = 0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01066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nLimpadores = 15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15993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nLimpadores = 30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 dirty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</a:t>
                      </a:r>
                      <a:endParaRPr lang="en-GB" sz="1200" kern="150" dirty="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882944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3E729D3A-6C55-41AB-89F9-6CB742A06CF3}"/>
              </a:ext>
            </a:extLst>
          </p:cNvPr>
          <p:cNvSpPr/>
          <p:nvPr/>
        </p:nvSpPr>
        <p:spPr>
          <a:xfrm>
            <a:off x="0" y="1708835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b="1" dirty="0">
                <a:ea typeface="Albany AMT"/>
                <a:cs typeface="Arial" panose="020B0604020202020204" pitchFamily="34" charset="0"/>
              </a:rPr>
              <a:t>Teste 1: O número inicial de limpadores influencia o número de comilões sobreviventes?</a:t>
            </a:r>
            <a:endParaRPr lang="en-GB" sz="16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F3A87D-8D6F-48B3-9BEA-AD254A8174D6}"/>
              </a:ext>
            </a:extLst>
          </p:cNvPr>
          <p:cNvSpPr/>
          <p:nvPr/>
        </p:nvSpPr>
        <p:spPr>
          <a:xfrm>
            <a:off x="5194300" y="2700635"/>
            <a:ext cx="2070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50" b="1" dirty="0">
                <a:solidFill>
                  <a:schemeClr val="accent3">
                    <a:lumMod val="50000"/>
                  </a:schemeClr>
                </a:solidFill>
              </a:rPr>
              <a:t>Sim, influencia. </a:t>
            </a:r>
            <a:endParaRPr lang="en-GB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5034E7-5245-4ACE-8F7D-83F6BEBF1D42}"/>
              </a:ext>
            </a:extLst>
          </p:cNvPr>
          <p:cNvSpPr/>
          <p:nvPr/>
        </p:nvSpPr>
        <p:spPr>
          <a:xfrm>
            <a:off x="0" y="347533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b="1" dirty="0">
                <a:ea typeface="Albany AMT"/>
                <a:cs typeface="Arial" panose="020B0604020202020204" pitchFamily="34" charset="0"/>
              </a:rPr>
              <a:t>Teste 2: A quantidade de energia por comida influencia a sobrevivência de todos </a:t>
            </a:r>
          </a:p>
          <a:p>
            <a:pPr algn="ctr"/>
            <a:r>
              <a:rPr lang="pt-PT" sz="1600" b="1" dirty="0">
                <a:ea typeface="Albany AMT"/>
                <a:cs typeface="Arial" panose="020B0604020202020204" pitchFamily="34" charset="0"/>
              </a:rPr>
              <a:t>os agentes do ambiente ?</a:t>
            </a:r>
            <a:endParaRPr lang="en-GB" sz="1600" b="1" dirty="0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D453337-2D27-4431-849B-DB1AEFAC2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38954"/>
              </p:ext>
            </p:extLst>
          </p:nvPr>
        </p:nvGraphicFramePr>
        <p:xfrm>
          <a:off x="1446848" y="4516596"/>
          <a:ext cx="3938904" cy="820420"/>
        </p:xfrm>
        <a:graphic>
          <a:graphicData uri="http://schemas.openxmlformats.org/drawingml/2006/table">
            <a:tbl>
              <a:tblPr/>
              <a:tblGrid>
                <a:gridCol w="1438971">
                  <a:extLst>
                    <a:ext uri="{9D8B030D-6E8A-4147-A177-3AD203B41FA5}">
                      <a16:colId xmlns:a16="http://schemas.microsoft.com/office/drawing/2014/main" val="1233281314"/>
                    </a:ext>
                  </a:extLst>
                </a:gridCol>
                <a:gridCol w="540646">
                  <a:extLst>
                    <a:ext uri="{9D8B030D-6E8A-4147-A177-3AD203B41FA5}">
                      <a16:colId xmlns:a16="http://schemas.microsoft.com/office/drawing/2014/main" val="2198805872"/>
                    </a:ext>
                  </a:extLst>
                </a:gridCol>
                <a:gridCol w="900230">
                  <a:extLst>
                    <a:ext uri="{9D8B030D-6E8A-4147-A177-3AD203B41FA5}">
                      <a16:colId xmlns:a16="http://schemas.microsoft.com/office/drawing/2014/main" val="983694276"/>
                    </a:ext>
                  </a:extLst>
                </a:gridCol>
                <a:gridCol w="1059057">
                  <a:extLst>
                    <a:ext uri="{9D8B030D-6E8A-4147-A177-3AD203B41FA5}">
                      <a16:colId xmlns:a16="http://schemas.microsoft.com/office/drawing/2014/main" val="1208623148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ticks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comiloes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limpadores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141820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energiaPorComida=0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 dirty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GB" sz="1200" kern="150" dirty="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730191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 dirty="0" err="1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energiaPorComida</a:t>
                      </a:r>
                      <a:r>
                        <a:rPr lang="pt-PT" sz="1000" b="1" kern="0" dirty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=25</a:t>
                      </a:r>
                      <a:endParaRPr lang="en-GB" sz="1200" kern="150" dirty="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 dirty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Albany AMT"/>
                          <a:cs typeface="Times New Roman" panose="02020603050405020304" pitchFamily="18" charset="0"/>
                        </a:rPr>
                        <a:t>30</a:t>
                      </a:r>
                      <a:endParaRPr lang="en-GB" sz="1200" kern="150" dirty="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312614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energiaPorComida=50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 dirty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0,958333</a:t>
                      </a:r>
                      <a:endParaRPr lang="en-GB" sz="1200" kern="150" dirty="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 dirty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GB" sz="1200" kern="150" dirty="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24533"/>
                  </a:ext>
                </a:extLst>
              </a:tr>
            </a:tbl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id="{6BB3C8E9-B530-46EE-8388-101BBE53F4B4}"/>
              </a:ext>
            </a:extLst>
          </p:cNvPr>
          <p:cNvSpPr/>
          <p:nvPr/>
        </p:nvSpPr>
        <p:spPr>
          <a:xfrm>
            <a:off x="5549900" y="4986635"/>
            <a:ext cx="2070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50" b="1" dirty="0">
                <a:solidFill>
                  <a:schemeClr val="accent3">
                    <a:lumMod val="50000"/>
                  </a:schemeClr>
                </a:solidFill>
              </a:rPr>
              <a:t>Sim, influencia. </a:t>
            </a:r>
            <a:endParaRPr lang="en-GB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52000" y="287280"/>
            <a:ext cx="6477120" cy="40229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r>
              <a:rPr lang="pt-PT" sz="2000" b="1" strike="noStrike" spc="-1" dirty="0">
                <a:solidFill>
                  <a:srgbClr val="FFFFFF"/>
                </a:solidFill>
                <a:latin typeface="Arial"/>
              </a:rPr>
              <a:t>Principais resultados</a:t>
            </a:r>
            <a:endParaRPr lang="en-GB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534520" y="6567480"/>
            <a:ext cx="377640" cy="2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EB5996AF-DBF3-4DD7-85D7-1FB54AC363A6}" type="slidenum">
              <a:rPr lang="en-GB" sz="1400" b="1" strike="noStrike" spc="-1">
                <a:solidFill>
                  <a:srgbClr val="FFFFFF"/>
                </a:solidFill>
                <a:latin typeface="Arial"/>
              </a:rPr>
              <a:t>6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7FD8E5-7433-4F3E-A8DB-BF067BBB2BFA}"/>
              </a:ext>
            </a:extLst>
          </p:cNvPr>
          <p:cNvSpPr/>
          <p:nvPr/>
        </p:nvSpPr>
        <p:spPr>
          <a:xfrm>
            <a:off x="4470574" y="6377796"/>
            <a:ext cx="2507673" cy="480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latin typeface="+mj-lt"/>
              </a:rPr>
              <a:t>Ana Videira </a:t>
            </a:r>
          </a:p>
          <a:p>
            <a:r>
              <a:rPr lang="pt-PT" sz="900" dirty="0">
                <a:latin typeface="+mj-lt"/>
              </a:rPr>
              <a:t>22 de outubro de 2019</a:t>
            </a:r>
            <a:endParaRPr lang="en-GB" sz="900" dirty="0">
              <a:latin typeface="+mj-l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ED753A0-98FC-4AE2-8341-53BAD0A54D03}"/>
              </a:ext>
            </a:extLst>
          </p:cNvPr>
          <p:cNvSpPr/>
          <p:nvPr/>
        </p:nvSpPr>
        <p:spPr>
          <a:xfrm>
            <a:off x="0" y="157153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Teste 3: Desativando a opção “</a:t>
            </a:r>
            <a:r>
              <a:rPr lang="pt-PT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mantemLixo</a:t>
            </a:r>
            <a:r>
              <a:rPr lang="pt-PT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?” a sobrevivência dos agentes </a:t>
            </a:r>
          </a:p>
          <a:p>
            <a:pPr algn="ctr"/>
            <a:r>
              <a:rPr lang="pt-PT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comilões é influenciada ?</a:t>
            </a:r>
            <a:endParaRPr lang="en-GB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670984B-6309-411A-A1D2-05552BCF7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28391"/>
              </p:ext>
            </p:extLst>
          </p:nvPr>
        </p:nvGraphicFramePr>
        <p:xfrm>
          <a:off x="1072832" y="2374106"/>
          <a:ext cx="4026535" cy="609600"/>
        </p:xfrm>
        <a:graphic>
          <a:graphicData uri="http://schemas.openxmlformats.org/drawingml/2006/table">
            <a:tbl>
              <a:tblPr/>
              <a:tblGrid>
                <a:gridCol w="1347470">
                  <a:extLst>
                    <a:ext uri="{9D8B030D-6E8A-4147-A177-3AD203B41FA5}">
                      <a16:colId xmlns:a16="http://schemas.microsoft.com/office/drawing/2014/main" val="2934454842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1260876559"/>
                    </a:ext>
                  </a:extLst>
                </a:gridCol>
                <a:gridCol w="1509395">
                  <a:extLst>
                    <a:ext uri="{9D8B030D-6E8A-4147-A177-3AD203B41FA5}">
                      <a16:colId xmlns:a16="http://schemas.microsoft.com/office/drawing/2014/main" val="470576258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GB" sz="1000" b="1" kern="0"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GB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Agentes comiloes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patches lixo + lixoToxico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639040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mantemLixo? = true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044100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mantemLixo? = false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 dirty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68,36363636</a:t>
                      </a:r>
                      <a:endParaRPr lang="en-GB" sz="1200" kern="150" dirty="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316748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7FD026D2-7CDD-46B9-9D73-9375AAEC05CB}"/>
              </a:ext>
            </a:extLst>
          </p:cNvPr>
          <p:cNvSpPr/>
          <p:nvPr/>
        </p:nvSpPr>
        <p:spPr>
          <a:xfrm>
            <a:off x="0" y="361503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b="1" dirty="0">
                <a:ea typeface="Albany AMT"/>
                <a:cs typeface="Arial" panose="020B0604020202020204" pitchFamily="34" charset="0"/>
              </a:rPr>
              <a:t>Teste 4 : A quantidade de depósitos disponível influência a quantidade de lixo normal e toxico  presente no ambiente? </a:t>
            </a:r>
            <a:endParaRPr lang="en-GB" sz="16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C7503C7-5860-47E7-BA33-D5A5324F7BB8}"/>
              </a:ext>
            </a:extLst>
          </p:cNvPr>
          <p:cNvSpPr/>
          <p:nvPr/>
        </p:nvSpPr>
        <p:spPr>
          <a:xfrm>
            <a:off x="5194300" y="2700635"/>
            <a:ext cx="2070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50" b="1" dirty="0">
                <a:solidFill>
                  <a:schemeClr val="accent3">
                    <a:lumMod val="50000"/>
                  </a:schemeClr>
                </a:solidFill>
              </a:rPr>
              <a:t>Sim, influencia. </a:t>
            </a:r>
            <a:endParaRPr lang="en-GB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48CFF50-0A3D-4E9F-8DE4-CB58B88BE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00479"/>
              </p:ext>
            </p:extLst>
          </p:nvPr>
        </p:nvGraphicFramePr>
        <p:xfrm>
          <a:off x="543235" y="4485056"/>
          <a:ext cx="3843655" cy="834595"/>
        </p:xfrm>
        <a:graphic>
          <a:graphicData uri="http://schemas.openxmlformats.org/drawingml/2006/table">
            <a:tbl>
              <a:tblPr/>
              <a:tblGrid>
                <a:gridCol w="1259840">
                  <a:extLst>
                    <a:ext uri="{9D8B030D-6E8A-4147-A177-3AD203B41FA5}">
                      <a16:colId xmlns:a16="http://schemas.microsoft.com/office/drawing/2014/main" val="3021605694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630479866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3856922190"/>
                    </a:ext>
                  </a:extLst>
                </a:gridCol>
              </a:tblGrid>
              <a:tr h="166919">
                <a:tc gridSpan="3"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Opção “mantemLixo?” = true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106585"/>
                  </a:ext>
                </a:extLst>
              </a:tr>
              <a:tr h="16691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Agentes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lixo e lixoToxico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924263"/>
                  </a:ext>
                </a:extLst>
              </a:tr>
              <a:tr h="16691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nDepositos=1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30,7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64474"/>
                  </a:ext>
                </a:extLst>
              </a:tr>
              <a:tr h="16691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nDepositos=5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30,88182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952722"/>
                  </a:ext>
                </a:extLst>
              </a:tr>
              <a:tr h="16691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nDepositos=10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30,63182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 dirty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en-GB" sz="1200" kern="150" dirty="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64953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FAE5E9A-8564-4F7B-B52F-DCDACFE34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59323"/>
              </p:ext>
            </p:extLst>
          </p:nvPr>
        </p:nvGraphicFramePr>
        <p:xfrm>
          <a:off x="4800917" y="4454366"/>
          <a:ext cx="3860165" cy="84328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918089166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418022276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540126890"/>
                    </a:ext>
                  </a:extLst>
                </a:gridCol>
              </a:tblGrid>
              <a:tr h="167005">
                <a:tc gridSpan="3"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 dirty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Opção “</a:t>
                      </a:r>
                      <a:r>
                        <a:rPr lang="pt-PT" sz="1000" b="1" kern="0" dirty="0" err="1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mantemLixo</a:t>
                      </a:r>
                      <a:r>
                        <a:rPr lang="pt-PT" sz="1000" b="1" kern="0" dirty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?" = false</a:t>
                      </a:r>
                      <a:endParaRPr lang="en-GB" sz="1200" kern="150" dirty="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55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Agentes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lixo e lixoToxico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546355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nDepositos=1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31,4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73,7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0387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nDepositos=5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31,21818182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72,7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12075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b="1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nDepositos=10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31,4</a:t>
                      </a:r>
                      <a:endParaRPr lang="en-GB" sz="1200" kern="15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pt-PT" sz="1000" kern="0" dirty="0">
                          <a:solidFill>
                            <a:srgbClr val="000000"/>
                          </a:solidFill>
                          <a:effectLst/>
                          <a:latin typeface="Thorndale AM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71,11667</a:t>
                      </a:r>
                      <a:endParaRPr lang="en-GB" sz="1200" kern="150" dirty="0">
                        <a:effectLst/>
                        <a:latin typeface="Thorndale AMT"/>
                        <a:ea typeface="Albany AMT"/>
                        <a:cs typeface="Lucida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990"/>
                  </a:ext>
                </a:extLst>
              </a:tr>
            </a:tbl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20048DC6-D939-4D5D-8127-4A82DD4F2554}"/>
              </a:ext>
            </a:extLst>
          </p:cNvPr>
          <p:cNvSpPr/>
          <p:nvPr/>
        </p:nvSpPr>
        <p:spPr>
          <a:xfrm>
            <a:off x="3968837" y="5470975"/>
            <a:ext cx="2070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50" b="1" dirty="0">
                <a:solidFill>
                  <a:schemeClr val="accent3">
                    <a:lumMod val="50000"/>
                  </a:schemeClr>
                </a:solidFill>
              </a:rPr>
              <a:t>Sim, influencia. </a:t>
            </a:r>
            <a:endParaRPr lang="en-GB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Shape 2">
            <a:extLst>
              <a:ext uri="{FF2B5EF4-FFF2-40B4-BE49-F238E27FC236}">
                <a16:creationId xmlns:a16="http://schemas.microsoft.com/office/drawing/2014/main" id="{09AC41F2-1F71-42AE-88B4-1EAD81493853}"/>
              </a:ext>
            </a:extLst>
          </p:cNvPr>
          <p:cNvSpPr txBox="1"/>
          <p:nvPr/>
        </p:nvSpPr>
        <p:spPr>
          <a:xfrm>
            <a:off x="0" y="6108700"/>
            <a:ext cx="9144000" cy="2637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r">
              <a:spcBef>
                <a:spcPts val="598"/>
              </a:spcBef>
              <a:buClr>
                <a:srgbClr val="000000"/>
              </a:buClr>
            </a:pPr>
            <a:r>
              <a:rPr lang="pt-PT" sz="1100" b="0" strike="noStrike" spc="-1" dirty="0">
                <a:solidFill>
                  <a:srgbClr val="000000"/>
                </a:solidFill>
                <a:ea typeface="Arial"/>
              </a:rPr>
              <a:t>*Testes Realizados com recurso </a:t>
            </a:r>
            <a:r>
              <a:rPr lang="pt-PT" sz="1100" spc="-1" dirty="0">
                <a:solidFill>
                  <a:srgbClr val="000000"/>
                </a:solidFill>
                <a:ea typeface="Arial"/>
              </a:rPr>
              <a:t>á</a:t>
            </a:r>
            <a:r>
              <a:rPr lang="pt-PT" sz="1100" b="0" strike="noStrike" spc="-1" dirty="0">
                <a:solidFill>
                  <a:srgbClr val="000000"/>
                </a:solidFill>
                <a:ea typeface="Arial"/>
              </a:rPr>
              <a:t> ferramenta  </a:t>
            </a:r>
            <a:r>
              <a:rPr lang="pt-PT" sz="1100" dirty="0" err="1"/>
              <a:t>BehaviorSpace</a:t>
            </a:r>
            <a:r>
              <a:rPr lang="pt-PT" sz="1100" dirty="0"/>
              <a:t> do </a:t>
            </a:r>
            <a:r>
              <a:rPr lang="pt-PT" sz="1100" dirty="0" err="1"/>
              <a:t>Netlogo</a:t>
            </a:r>
            <a:r>
              <a:rPr lang="pt-PT" sz="1100" dirty="0"/>
              <a:t>. </a:t>
            </a:r>
            <a:r>
              <a:rPr lang="pt-PT" sz="1100" b="0" strike="noStrike" spc="-1" dirty="0">
                <a:solidFill>
                  <a:srgbClr val="000000"/>
                </a:solidFill>
                <a:ea typeface="Arial"/>
              </a:rPr>
              <a:t> </a:t>
            </a:r>
            <a:endParaRPr lang="en-GB" sz="1100" b="0" strike="noStrike" spc="-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3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52000" y="287280"/>
            <a:ext cx="6477120" cy="40229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r>
              <a:rPr lang="pt-PT" sz="2000" b="1" strike="noStrike" spc="-1" dirty="0">
                <a:solidFill>
                  <a:srgbClr val="FFFFFF"/>
                </a:solidFill>
                <a:latin typeface="Arial"/>
              </a:rPr>
              <a:t>Conclusão</a:t>
            </a:r>
            <a:endParaRPr lang="en-GB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67972" y="1849591"/>
            <a:ext cx="8858160" cy="35416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pt-PT" sz="2000" spc="-1" dirty="0">
              <a:solidFill>
                <a:srgbClr val="6666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objetivo deste trabalho foi parcialmente </a:t>
            </a:r>
            <a:r>
              <a:rPr lang="pt-PT" spc="-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concluído com sucesso.</a:t>
            </a:r>
          </a:p>
          <a:p>
            <a:endParaRPr lang="pt-PT" spc="-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pc="-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execução dos testes, considera-se como uma das mais importantes pois permite retirar dados e conclusões importantes sobre o que foi implementado.</a:t>
            </a:r>
          </a:p>
          <a:p>
            <a:endParaRPr lang="pt-PT" spc="-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/>
              <a:t>Quanto mais agentes limpadores existem no ambiente inicial, menos comilões sobrevivem.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/>
              <a:t>Quando mais unidades de energia por cada comida são definidas, mais agentes comilões sobrevivem no ambiente.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/>
              <a:t>Quando a opção “</a:t>
            </a:r>
            <a:r>
              <a:rPr lang="pt-PT" sz="1200" dirty="0" err="1"/>
              <a:t>mantemLixo</a:t>
            </a:r>
            <a:r>
              <a:rPr lang="pt-PT" sz="1200" dirty="0"/>
              <a:t>?” é ligada, os agentes comilões morrem mais rapidamente e a quantidade de lixo normal e lixo toxico permanece igual durante toda a simulação.</a:t>
            </a:r>
            <a:endParaRPr lang="pt-PT" sz="2000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endParaRPr lang="en-GB" sz="2200" b="0" strike="noStrike" spc="-1" dirty="0">
              <a:solidFill>
                <a:srgbClr val="666666"/>
              </a:solid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534520" y="6567480"/>
            <a:ext cx="377640" cy="2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53A78460-E44B-4149-8B47-FB396D53756B}" type="slidenum">
              <a:rPr lang="en-GB" sz="1400" b="1" strike="noStrike" spc="-1">
                <a:solidFill>
                  <a:srgbClr val="FFFFFF"/>
                </a:solidFill>
                <a:latin typeface="Arial"/>
              </a:rPr>
              <a:t>7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16AFD4E-3883-49E8-9CDB-0E89070290E9}"/>
              </a:ext>
            </a:extLst>
          </p:cNvPr>
          <p:cNvSpPr/>
          <p:nvPr/>
        </p:nvSpPr>
        <p:spPr>
          <a:xfrm>
            <a:off x="4470574" y="6377796"/>
            <a:ext cx="2507673" cy="480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latin typeface="+mj-lt"/>
              </a:rPr>
              <a:t>Ana Videira </a:t>
            </a:r>
          </a:p>
          <a:p>
            <a:r>
              <a:rPr lang="pt-PT" sz="900" dirty="0">
                <a:latin typeface="+mj-lt"/>
              </a:rPr>
              <a:t>22 de outubro de 2019</a:t>
            </a:r>
            <a:endParaRPr lang="en-GB" sz="9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446</Words>
  <Application>Microsoft Office PowerPoint</Application>
  <PresentationFormat>Apresentação no Ecrã (4:3)</PresentationFormat>
  <Paragraphs>144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Thorndale AMT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</dc:title>
  <dc:subject>Apresentação Formação contexto Trabalho</dc:subject>
  <dc:creator>ESTGOH-IPC</dc:creator>
  <dc:description/>
  <cp:lastModifiedBy>Ana Rita</cp:lastModifiedBy>
  <cp:revision>25</cp:revision>
  <dcterms:modified xsi:type="dcterms:W3CDTF">2019-10-21T23:00:56Z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