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Destaqu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Destaqu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C37C-D2AE-4A8E-B84C-BB5677C55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844309-4AE0-4733-BA28-318304E8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4FB17-192C-4736-87AC-74CF98EF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34BE9-A4C7-430B-87CC-46606856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F38FCB-9BD1-4FD6-9482-E9342E2F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15D0D-739B-431D-BC5D-98C80811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F69D8E6-DAE9-478C-9AD7-94DC2877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EFF441-A80F-4389-8A29-D3E36067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AD7C81-E4B9-4E99-B489-84FAD145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33AFB9-1427-45F9-A791-52040F88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323FE8-D366-421E-85FB-B70E702B0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60E7D15-33AD-4A8B-8015-826B993F2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500208-2DEE-48D8-8C96-9169D49C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4FB82-ADA1-4876-BA4E-4661D09F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23E7AA-786F-48F5-B25C-DFB5A4AB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E5888-0B25-427B-A1AC-F9531B44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D51664-0F93-4F61-8E6A-96D1717F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53B2F1-54DA-4D0C-81D6-5849C9A7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67C8AC-9E84-484F-93CD-EF0ABAE6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123E57-08D2-441F-9ACB-7B083012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7B71-09B9-4B2F-96EF-96C96C14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A17BB96-BAEF-4F38-B3B5-CAE3EC73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07613A-8D79-4C23-AFE5-B5C8C0AE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2D7E79-FAB0-44D7-96B9-C4AA84F1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FBCF76-173B-448D-844D-19CAB39E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9E56C-034C-4915-96B8-55050AD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93CE9F-D9E5-40B8-B52F-E44292CD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DE123D3-5A2C-40DA-A328-0667A83E4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278ED7-C8CC-4009-8FB2-B0C0910D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52D64D-0476-4A75-8219-9E057F5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D94FF7-8359-4BAD-9F2C-B4070814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43497-8B6C-43FF-BDC6-186EEB87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22C790-6DFA-454F-8668-B992243A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5E6ECD-39C0-4F81-B7FC-612242FF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24E2AEC-D6FC-432B-8A76-DD412AA57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5AA3C99-5D76-4DFF-90CA-2BB04DDD3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FDFCDB9-0C59-4EF1-84FC-C5F0CB6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3C3FCCF-C4A5-4E69-AE37-4C00C5FB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CDA1ADA-3875-4776-8152-5075934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49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FAD8F-0EB7-4DC2-8CE7-C00CA232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D07670-7756-4261-B97A-1484E004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5DF78A9-0BAF-4799-BF6F-64CADED9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3C34F1-C537-42BA-A0E0-9902BC81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88A2917-74C8-495E-86C9-CA2F917B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ADBF07A-D18A-4E7A-9674-220895A0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FF1302-D06B-4276-ABB8-98727DC2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2DD62-D18D-46E3-A64F-CE265C90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C1F12C-F23A-4372-B489-F926183A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241117-2ADE-4D77-97C9-491DAAF95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82FF3B-11BF-450E-9903-E010ABC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0FEE92-74B7-43D7-8010-C70FB7AE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DAE7DA-4C7B-46C8-B8AD-9E91D513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5634-C920-4E21-BB51-AB4D728F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35023CE-97DD-4A28-800A-7DD1E7D33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8FFB30-52A9-4732-9CB0-F3975238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24E2A31-F22B-4367-9772-CA748E99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368B6A8-63DA-4008-A657-0CDE50B2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07F65F-D3EC-416B-A4FC-70D3FF7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2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EB804A-0253-49DF-BFDF-5DE89113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4DBF5C-BF55-4D27-BEF6-411937090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69D69B-2DE9-474D-8CAA-10DBD2F5D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C737-F751-4221-A124-B15766F2391E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D3202E-4871-41A9-87A7-8A10D75B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7605A0-CD1D-44E5-8754-A9672E67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DF92-69A7-438F-8A59-82DF8DE15C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0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6906818B-CB47-420E-99C3-3D2B354F8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88707"/>
              </p:ext>
            </p:extLst>
          </p:nvPr>
        </p:nvGraphicFramePr>
        <p:xfrm>
          <a:off x="721359" y="909617"/>
          <a:ext cx="1225006" cy="5852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25006">
                  <a:extLst>
                    <a:ext uri="{9D8B030D-6E8A-4147-A177-3AD203B41FA5}">
                      <a16:colId xmlns:a16="http://schemas.microsoft.com/office/drawing/2014/main" val="691296906"/>
                    </a:ext>
                  </a:extLst>
                </a:gridCol>
              </a:tblGrid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1787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19434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8069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70907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8345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63527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0717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29493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2561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49873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85582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4043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96429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61199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74200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70397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128E367D-6082-48D5-AEBA-9AA51E706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56183"/>
              </p:ext>
            </p:extLst>
          </p:nvPr>
        </p:nvGraphicFramePr>
        <p:xfrm>
          <a:off x="129176" y="879136"/>
          <a:ext cx="693783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783">
                  <a:extLst>
                    <a:ext uri="{9D8B030D-6E8A-4147-A177-3AD203B41FA5}">
                      <a16:colId xmlns:a16="http://schemas.microsoft.com/office/drawing/2014/main" val="691296906"/>
                    </a:ext>
                  </a:extLst>
                </a:gridCol>
              </a:tblGrid>
              <a:tr h="338278"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7030A0"/>
                          </a:solidFill>
                        </a:rPr>
                        <a:t>00</a:t>
                      </a:r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1787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0001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19434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0010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8069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0011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70907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7030A0"/>
                          </a:solidFill>
                        </a:rPr>
                        <a:t>01</a:t>
                      </a:r>
                      <a:r>
                        <a:rPr lang="pt-PT" b="1" dirty="0">
                          <a:solidFill>
                            <a:srgbClr val="FF0000"/>
                          </a:solidFill>
                          <a:effectLst/>
                        </a:rPr>
                        <a:t>00</a:t>
                      </a:r>
                      <a:endParaRPr lang="en-GB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8345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0101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63527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0110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0717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0111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29493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7030A0"/>
                          </a:solidFill>
                        </a:rPr>
                        <a:t>10</a:t>
                      </a:r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2561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1001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49873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1010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85582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1011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4043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7030A0"/>
                          </a:solidFill>
                        </a:rPr>
                        <a:t>11</a:t>
                      </a:r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96429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1101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61199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74200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1111</a:t>
                      </a:r>
                      <a:endParaRPr lang="pt-P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70397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7C8F262-64F0-4552-8391-FD003DFC8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92697"/>
              </p:ext>
            </p:extLst>
          </p:nvPr>
        </p:nvGraphicFramePr>
        <p:xfrm>
          <a:off x="3511368" y="1533006"/>
          <a:ext cx="1225006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25006">
                  <a:extLst>
                    <a:ext uri="{9D8B030D-6E8A-4147-A177-3AD203B41FA5}">
                      <a16:colId xmlns:a16="http://schemas.microsoft.com/office/drawing/2014/main" val="691296906"/>
                    </a:ext>
                  </a:extLst>
                </a:gridCol>
              </a:tblGrid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1787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19434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8069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70907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C925A2-93E2-4E4A-90D7-37B11AC5686C}"/>
              </a:ext>
            </a:extLst>
          </p:cNvPr>
          <p:cNvSpPr txBox="1"/>
          <p:nvPr/>
        </p:nvSpPr>
        <p:spPr>
          <a:xfrm>
            <a:off x="0" y="469900"/>
            <a:ext cx="269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/>
              <a:t>Main</a:t>
            </a:r>
            <a:r>
              <a:rPr lang="pt-PT" b="1" dirty="0"/>
              <a:t> Memory = 128 bytes</a:t>
            </a:r>
            <a:endParaRPr lang="en-GB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08717D-477E-460A-8957-9380576B4E10}"/>
              </a:ext>
            </a:extLst>
          </p:cNvPr>
          <p:cNvSpPr txBox="1"/>
          <p:nvPr/>
        </p:nvSpPr>
        <p:spPr>
          <a:xfrm>
            <a:off x="3228297" y="793206"/>
            <a:ext cx="168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/>
              <a:t>Cache Memory </a:t>
            </a:r>
          </a:p>
          <a:p>
            <a:pPr algn="ctr"/>
            <a:r>
              <a:rPr lang="pt-PT" b="1" dirty="0"/>
              <a:t>= 32 bytes</a:t>
            </a:r>
            <a:endParaRPr lang="en-GB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592BD3-CAB1-42B0-8BB2-9132363809A8}"/>
              </a:ext>
            </a:extLst>
          </p:cNvPr>
          <p:cNvSpPr txBox="1"/>
          <p:nvPr/>
        </p:nvSpPr>
        <p:spPr>
          <a:xfrm>
            <a:off x="3382555" y="4108268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Block = 8 bytes </a:t>
            </a:r>
            <a:endParaRPr lang="en-GB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9043729-1ABA-4B92-AD44-1DFC8E9F31A2}"/>
              </a:ext>
            </a:extLst>
          </p:cNvPr>
          <p:cNvSpPr/>
          <p:nvPr/>
        </p:nvSpPr>
        <p:spPr>
          <a:xfrm>
            <a:off x="776695" y="956764"/>
            <a:ext cx="1123406" cy="261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F6FA81A-257F-483D-87D5-5F1D74F52A24}"/>
              </a:ext>
            </a:extLst>
          </p:cNvPr>
          <p:cNvSpPr/>
          <p:nvPr/>
        </p:nvSpPr>
        <p:spPr>
          <a:xfrm>
            <a:off x="779416" y="2411912"/>
            <a:ext cx="1123406" cy="261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14A4B33-27CA-44F4-BF05-596956B6591E}"/>
              </a:ext>
            </a:extLst>
          </p:cNvPr>
          <p:cNvSpPr/>
          <p:nvPr/>
        </p:nvSpPr>
        <p:spPr>
          <a:xfrm>
            <a:off x="776695" y="3899989"/>
            <a:ext cx="1123406" cy="261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5BC1630-5502-4EA1-BAEE-2BA40B581649}"/>
              </a:ext>
            </a:extLst>
          </p:cNvPr>
          <p:cNvSpPr/>
          <p:nvPr/>
        </p:nvSpPr>
        <p:spPr>
          <a:xfrm>
            <a:off x="776695" y="5338264"/>
            <a:ext cx="1123406" cy="261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4C2DDEE-2363-4908-B507-341DBADE5A02}"/>
              </a:ext>
            </a:extLst>
          </p:cNvPr>
          <p:cNvSpPr/>
          <p:nvPr/>
        </p:nvSpPr>
        <p:spPr>
          <a:xfrm>
            <a:off x="3567520" y="1569539"/>
            <a:ext cx="1123406" cy="2612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0" name="Conexão: Curva 29">
            <a:extLst>
              <a:ext uri="{FF2B5EF4-FFF2-40B4-BE49-F238E27FC236}">
                <a16:creationId xmlns:a16="http://schemas.microsoft.com/office/drawing/2014/main" id="{93909206-B767-4CA8-92B1-C7DCF972D54A}"/>
              </a:ext>
            </a:extLst>
          </p:cNvPr>
          <p:cNvCxnSpPr>
            <a:stCxn id="20" idx="3"/>
            <a:endCxn id="28" idx="1"/>
          </p:cNvCxnSpPr>
          <p:nvPr/>
        </p:nvCxnSpPr>
        <p:spPr>
          <a:xfrm>
            <a:off x="1900101" y="1087393"/>
            <a:ext cx="1667419" cy="61277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exão: Curva 31">
            <a:extLst>
              <a:ext uri="{FF2B5EF4-FFF2-40B4-BE49-F238E27FC236}">
                <a16:creationId xmlns:a16="http://schemas.microsoft.com/office/drawing/2014/main" id="{052D42C5-DE7F-4FBD-9802-71DEC8C3F88F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 flipV="1">
            <a:off x="1902822" y="1700168"/>
            <a:ext cx="1664698" cy="8423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9C202A2A-3AE9-4BA2-B3C7-31F343FE69C3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 flipV="1">
            <a:off x="1900101" y="1700168"/>
            <a:ext cx="1667419" cy="23304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exão: Curva 68">
            <a:extLst>
              <a:ext uri="{FF2B5EF4-FFF2-40B4-BE49-F238E27FC236}">
                <a16:creationId xmlns:a16="http://schemas.microsoft.com/office/drawing/2014/main" id="{C9E37DC1-9096-44F8-ACC7-658C53D29067}"/>
              </a:ext>
            </a:extLst>
          </p:cNvPr>
          <p:cNvCxnSpPr>
            <a:cxnSpLocks/>
          </p:cNvCxnSpPr>
          <p:nvPr/>
        </p:nvCxnSpPr>
        <p:spPr>
          <a:xfrm flipV="1">
            <a:off x="1442901" y="1710147"/>
            <a:ext cx="2086249" cy="37460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A5B73607-548F-4041-B303-21BAD9502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8035"/>
              </p:ext>
            </p:extLst>
          </p:nvPr>
        </p:nvGraphicFramePr>
        <p:xfrm>
          <a:off x="3141254" y="1554778"/>
          <a:ext cx="467043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691296906"/>
                    </a:ext>
                  </a:extLst>
                </a:gridCol>
              </a:tblGrid>
              <a:tr h="338278"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1787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19434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80695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r>
                        <a:rPr lang="pt-PT" dirty="0"/>
                        <a:t>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709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F459FDC-609C-4BBC-AA92-D78144AE7554}"/>
                  </a:ext>
                </a:extLst>
              </p:cNvPr>
              <p:cNvSpPr txBox="1"/>
              <p:nvPr/>
            </p:nvSpPr>
            <p:spPr>
              <a:xfrm>
                <a:off x="5291072" y="1300897"/>
                <a:ext cx="6900928" cy="40357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pt-PT" sz="1400" dirty="0"/>
                  <a:t>Nº </a:t>
                </a:r>
                <a:r>
                  <a:rPr lang="en-US" sz="1400" dirty="0"/>
                  <a:t>Blocks</a:t>
                </a:r>
                <a:r>
                  <a:rPr lang="pt-PT" sz="1400" dirty="0"/>
                  <a:t>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 smtClean="0"/>
                        </m:ctrlPr>
                      </m:fPr>
                      <m:num>
                        <m:r>
                          <a:rPr lang="pt-PT" sz="1400" b="0" i="1" smtClean="0"/>
                          <m:t>𝑀𝑒𝑚𝑜𝑟𝑦</m:t>
                        </m:r>
                        <m:r>
                          <a:rPr lang="pt-PT" sz="1400" b="0" i="1" smtClean="0"/>
                          <m:t> </m:t>
                        </m:r>
                        <m:r>
                          <a:rPr lang="pt-PT" sz="1400" b="0" i="1" smtClean="0"/>
                          <m:t>𝑆𝑖𝑧𝑒</m:t>
                        </m:r>
                        <m:r>
                          <a:rPr lang="pt-PT" sz="1400" b="0" i="1" smtClean="0"/>
                          <m:t> </m:t>
                        </m:r>
                      </m:num>
                      <m:den>
                        <m:r>
                          <a:rPr lang="pt-PT" sz="1400" b="0" i="1" smtClean="0"/>
                          <m:t>𝐵𝑙𝑜𝑐𝑘</m:t>
                        </m:r>
                        <m:r>
                          <a:rPr lang="pt-PT" sz="1400" b="0" i="1" smtClean="0"/>
                          <m:t> </m:t>
                        </m:r>
                        <m:r>
                          <a:rPr lang="pt-PT" sz="1400" b="0" i="1" smtClean="0"/>
                          <m:t>𝑆𝑖𝑧𝑒</m:t>
                        </m:r>
                        <m:r>
                          <a:rPr lang="pt-PT" sz="1400" b="0" i="1" smtClean="0"/>
                          <m:t> </m:t>
                        </m:r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pt-PT" sz="1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PT" sz="1400" b="0" i="0" dirty="0" smtClean="0"/>
                      <m:t>=</m:t>
                    </m:r>
                    <m:r>
                      <a:rPr lang="pt-PT" sz="1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GB" sz="1400" i="1" dirty="0" smtClean="0"/>
                        </m:ctrlPr>
                      </m:fPr>
                      <m:num>
                        <m:r>
                          <a:rPr lang="pt-PT" sz="1400" b="0" i="1" dirty="0" smtClean="0"/>
                          <m:t>128</m:t>
                        </m:r>
                      </m:num>
                      <m:den>
                        <m:r>
                          <a:rPr lang="pt-PT" sz="1400" b="0" i="1" dirty="0" smtClean="0"/>
                          <m:t>8</m:t>
                        </m:r>
                      </m:den>
                    </m:f>
                  </m:oMath>
                </a14:m>
                <a:r>
                  <a:rPr lang="en-GB" sz="1400" dirty="0"/>
                  <a:t>    =    16 Blocks     =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/>
                        </m:ctrlPr>
                      </m:sSupPr>
                      <m:e>
                        <m:r>
                          <a:rPr lang="pt-PT" sz="1400" b="0" i="1" smtClean="0"/>
                          <m:t>2 </m:t>
                        </m:r>
                      </m:e>
                      <m:sup>
                        <m:r>
                          <a:rPr lang="pt-PT" sz="1400" b="0" i="1" smtClean="0"/>
                          <m:t>4  </m:t>
                        </m:r>
                      </m:sup>
                    </m:sSup>
                  </m:oMath>
                </a14:m>
                <a:r>
                  <a:rPr lang="en-GB" sz="1400" dirty="0"/>
                  <a:t> Blocks   </a:t>
                </a:r>
                <a:r>
                  <a:rPr lang="en-GB" sz="1400" dirty="0">
                    <a:sym typeface="Wingdings" panose="05000000000000000000" pitchFamily="2" charset="2"/>
                  </a:rPr>
                  <a:t>  4 bits for Block Index</a:t>
                </a:r>
                <a:endParaRPr lang="en-GB" sz="1400" dirty="0"/>
              </a:p>
            </p:txBody>
          </p:sp>
        </mc:Choice>
        <mc:Fallback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F459FDC-609C-4BBC-AA92-D78144AE7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2" y="1300897"/>
                <a:ext cx="6900928" cy="403572"/>
              </a:xfrm>
              <a:prstGeom prst="rect">
                <a:avLst/>
              </a:prstGeom>
              <a:blipFill>
                <a:blip r:embed="rId2"/>
                <a:stretch>
                  <a:fillRect r="-176" b="-28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EFADD850-8BB5-46EC-B339-7613EDCC8EB9}"/>
                  </a:ext>
                </a:extLst>
              </p:cNvPr>
              <p:cNvSpPr txBox="1"/>
              <p:nvPr/>
            </p:nvSpPr>
            <p:spPr>
              <a:xfrm>
                <a:off x="5664829" y="1795470"/>
                <a:ext cx="6527171" cy="40600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pt-PT" sz="1400" dirty="0"/>
                  <a:t>Nº </a:t>
                </a:r>
                <a:r>
                  <a:rPr lang="en-US" sz="1400" dirty="0"/>
                  <a:t>Lines</a:t>
                </a:r>
                <a:r>
                  <a:rPr lang="pt-PT" sz="1400" dirty="0"/>
                  <a:t>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𝐶𝑎𝑐h𝑒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𝐵𝑙𝑜𝑐𝑘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pt-PT" sz="1400" b="0" i="0" dirty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pt-PT" sz="1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pt-PT" sz="1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sz="1400" dirty="0"/>
                  <a:t>    =    4 Lines     =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  <m:sup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sz="1400" dirty="0"/>
                  <a:t> Blocks   </a:t>
                </a:r>
                <a:r>
                  <a:rPr lang="en-GB" sz="1400" dirty="0">
                    <a:sym typeface="Wingdings" panose="05000000000000000000" pitchFamily="2" charset="2"/>
                  </a:rPr>
                  <a:t>  2 bits for Cache Index</a:t>
                </a:r>
                <a:endParaRPr lang="en-GB" sz="1400" dirty="0"/>
              </a:p>
            </p:txBody>
          </p:sp>
        </mc:Choice>
        <mc:Fallback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EFADD850-8BB5-46EC-B339-7613EDCC8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829" y="1795470"/>
                <a:ext cx="6527171" cy="406009"/>
              </a:xfrm>
              <a:prstGeom prst="rect">
                <a:avLst/>
              </a:prstGeom>
              <a:blipFill>
                <a:blip r:embed="rId3"/>
                <a:stretch>
                  <a:fillRect r="-186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>
            <a:extLst>
              <a:ext uri="{FF2B5EF4-FFF2-40B4-BE49-F238E27FC236}">
                <a16:creationId xmlns:a16="http://schemas.microsoft.com/office/drawing/2014/main" id="{FF812EE3-4304-4A93-86C6-330C75DF4F30}"/>
              </a:ext>
            </a:extLst>
          </p:cNvPr>
          <p:cNvSpPr txBox="1"/>
          <p:nvPr/>
        </p:nvSpPr>
        <p:spPr>
          <a:xfrm>
            <a:off x="7416800" y="2335768"/>
            <a:ext cx="47752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t-PT" sz="1600" dirty="0" err="1">
                <a:latin typeface="+mj-lt"/>
              </a:rPr>
              <a:t>Tag</a:t>
            </a:r>
            <a:r>
              <a:rPr lang="pt-PT" sz="1600" dirty="0">
                <a:latin typeface="+mj-lt"/>
              </a:rPr>
              <a:t> </a:t>
            </a:r>
            <a:r>
              <a:rPr lang="pt-PT" sz="1600" dirty="0" err="1">
                <a:latin typeface="+mj-lt"/>
              </a:rPr>
              <a:t>Size</a:t>
            </a:r>
            <a:r>
              <a:rPr lang="pt-PT" sz="1600" dirty="0">
                <a:latin typeface="+mj-lt"/>
              </a:rPr>
              <a:t>   =   Block Index </a:t>
            </a:r>
            <a:r>
              <a:rPr lang="pt-PT" sz="1600" dirty="0" err="1">
                <a:latin typeface="+mj-lt"/>
              </a:rPr>
              <a:t>Size</a:t>
            </a:r>
            <a:r>
              <a:rPr lang="pt-PT" sz="1600" dirty="0">
                <a:latin typeface="+mj-lt"/>
              </a:rPr>
              <a:t>  –  Cache </a:t>
            </a:r>
            <a:r>
              <a:rPr lang="pt-PT" sz="1600" dirty="0" err="1">
                <a:latin typeface="+mj-lt"/>
              </a:rPr>
              <a:t>Size</a:t>
            </a:r>
            <a:r>
              <a:rPr lang="pt-PT" sz="1600" dirty="0">
                <a:latin typeface="+mj-lt"/>
              </a:rPr>
              <a:t> =   4 – 2 = 2 </a:t>
            </a:r>
          </a:p>
          <a:p>
            <a:pPr algn="r"/>
            <a:r>
              <a:rPr lang="pt-PT" sz="1600" dirty="0">
                <a:latin typeface="+mj-lt"/>
              </a:rPr>
              <a:t> </a:t>
            </a:r>
            <a:r>
              <a:rPr lang="pt-PT" sz="1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pt-PT" sz="1200" dirty="0">
                <a:latin typeface="+mj-lt"/>
              </a:rPr>
              <a:t>Note: </a:t>
            </a:r>
            <a:r>
              <a:rPr lang="pt-PT" sz="1200" dirty="0" err="1">
                <a:latin typeface="+mj-lt"/>
              </a:rPr>
              <a:t>Tag</a:t>
            </a:r>
            <a:r>
              <a:rPr lang="pt-PT" sz="1200" dirty="0">
                <a:latin typeface="+mj-lt"/>
              </a:rPr>
              <a:t> bits </a:t>
            </a:r>
            <a:r>
              <a:rPr lang="pt-PT" sz="1200" dirty="0" err="1">
                <a:latin typeface="+mj-lt"/>
              </a:rPr>
              <a:t>hold</a:t>
            </a:r>
            <a:r>
              <a:rPr lang="pt-PT" sz="1200" dirty="0">
                <a:latin typeface="+mj-lt"/>
              </a:rPr>
              <a:t> </a:t>
            </a:r>
            <a:r>
              <a:rPr lang="pt-PT" sz="1200" dirty="0" err="1">
                <a:latin typeface="+mj-lt"/>
              </a:rPr>
              <a:t>the</a:t>
            </a:r>
            <a:r>
              <a:rPr lang="pt-PT" sz="1200" dirty="0">
                <a:latin typeface="+mj-lt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+mj-lt"/>
              </a:rPr>
              <a:t>more </a:t>
            </a:r>
            <a:r>
              <a:rPr lang="pt-PT" sz="1200" b="1" dirty="0" err="1">
                <a:solidFill>
                  <a:srgbClr val="7030A0"/>
                </a:solidFill>
                <a:latin typeface="+mj-lt"/>
              </a:rPr>
              <a:t>significant</a:t>
            </a:r>
            <a:r>
              <a:rPr lang="pt-PT" sz="1200" b="1" dirty="0">
                <a:solidFill>
                  <a:srgbClr val="7030A0"/>
                </a:solidFill>
                <a:latin typeface="+mj-lt"/>
              </a:rPr>
              <a:t> bits  </a:t>
            </a:r>
            <a:endParaRPr lang="en-GB" sz="1200" b="1" dirty="0">
              <a:solidFill>
                <a:srgbClr val="7030A0"/>
              </a:solidFill>
              <a:latin typeface="+mj-lt"/>
            </a:endParaRPr>
          </a:p>
        </p:txBody>
      </p:sp>
      <p:graphicFrame>
        <p:nvGraphicFramePr>
          <p:cNvPr id="85" name="Tabela 9">
            <a:extLst>
              <a:ext uri="{FF2B5EF4-FFF2-40B4-BE49-F238E27FC236}">
                <a16:creationId xmlns:a16="http://schemas.microsoft.com/office/drawing/2014/main" id="{6C934B15-C5DC-419C-A11C-45DD355F0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09612"/>
              </p:ext>
            </p:extLst>
          </p:nvPr>
        </p:nvGraphicFramePr>
        <p:xfrm>
          <a:off x="4775199" y="5126567"/>
          <a:ext cx="7416801" cy="13292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437260269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3178065832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3508441639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2726882115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944355623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940411044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826949248"/>
                    </a:ext>
                  </a:extLst>
                </a:gridCol>
              </a:tblGrid>
              <a:tr h="26951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18121"/>
                  </a:ext>
                </a:extLst>
              </a:tr>
              <a:tr h="269517">
                <a:tc gridSpan="4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Block Index ( 4 bits ) 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Block Offset ( 3 bits )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904506"/>
                  </a:ext>
                </a:extLst>
              </a:tr>
              <a:tr h="26951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 Tag Bits (2 bits)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Cache </a:t>
                      </a:r>
                      <a:r>
                        <a:rPr lang="en-GB" sz="1400" noProof="0" dirty="0"/>
                        <a:t>Address</a:t>
                      </a:r>
                      <a:r>
                        <a:rPr lang="pt-PT" sz="1400" dirty="0"/>
                        <a:t> (5 bits)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54654"/>
                  </a:ext>
                </a:extLst>
              </a:tr>
              <a:tr h="414883">
                <a:tc gridSpan="2"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Cache Index ( 2 bits )</a:t>
                      </a:r>
                      <a:endParaRPr lang="en-GB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60211"/>
                  </a:ext>
                </a:extLst>
              </a:tr>
            </a:tbl>
          </a:graphicData>
        </a:graphic>
      </p:graphicFrame>
      <p:sp>
        <p:nvSpPr>
          <p:cNvPr id="87" name="Retângulo 86">
            <a:extLst>
              <a:ext uri="{FF2B5EF4-FFF2-40B4-BE49-F238E27FC236}">
                <a16:creationId xmlns:a16="http://schemas.microsoft.com/office/drawing/2014/main" id="{FC09CC7F-AE84-4516-B7C9-545F40F8417F}"/>
              </a:ext>
            </a:extLst>
          </p:cNvPr>
          <p:cNvSpPr/>
          <p:nvPr/>
        </p:nvSpPr>
        <p:spPr>
          <a:xfrm>
            <a:off x="10121137" y="4666734"/>
            <a:ext cx="2070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b="1" dirty="0"/>
              <a:t>Physical Address 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FCA8B4CB-B671-4CED-A90D-A05DD690102D}"/>
              </a:ext>
            </a:extLst>
          </p:cNvPr>
          <p:cNvSpPr/>
          <p:nvPr/>
        </p:nvSpPr>
        <p:spPr>
          <a:xfrm>
            <a:off x="3556000" y="2654300"/>
            <a:ext cx="1130300" cy="292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B694831B-630A-4BE1-8D7D-F6E0989A28D5}"/>
              </a:ext>
            </a:extLst>
          </p:cNvPr>
          <p:cNvSpPr/>
          <p:nvPr/>
        </p:nvSpPr>
        <p:spPr>
          <a:xfrm>
            <a:off x="762000" y="6413500"/>
            <a:ext cx="1130300" cy="292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onexão: Curva 91">
            <a:extLst>
              <a:ext uri="{FF2B5EF4-FFF2-40B4-BE49-F238E27FC236}">
                <a16:creationId xmlns:a16="http://schemas.microsoft.com/office/drawing/2014/main" id="{27FD7168-D0E5-4417-ADA1-71B7F94CD3DF}"/>
              </a:ext>
            </a:extLst>
          </p:cNvPr>
          <p:cNvCxnSpPr/>
          <p:nvPr/>
        </p:nvCxnSpPr>
        <p:spPr>
          <a:xfrm rot="5400000">
            <a:off x="3359150" y="3448050"/>
            <a:ext cx="1219200" cy="2413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Conexão: Curva 93">
            <a:extLst>
              <a:ext uri="{FF2B5EF4-FFF2-40B4-BE49-F238E27FC236}">
                <a16:creationId xmlns:a16="http://schemas.microsoft.com/office/drawing/2014/main" id="{8F6E5385-6C32-48B9-A29D-FB4A46E9762D}"/>
              </a:ext>
            </a:extLst>
          </p:cNvPr>
          <p:cNvCxnSpPr>
            <a:stCxn id="90" idx="3"/>
          </p:cNvCxnSpPr>
          <p:nvPr/>
        </p:nvCxnSpPr>
        <p:spPr>
          <a:xfrm flipV="1">
            <a:off x="1892300" y="4470400"/>
            <a:ext cx="1930400" cy="20891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331F9182-450A-48BB-8080-B0C498AB09CF}"/>
                  </a:ext>
                </a:extLst>
              </p:cNvPr>
              <p:cNvSpPr txBox="1"/>
              <p:nvPr/>
            </p:nvSpPr>
            <p:spPr>
              <a:xfrm>
                <a:off x="6070600" y="3048001"/>
                <a:ext cx="6121400" cy="86459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1600" dirty="0"/>
                  <a:t>Memory </a:t>
                </a:r>
                <a:r>
                  <a:rPr lang="pt-PT" sz="1600" dirty="0" err="1"/>
                  <a:t>Size</a:t>
                </a:r>
                <a:r>
                  <a:rPr lang="pt-PT" sz="1600" dirty="0"/>
                  <a:t> = 128 bytes =</a:t>
                </a:r>
                <a:r>
                  <a:rPr lang="en-GB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  <m:sup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= 7 bits for Physical Address </a:t>
                </a:r>
              </a:p>
              <a:p>
                <a:pPr algn="ctr"/>
                <a:r>
                  <a:rPr lang="pt-PT" sz="1600" dirty="0"/>
                  <a:t>Cache </a:t>
                </a:r>
                <a:r>
                  <a:rPr lang="pt-PT" sz="1600" dirty="0" err="1"/>
                  <a:t>Size</a:t>
                </a:r>
                <a:r>
                  <a:rPr lang="pt-PT" sz="1600" dirty="0"/>
                  <a:t> = 32 bytes =</a:t>
                </a:r>
                <a:r>
                  <a:rPr lang="en-GB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  <m:sup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= 5 bits for Cache Address </a:t>
                </a:r>
              </a:p>
              <a:p>
                <a:pPr algn="ctr"/>
                <a:r>
                  <a:rPr lang="pt-PT" sz="1600" dirty="0"/>
                  <a:t>Block </a:t>
                </a:r>
                <a:r>
                  <a:rPr lang="pt-PT" sz="1600" dirty="0" err="1"/>
                  <a:t>Size</a:t>
                </a:r>
                <a:r>
                  <a:rPr lang="pt-PT" sz="1600" dirty="0"/>
                  <a:t> = 8 bytes =</a:t>
                </a:r>
                <a:r>
                  <a:rPr lang="en-GB" sz="16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  <m:sup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= 3 bits for Block Offset</a:t>
                </a:r>
              </a:p>
            </p:txBody>
          </p:sp>
        </mc:Choice>
        <mc:Fallback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331F9182-450A-48BB-8080-B0C498AB0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3048001"/>
                <a:ext cx="6121400" cy="864596"/>
              </a:xfrm>
              <a:prstGeom prst="rect">
                <a:avLst/>
              </a:prstGeom>
              <a:blipFill>
                <a:blip r:embed="rId4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aixaDeTexto 97">
            <a:extLst>
              <a:ext uri="{FF2B5EF4-FFF2-40B4-BE49-F238E27FC236}">
                <a16:creationId xmlns:a16="http://schemas.microsoft.com/office/drawing/2014/main" id="{A12CB1B9-ADBC-4975-BC02-1051CB632772}"/>
              </a:ext>
            </a:extLst>
          </p:cNvPr>
          <p:cNvSpPr txBox="1"/>
          <p:nvPr/>
        </p:nvSpPr>
        <p:spPr>
          <a:xfrm>
            <a:off x="8929642" y="190500"/>
            <a:ext cx="2906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Direct Mapping </a:t>
            </a:r>
          </a:p>
        </p:txBody>
      </p:sp>
    </p:spTree>
    <p:extLst>
      <p:ext uri="{BB962C8B-B14F-4D97-AF65-F5344CB8AC3E}">
        <p14:creationId xmlns:p14="http://schemas.microsoft.com/office/powerpoint/2010/main" val="2778170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173</Words>
  <Application>Microsoft Office PowerPoint</Application>
  <PresentationFormat>Ecrã Panorâmico</PresentationFormat>
  <Paragraphs>38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Rita</dc:creator>
  <cp:lastModifiedBy>Ana Rita</cp:lastModifiedBy>
  <cp:revision>7</cp:revision>
  <dcterms:created xsi:type="dcterms:W3CDTF">2020-07-12T15:49:18Z</dcterms:created>
  <dcterms:modified xsi:type="dcterms:W3CDTF">2020-07-12T16:27:10Z</dcterms:modified>
</cp:coreProperties>
</file>