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600200" y="2492375"/>
            <a:ext cx="676274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00201" y="3966882"/>
            <a:ext cx="676274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04225" y="219075"/>
            <a:ext cx="49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81000" y="6288087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81000" y="6288087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225" y="219075"/>
            <a:ext cx="49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600200" y="2492375"/>
            <a:ext cx="6762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600201" y="3966882"/>
            <a:ext cx="6762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0500" y="190500"/>
            <a:ext cx="8764587" cy="6478587"/>
          </a:xfrm>
          <a:custGeom>
            <a:rect b="b" l="l" r="r" t="t"/>
            <a:pathLst>
              <a:path extrusionOk="0" h="6478588" w="8764588">
                <a:moveTo>
                  <a:pt x="610024" y="0"/>
                </a:moveTo>
                <a:lnTo>
                  <a:pt x="8764588" y="0"/>
                </a:lnTo>
                <a:lnTo>
                  <a:pt x="8764588" y="0"/>
                </a:lnTo>
                <a:lnTo>
                  <a:pt x="8764588" y="5868564"/>
                </a:lnTo>
                <a:cubicBezTo>
                  <a:pt x="8764588" y="6205471"/>
                  <a:pt x="8491471" y="6478588"/>
                  <a:pt x="8154564" y="6478588"/>
                </a:cubicBezTo>
                <a:lnTo>
                  <a:pt x="0" y="6478588"/>
                </a:lnTo>
                <a:lnTo>
                  <a:pt x="0" y="6478588"/>
                </a:lnTo>
                <a:lnTo>
                  <a:pt x="0" y="610024"/>
                </a:lnTo>
                <a:cubicBezTo>
                  <a:pt x="0" y="273117"/>
                  <a:pt x="273117" y="0"/>
                  <a:pt x="610024" y="0"/>
                </a:cubicBezTo>
                <a:close/>
              </a:path>
            </a:pathLst>
          </a:custGeom>
          <a:gradFill>
            <a:gsLst>
              <a:gs pos="0">
                <a:srgbClr val="38ABED"/>
              </a:gs>
              <a:gs pos="16999">
                <a:srgbClr val="38ABED"/>
              </a:gs>
              <a:gs pos="100000">
                <a:srgbClr val="38ABE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Overlay-TitleSlide.pn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04225" y="219075"/>
            <a:ext cx="49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381000" y="6288087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90500" y="190500"/>
            <a:ext cx="8764587" cy="6478587"/>
          </a:xfrm>
          <a:custGeom>
            <a:rect b="b" l="l" r="r" t="t"/>
            <a:pathLst>
              <a:path extrusionOk="0" h="6478588" w="8764588">
                <a:moveTo>
                  <a:pt x="610024" y="0"/>
                </a:moveTo>
                <a:lnTo>
                  <a:pt x="8764588" y="0"/>
                </a:lnTo>
                <a:lnTo>
                  <a:pt x="8764588" y="0"/>
                </a:lnTo>
                <a:lnTo>
                  <a:pt x="8764588" y="5868564"/>
                </a:lnTo>
                <a:cubicBezTo>
                  <a:pt x="8764588" y="6205471"/>
                  <a:pt x="8491471" y="6478588"/>
                  <a:pt x="8154564" y="6478588"/>
                </a:cubicBezTo>
                <a:lnTo>
                  <a:pt x="0" y="6478588"/>
                </a:lnTo>
                <a:lnTo>
                  <a:pt x="0" y="6478588"/>
                </a:lnTo>
                <a:lnTo>
                  <a:pt x="0" y="610024"/>
                </a:lnTo>
                <a:cubicBezTo>
                  <a:pt x="0" y="273117"/>
                  <a:pt x="273117" y="0"/>
                  <a:pt x="610024" y="0"/>
                </a:cubicBezTo>
                <a:close/>
              </a:path>
            </a:pathLst>
          </a:custGeom>
          <a:gradFill>
            <a:gsLst>
              <a:gs pos="0">
                <a:srgbClr val="38ABED"/>
              </a:gs>
              <a:gs pos="16999">
                <a:srgbClr val="38ABED"/>
              </a:gs>
              <a:gs pos="100000">
                <a:srgbClr val="38ABE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Overlay-ContentSlides.png" id="21" name="Google Shape;2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0812" y="187325"/>
            <a:ext cx="8828087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81000" y="6288087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04225" y="219075"/>
            <a:ext cx="49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  <a:defRPr b="0" i="0" sz="12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784962" y="3132675"/>
            <a:ext cx="757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Biologia Quantitativa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Modelos Lineares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Modelos Linearizados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600325" y="4674862"/>
            <a:ext cx="6762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Depto de Zoologi</a:t>
            </a:r>
            <a:r>
              <a:rPr b="0" i="0" lang="en-US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0" i="0" lang="en-US" sz="1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/>
              <a:t>5 jun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lang="en-US"/>
              <a:t>Modelos Lineares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Variável dependente tem distribuição normal e é função direta do modelo linear das variáveis independentes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Variáveis independentes participam do modelo por meio de combinação linear dos parâmetros estimados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As variáveis independentes podem ser contínuas ou categóricas (regressão, análise de variância, ou misto)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O modelo é ajustado por meio do método de mínimos quadrados (podem existir outros). Os resíduos correspondem à variância não explicada pelo modelo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Os parâmetros são testados com relação às hipóteses por meio de análise de variância</a:t>
            </a:r>
            <a:endParaRPr/>
          </a:p>
          <a:p>
            <a:pPr indent="-1428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lang="en-US"/>
              <a:t>Exemplo de modelo linear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Os três primeiros modelos são lineares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O quarto modelo precisa ser linearizado</a:t>
            </a: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0" y="2847650"/>
            <a:ext cx="6251400" cy="3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lang="en-US"/>
              <a:t>Modelos linearizados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A variável dependente não possue função de identidade com o modelo linear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É aplicada uma função linearizante  para traduzir o modelo à escala da variável dependente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Exemplos de funções linearizantes:  poisson, binomial, gaussian(identidade), quasipoisson(log)</a:t>
            </a:r>
            <a:endParaRPr/>
          </a:p>
          <a:p>
            <a:pPr indent="-257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Variáveis dependentes que usam este tipo de transformação:  contagens de amostras (poisson), percentagens e sobrevivencia (binomial)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/>
              <a:t>omo Selecionar Modelo</a:t>
            </a:r>
            <a:r>
              <a:rPr b="0" i="0" lang="en-US" sz="3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Podemos testar várias combinações de variáveis independentes para ajustar o modelo.</a:t>
            </a:r>
            <a:endParaRPr/>
          </a:p>
          <a:p>
            <a:pPr indent="0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 Como selecionar o melhor modelo?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O método mais usado hoje é o AIC (Akaike Information Criteria)</a:t>
            </a:r>
            <a:endParaRPr/>
          </a:p>
          <a:p>
            <a:pPr indent="-257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Cada modelo tem seu índice de Akaike. Selecionamos o modelo com o menor índice ou o melhor ajuste</a:t>
            </a:r>
            <a:endParaRPr/>
          </a:p>
          <a:p>
            <a:pPr indent="-142875" lvl="0" marL="282575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779462" y="381000"/>
            <a:ext cx="7583487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b="0" i="0" lang="en-US" sz="38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/>
              <a:t>omo interpretar os resultados dos modelos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79462" y="1828800"/>
            <a:ext cx="7583487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A qualidade do ajuste pode ser medida pelos resíduos (mínimos quadrados)</a:t>
            </a:r>
            <a:endParaRPr/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</a:pPr>
            <a:r>
              <a:rPr lang="en-US"/>
              <a:t>A intensidade da associação entre variáveis independentes e dependentes pode ser avaliada pelo valor de cada parâmetro estimado e sua variável correspondente</a:t>
            </a:r>
            <a:endParaRPr/>
          </a:p>
          <a:p>
            <a:pPr indent="-2571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A significância do modelo (se é diferente de zero) pode ser avaliada pelo teste de significância de cada parâmetro (hipótese nula é de que o parâmetro é igual a zero, ou seja não há efeito).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