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6" r:id="rId4"/>
    <p:sldId id="269" r:id="rId5"/>
    <p:sldId id="258" r:id="rId6"/>
    <p:sldId id="259" r:id="rId7"/>
    <p:sldId id="261" r:id="rId8"/>
    <p:sldId id="260" r:id="rId9"/>
    <p:sldId id="264" r:id="rId10"/>
    <p:sldId id="262" r:id="rId11"/>
    <p:sldId id="267" r:id="rId12"/>
    <p:sldId id="263" r:id="rId13"/>
    <p:sldId id="270" r:id="rId14"/>
    <p:sldId id="271" r:id="rId15"/>
    <p:sldId id="273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12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7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EF2C-A28E-4A63-A446-1B78439D3A8B}" type="datetimeFigureOut">
              <a:rPr lang="en-US" smtClean="0"/>
              <a:t>07-Feb-23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BCA4FE-99E8-4EB6-B79D-E6B053C7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54AA-966D-436A-A7AA-7625EAFF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534" y="220524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/>
              <a:t>Projekat</a:t>
            </a:r>
            <a:r>
              <a:rPr lang="en-US" sz="4000" dirty="0"/>
              <a:t>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F75A-9C10-294E-CFA6-6EE4B338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34" y="2865640"/>
            <a:ext cx="2853266" cy="324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 </a:t>
            </a:r>
            <a:r>
              <a:rPr lang="sr-Latn-RS" dirty="0"/>
              <a:t>Tonić 17498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2523-C4B8-354E-DA8F-6F5699B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poziva aplikacije za </a:t>
            </a:r>
            <a:r>
              <a:rPr lang="sr-Latn-RS" dirty="0" err="1"/>
              <a:t>mod</a:t>
            </a:r>
            <a:r>
              <a:rPr lang="sr-Latn-RS" dirty="0"/>
              <a:t> 1 i izlaz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166FD-FD7B-BBCB-AD79-8E2F6404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035173"/>
            <a:ext cx="11671299" cy="32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BF6AE-F0B1-AD6D-21EB-258CDA2A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2504142"/>
            <a:ext cx="50006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72520-29FD-05C3-0A52-8CC652C8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1" y="3429000"/>
            <a:ext cx="5000624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402B5-40B7-A10C-CB39-AE6250598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" y="4438647"/>
            <a:ext cx="5000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8E318-7469-0E7F-F722-576C17E9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31" y="1990726"/>
            <a:ext cx="5972175" cy="3114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0B4E9-5915-A234-6AB4-864EFE2D90F9}"/>
              </a:ext>
            </a:extLst>
          </p:cNvPr>
          <p:cNvSpPr txBox="1">
            <a:spLocks/>
          </p:cNvSpPr>
          <p:nvPr/>
        </p:nvSpPr>
        <p:spPr>
          <a:xfrm>
            <a:off x="626534" y="751219"/>
            <a:ext cx="8596668" cy="100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 </a:t>
            </a:r>
            <a:r>
              <a:rPr lang="sr-Latn-RS" dirty="0" err="1"/>
              <a:t>mod</a:t>
            </a:r>
            <a:r>
              <a:rPr lang="sr-Latn-RS" dirty="0"/>
              <a:t> 2 podaci se grupišu na osnovu atributa lane koji predstavlja saobraćajnu traku na ulici, u slučaju ovog </a:t>
            </a:r>
            <a:r>
              <a:rPr lang="sr-Latn-RS" dirty="0" err="1"/>
              <a:t>dataset</a:t>
            </a:r>
            <a:r>
              <a:rPr lang="sr-Latn-RS" dirty="0"/>
              <a:t>-a to je korišćeno kao lokacija jer nemam neki atribut kao id lokacije npr.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58D5-80C3-634B-EB20-2FFF6C24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poziva aplikacije za </a:t>
            </a:r>
            <a:r>
              <a:rPr lang="sr-Latn-RS" dirty="0" err="1"/>
              <a:t>mod</a:t>
            </a:r>
            <a:r>
              <a:rPr lang="sr-Latn-RS" dirty="0"/>
              <a:t> 2 i izlaz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D5406-BD22-7F47-CB17-7C8E19AB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2108676"/>
            <a:ext cx="7869766" cy="28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AF783-F032-301A-D4B6-1A2BED73E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3" y="2503488"/>
            <a:ext cx="4972336" cy="417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D497E7-0AA3-D203-3F9D-6724D1BED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590" y="2503487"/>
            <a:ext cx="4578971" cy="41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3603-707D-4358-8C40-1D6585C1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4" y="530572"/>
            <a:ext cx="8596668" cy="3880773"/>
          </a:xfrm>
        </p:spPr>
        <p:txBody>
          <a:bodyPr/>
          <a:lstStyle/>
          <a:p>
            <a:r>
              <a:rPr lang="en-US" dirty="0"/>
              <a:t>Za mod3 se </a:t>
            </a:r>
            <a:r>
              <a:rPr lang="en-US" dirty="0" err="1"/>
              <a:t>pozivaju</a:t>
            </a:r>
            <a:r>
              <a:rPr lang="en-US" dirty="0"/>
              <a:t> 2 funkcije</a:t>
            </a:r>
          </a:p>
          <a:p>
            <a:r>
              <a:rPr lang="en-US" dirty="0" err="1"/>
              <a:t>Funcija</a:t>
            </a:r>
            <a:r>
              <a:rPr lang="en-US" dirty="0"/>
              <a:t> “</a:t>
            </a:r>
            <a:r>
              <a:rPr lang="en-US" dirty="0" err="1"/>
              <a:t>theLongestWaitingTime</a:t>
            </a:r>
            <a:r>
              <a:rPr lang="en-US" dirty="0"/>
              <a:t>” </a:t>
            </a:r>
            <a:r>
              <a:rPr lang="en-US" dirty="0" err="1"/>
              <a:t>odre</a:t>
            </a:r>
            <a:r>
              <a:rPr lang="sr-Latn-RS" dirty="0" err="1"/>
              <a:t>đuje</a:t>
            </a:r>
            <a:r>
              <a:rPr lang="sr-Latn-RS" dirty="0"/>
              <a:t> sat u kome se prosečno najduže čeka i traku u kojoj se prosečno najduže čeka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9A8D8-4C83-B1E3-70B4-35A4CA4F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" y="1752194"/>
            <a:ext cx="7927909" cy="49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48B8-6521-D65C-0528-195AD713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poziva aplikacije za </a:t>
            </a:r>
            <a:r>
              <a:rPr lang="sr-Latn-RS" dirty="0" err="1"/>
              <a:t>mod</a:t>
            </a:r>
            <a:r>
              <a:rPr lang="sr-Latn-RS" dirty="0"/>
              <a:t> </a:t>
            </a:r>
            <a:r>
              <a:rPr lang="en-US" dirty="0"/>
              <a:t>3</a:t>
            </a:r>
            <a:r>
              <a:rPr lang="sr-Latn-RS" dirty="0"/>
              <a:t> i izlaz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29B25-97EA-5A0F-CCB4-876D4EC4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338" y="1769441"/>
            <a:ext cx="3843132" cy="4271921"/>
          </a:xfrm>
        </p:spPr>
        <p:txBody>
          <a:bodyPr/>
          <a:lstStyle/>
          <a:p>
            <a:r>
              <a:rPr lang="sr-Latn-RS" dirty="0"/>
              <a:t>Zaključak je da se najviše čeka u traci 1306282968_2_0, prosečno nešto više od 2 minuta.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 err="1"/>
              <a:t>Najzagušeniji</a:t>
            </a:r>
            <a:r>
              <a:rPr lang="sr-Latn-RS" dirty="0"/>
              <a:t> je bio 2 sat, kada je prosečno vreme čekanja na nivou celog grada bilo oko 10s.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C3054-2AFB-5DCF-D2D9-CD36993B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5" y="1769441"/>
            <a:ext cx="5781675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765D2-E156-D112-769C-3841B312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5" y="3753956"/>
            <a:ext cx="5781675" cy="21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67BD-FF8E-7A53-380C-027E5736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86" y="292032"/>
            <a:ext cx="9725623" cy="1828315"/>
          </a:xfrm>
        </p:spPr>
        <p:txBody>
          <a:bodyPr>
            <a:normAutofit/>
          </a:bodyPr>
          <a:lstStyle/>
          <a:p>
            <a:r>
              <a:rPr lang="sr-Latn-RS" dirty="0"/>
              <a:t>Funkcija </a:t>
            </a:r>
            <a:r>
              <a:rPr lang="sr-Latn-RS" dirty="0" err="1"/>
              <a:t>busiest_lane</a:t>
            </a:r>
            <a:r>
              <a:rPr lang="sr-Latn-RS" dirty="0"/>
              <a:t> za svaki sat prikazuje u kojoj traci je bilo najviše vozila</a:t>
            </a:r>
          </a:p>
          <a:p>
            <a:r>
              <a:rPr lang="sr-Latn-RS" dirty="0"/>
              <a:t>Vrši se grupisanje po satu, pa po traci, a zatim se za svaki sat određuje broj elemenata u svakoj traci, i onda se pozivom funkcije </a:t>
            </a:r>
            <a:r>
              <a:rPr lang="sr-Latn-RS" dirty="0" err="1"/>
              <a:t>max</a:t>
            </a:r>
            <a:r>
              <a:rPr lang="sr-Latn-RS" dirty="0"/>
              <a:t> određuje u kojoj traci je bilo najviše vozila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BF14-7980-E969-52DE-96BB6F43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86" y="1938545"/>
            <a:ext cx="700087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8AD2F-C760-36C2-5181-73369CD5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67" y="1938545"/>
            <a:ext cx="3185247" cy="14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F172-6C5B-8AF9-53C1-F35E90F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Samostalna </a:t>
            </a:r>
            <a:r>
              <a:rPr lang="sr-Latn-RS" dirty="0" err="1"/>
              <a:t>python</a:t>
            </a:r>
            <a:r>
              <a:rPr lang="sr-Latn-RS" dirty="0"/>
              <a:t> aplikacija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4DB90-CBDF-ED34-FAE3-7DD42394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1456"/>
            <a:ext cx="6677025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099BE-786E-5CCA-E3B1-120D7AD7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04332"/>
            <a:ext cx="6677025" cy="30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C81B-2D83-4741-F422-C13EE3CC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786" y="2768600"/>
            <a:ext cx="8596668" cy="1320800"/>
          </a:xfrm>
        </p:spPr>
        <p:txBody>
          <a:bodyPr/>
          <a:lstStyle/>
          <a:p>
            <a:r>
              <a:rPr lang="sr-Latn-RS" dirty="0"/>
              <a:t>Kraj 1 prezentacije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BAF-0725-5B97-2831-45C22B72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00" y="609600"/>
            <a:ext cx="5070302" cy="1320800"/>
          </a:xfrm>
        </p:spPr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EA31F-D5A2-7A97-5E0E-202015FF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51" y="1703389"/>
            <a:ext cx="8596668" cy="3880773"/>
          </a:xfrm>
        </p:spPr>
        <p:txBody>
          <a:bodyPr/>
          <a:lstStyle/>
          <a:p>
            <a:r>
              <a:rPr lang="sr-Latn-RS" dirty="0"/>
              <a:t>Podaci su </a:t>
            </a:r>
            <a:r>
              <a:rPr lang="sr-Latn-RS" dirty="0" err="1"/>
              <a:t>izgenerisani</a:t>
            </a:r>
            <a:r>
              <a:rPr lang="sr-Latn-RS" dirty="0"/>
              <a:t> pomoću SUMO simulatora</a:t>
            </a:r>
          </a:p>
          <a:p>
            <a:r>
              <a:rPr lang="sr-Latn-RS" dirty="0"/>
              <a:t>Prate vozila u Nišu</a:t>
            </a:r>
            <a:r>
              <a:rPr lang="en-US" dirty="0"/>
              <a:t>, u </a:t>
            </a:r>
            <a:r>
              <a:rPr lang="en-US" dirty="0" err="1"/>
              <a:t>intervalu</a:t>
            </a:r>
            <a:r>
              <a:rPr lang="en-US" dirty="0"/>
              <a:t> od 3 </a:t>
            </a:r>
            <a:r>
              <a:rPr lang="en-US" dirty="0" err="1"/>
              <a:t>sata</a:t>
            </a:r>
            <a:endParaRPr lang="sr-Latn-RS" dirty="0"/>
          </a:p>
          <a:p>
            <a:r>
              <a:rPr lang="sr-Latn-RS" dirty="0"/>
              <a:t>Veličina </a:t>
            </a:r>
            <a:r>
              <a:rPr lang="sr-Latn-RS" dirty="0" err="1"/>
              <a:t>Dataset</a:t>
            </a:r>
            <a:r>
              <a:rPr lang="sr-Latn-RS" dirty="0"/>
              <a:t>-a je 1</a:t>
            </a:r>
            <a:r>
              <a:rPr lang="en-US" dirty="0"/>
              <a:t>,37</a:t>
            </a:r>
            <a:r>
              <a:rPr lang="sr-Latn-RS" dirty="0"/>
              <a:t>GB</a:t>
            </a:r>
          </a:p>
          <a:p>
            <a:r>
              <a:rPr lang="sr-Latn-RS" dirty="0"/>
              <a:t>Postoje sledeći atributi</a:t>
            </a:r>
            <a:r>
              <a:rPr lang="en-US" dirty="0"/>
              <a:t>(</a:t>
            </a:r>
            <a:r>
              <a:rPr lang="en-US" dirty="0" err="1"/>
              <a:t>ukupno</a:t>
            </a:r>
            <a:r>
              <a:rPr lang="en-US" dirty="0"/>
              <a:t> 21)</a:t>
            </a:r>
            <a:r>
              <a:rPr lang="sr-Latn-RS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A8FCC-DE3E-E21F-1696-99392518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1" y="3428999"/>
            <a:ext cx="8812575" cy="19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B46-20E5-2BB4-FA6F-657594A2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6" y="96012"/>
            <a:ext cx="8500533" cy="538988"/>
          </a:xfrm>
        </p:spPr>
        <p:txBody>
          <a:bodyPr/>
          <a:lstStyle/>
          <a:p>
            <a:r>
              <a:rPr lang="sr-Latn-RS" sz="3200" dirty="0"/>
              <a:t>Na slikama je prikazana simulacija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31E32-6C42-C5D9-207F-17217549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241078"/>
            <a:ext cx="6248400" cy="2389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901E7-3C9B-CF69-28F4-E03E8828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05744"/>
            <a:ext cx="6248401" cy="2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3F8-4DE2-0ADE-1349-415A1570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 slogova u tabeli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1FEA-41D5-72B5-2D0F-59B3AE68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FB797-397F-13B8-6138-F39D6B4C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9" y="2160589"/>
            <a:ext cx="9323051" cy="36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5ED3-8491-03EC-55D9-21AFB2CF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442578"/>
            <a:ext cx="8596668" cy="1320800"/>
          </a:xfrm>
        </p:spPr>
        <p:txBody>
          <a:bodyPr/>
          <a:lstStyle/>
          <a:p>
            <a:r>
              <a:rPr lang="sr-Latn-RS" dirty="0"/>
              <a:t>Kontejneri u </a:t>
            </a:r>
            <a:r>
              <a:rPr lang="sr-Latn-RS" dirty="0" err="1"/>
              <a:t>Docker</a:t>
            </a:r>
            <a:r>
              <a:rPr lang="sr-Latn-RS" dirty="0"/>
              <a:t> Desktop aplikaciji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9177-7170-AD37-1A38-925D7D3A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63" y="2467258"/>
            <a:ext cx="8596312" cy="3781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56472-0A5C-FE8F-DFFA-203AE12F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3" y="1722437"/>
            <a:ext cx="594360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5562-FAEE-1791-37E5-E7ED39BC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219"/>
            <a:ext cx="8596668" cy="1320800"/>
          </a:xfrm>
        </p:spPr>
        <p:txBody>
          <a:bodyPr/>
          <a:lstStyle/>
          <a:p>
            <a:r>
              <a:rPr lang="sr-Latn-RS" dirty="0"/>
              <a:t>Postavljanje podataka na kontejner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7D2E-4E21-95FF-3805-1239CCDE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80" y="1091172"/>
            <a:ext cx="8334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3967CC-B5AC-18BF-0326-92BF9FFFE495}"/>
              </a:ext>
            </a:extLst>
          </p:cNvPr>
          <p:cNvSpPr txBox="1">
            <a:spLocks/>
          </p:cNvSpPr>
          <p:nvPr/>
        </p:nvSpPr>
        <p:spPr>
          <a:xfrm>
            <a:off x="774700" y="364173"/>
            <a:ext cx="8596668" cy="80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Postavljanje podataka na </a:t>
            </a:r>
            <a:r>
              <a:rPr lang="sr-Latn-RS" dirty="0" err="1"/>
              <a:t>hdfs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E1CAD-1C2B-3F4C-EDA8-67765954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8269"/>
            <a:ext cx="5943600" cy="2495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B53F9-A0B8-5AAD-8510-43B775EC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4876"/>
            <a:ext cx="10148047" cy="32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47CB-8915-9A9D-FDF0-B0B48A50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4228150"/>
            <a:ext cx="5202593" cy="653098"/>
          </a:xfrm>
        </p:spPr>
        <p:txBody>
          <a:bodyPr/>
          <a:lstStyle/>
          <a:p>
            <a:r>
              <a:rPr lang="sr-Latn-RS" dirty="0"/>
              <a:t>Poziv aplikacije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DA163-8C4C-5294-E10E-18570B7F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9151"/>
            <a:ext cx="5943600" cy="520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93DBF3-89F8-C5DB-92BA-6BDC3A2AA413}"/>
              </a:ext>
            </a:extLst>
          </p:cNvPr>
          <p:cNvSpPr txBox="1">
            <a:spLocks/>
          </p:cNvSpPr>
          <p:nvPr/>
        </p:nvSpPr>
        <p:spPr>
          <a:xfrm>
            <a:off x="829734" y="5094933"/>
            <a:ext cx="8047566" cy="46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Može da se odabere jedan od </a:t>
            </a:r>
            <a:r>
              <a:rPr lang="en-US" dirty="0"/>
              <a:t>tri</a:t>
            </a:r>
            <a:r>
              <a:rPr lang="sr-Latn-RS" dirty="0"/>
              <a:t> moda: 1</a:t>
            </a:r>
            <a:r>
              <a:rPr lang="en-US" dirty="0"/>
              <a:t>, 2</a:t>
            </a:r>
            <a:r>
              <a:rPr lang="sr-Latn-RS" dirty="0"/>
              <a:t> ili </a:t>
            </a:r>
            <a:r>
              <a:rPr lang="en-US" dirty="0"/>
              <a:t>3</a:t>
            </a:r>
            <a:r>
              <a:rPr lang="sr-Latn-RS" dirty="0"/>
              <a:t>.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894232-F690-9BFF-4B39-9D2580C32D2E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/>
              <a:t>Postavljanje python skripte na spark kontejner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0DAB9-C8EC-DFB6-8DF4-67AF82A7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28624"/>
            <a:ext cx="4953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B55558-A7B3-B03A-3EB6-061CF8BB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43" y="2091531"/>
            <a:ext cx="4391025" cy="34099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B1E80-645D-A7DB-2A9E-629D65251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3" y="5662612"/>
            <a:ext cx="4391025" cy="717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7FA2E-4ADD-7C5C-8D7E-7C598F1A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32" y="2053431"/>
            <a:ext cx="5572125" cy="46101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F3EAC9-9E9C-541C-0883-ADBAA181230E}"/>
              </a:ext>
            </a:extLst>
          </p:cNvPr>
          <p:cNvSpPr txBox="1">
            <a:spLocks/>
          </p:cNvSpPr>
          <p:nvPr/>
        </p:nvSpPr>
        <p:spPr>
          <a:xfrm>
            <a:off x="461434" y="905530"/>
            <a:ext cx="8580966" cy="102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Za </a:t>
            </a:r>
            <a:r>
              <a:rPr lang="sr-Latn-RS" dirty="0" err="1"/>
              <a:t>mod</a:t>
            </a:r>
            <a:r>
              <a:rPr lang="sr-Latn-RS" dirty="0"/>
              <a:t> 1 korisnik treba da unese lokaciju za koju želi da dobije statističke podatke, veličinu područja oko te lokacije (SMALL, MEDIUM, LARGE, ENORMOUS), a opciono može da unese i </a:t>
            </a:r>
            <a:r>
              <a:rPr lang="sr-Latn-RS" dirty="0" err="1"/>
              <a:t>timestep</a:t>
            </a:r>
            <a:r>
              <a:rPr lang="sr-Latn-RS" dirty="0"/>
              <a:t> i broj sekundi za koje želi da dobije rezultat počevši od tog </a:t>
            </a:r>
            <a:r>
              <a:rPr lang="sr-Latn-RS" dirty="0" err="1"/>
              <a:t>timestep</a:t>
            </a:r>
            <a:r>
              <a:rPr lang="sr-Latn-RS" dirty="0"/>
              <a:t>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6793</TotalTime>
  <Words>312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Projekat 1 </vt:lpstr>
      <vt:lpstr>Podaci</vt:lpstr>
      <vt:lpstr>Na slikama je prikazana simulacija</vt:lpstr>
      <vt:lpstr>Primeri slogova u tabeli</vt:lpstr>
      <vt:lpstr>Kontejneri u Docker Desktop aplikaciji</vt:lpstr>
      <vt:lpstr>Postavljanje podataka na kontejner</vt:lpstr>
      <vt:lpstr>PowerPoint Presentation</vt:lpstr>
      <vt:lpstr>Poziv aplikacije</vt:lpstr>
      <vt:lpstr>PowerPoint Presentation</vt:lpstr>
      <vt:lpstr>Primer poziva aplikacije za mod 1 i izlaz</vt:lpstr>
      <vt:lpstr>PowerPoint Presentation</vt:lpstr>
      <vt:lpstr>Primer poziva aplikacije za mod 2 i izlaz</vt:lpstr>
      <vt:lpstr>PowerPoint Presentation</vt:lpstr>
      <vt:lpstr>Primer poziva aplikacije za mod 3 i izlaz</vt:lpstr>
      <vt:lpstr>PowerPoint Presentation</vt:lpstr>
      <vt:lpstr>Samostalna python aplikacija</vt:lpstr>
      <vt:lpstr>Kraj 1 prezentacije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Tonic</dc:creator>
  <cp:lastModifiedBy>Ana Tonic</cp:lastModifiedBy>
  <cp:revision>5</cp:revision>
  <dcterms:created xsi:type="dcterms:W3CDTF">2023-01-27T01:11:32Z</dcterms:created>
  <dcterms:modified xsi:type="dcterms:W3CDTF">2023-02-07T20:25:54Z</dcterms:modified>
</cp:coreProperties>
</file>