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Great Vibes"/>
      <p:regular r:id="rId34"/>
    </p:embeddedFont>
    <p:embeddedFont>
      <p:font typeface="Atkinson Hyperlegibl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tkinsonHyperlegible-regular.fntdata"/><Relationship Id="rId12" Type="http://schemas.openxmlformats.org/officeDocument/2006/relationships/slide" Target="slides/slide7.xml"/><Relationship Id="rId34" Type="http://schemas.openxmlformats.org/officeDocument/2006/relationships/font" Target="fonts/GreatVibes-regular.fntdata"/><Relationship Id="rId15" Type="http://schemas.openxmlformats.org/officeDocument/2006/relationships/slide" Target="slides/slide10.xml"/><Relationship Id="rId37" Type="http://schemas.openxmlformats.org/officeDocument/2006/relationships/font" Target="fonts/AtkinsonHyperlegible-italic.fntdata"/><Relationship Id="rId14" Type="http://schemas.openxmlformats.org/officeDocument/2006/relationships/slide" Target="slides/slide9.xml"/><Relationship Id="rId36" Type="http://schemas.openxmlformats.org/officeDocument/2006/relationships/font" Target="fonts/AtkinsonHyperlegibl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tkinsonHyperlegibl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2e87ac67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2e87ac67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1741ef79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1741ef79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2e87ac676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2e87ac676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2e87ac676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2e87ac676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29620fd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29620fd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29620fd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29620fd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29620fdf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29620fd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29620fdf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29620fdf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2e87ac676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2e87ac676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29620fdf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29620fdf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741ef79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741ef7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29620fd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29620fd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29620fdf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29620fdf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29620fdf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29620fdf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29620fd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29620fd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29620fdf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29620fdf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29620fdf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29620fdf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28d4854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28d4854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29620fdf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29620fdf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29620fdf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29620fdf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2e87ac6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2e87ac6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2e87ac67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2e87ac67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2e87ac67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2e87ac67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1741ef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1741ef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29620fd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29620fd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1adfdaf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1adfdaf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2e87ac676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2e87ac67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tkinson Hyperlegible"/>
              <a:buChar char="●"/>
              <a:defRPr sz="1800"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○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■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○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■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○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■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 cu pas spre LLM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#1: n-gram models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ce să prezicem cuvinte?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grammar checkers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speech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assisted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BCI (brain-computer interfaces)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150" y="341513"/>
            <a:ext cx="3758700" cy="44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prezicem?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calculăm probabilitatea unui cuvânt care urmează?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675" y="1938075"/>
            <a:ext cx="7008650" cy="3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prezicem?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calculăm probabilitatea unui cuvânt care urmează?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idea #1: încercăm să găsim fix secvența care ne interesează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675" y="1938075"/>
            <a:ext cx="7008650" cy="3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825" y="3535826"/>
            <a:ext cx="7799449" cy="8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calculăm probabilitatea unui cuvânt care urmează?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idea #2: aplicăm chain rule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26879" t="0"/>
          <a:stretch/>
        </p:blipFill>
        <p:spPr>
          <a:xfrm>
            <a:off x="1228850" y="3396075"/>
            <a:ext cx="6686300" cy="8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prezicem?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675" y="1938075"/>
            <a:ext cx="7008650" cy="3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73561" r="0" t="0"/>
          <a:stretch/>
        </p:blipFill>
        <p:spPr>
          <a:xfrm>
            <a:off x="3363227" y="4028825"/>
            <a:ext cx="2417551" cy="8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lanțuri Markov</a:t>
            </a:r>
            <a:endParaRPr b="1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putem aproxima și presupunând că numai </a:t>
            </a:r>
            <a:r>
              <a:rPr b="1" lang="en"/>
              <a:t>ultima stare</a:t>
            </a:r>
            <a:r>
              <a:rPr lang="en"/>
              <a:t> </a:t>
            </a:r>
            <a:r>
              <a:rPr lang="en"/>
              <a:t>contează! 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150" y="1714575"/>
            <a:ext cx="5002800" cy="31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modele Markov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putem aproxima presupunând </a:t>
            </a:r>
            <a:r>
              <a:rPr lang="en"/>
              <a:t>că</a:t>
            </a:r>
            <a:r>
              <a:rPr lang="en"/>
              <a:t> numai </a:t>
            </a:r>
            <a:r>
              <a:rPr b="1" lang="en"/>
              <a:t>ultimul cuvânt</a:t>
            </a:r>
            <a:r>
              <a:rPr lang="en"/>
              <a:t> contează 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700" y="2080550"/>
            <a:ext cx="7008650" cy="3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575" y="2624800"/>
            <a:ext cx="3914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8213" y="3010475"/>
            <a:ext cx="5501626" cy="6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folosește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CountVectorizer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specifică </a:t>
            </a:r>
            <a:r>
              <a:rPr lang="en"/>
              <a:t>parametrul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ngram_range=(2,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vectorizează corpusul de versuri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afișează bigramele cele mai frecvente</a:t>
            </a:r>
            <a:endParaRPr/>
          </a:p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exercitiu 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aka </a:t>
            </a:r>
            <a:r>
              <a:rPr i="1" lang="en" sz="4000">
                <a:latin typeface="Great Vibes"/>
                <a:ea typeface="Great Vibes"/>
                <a:cs typeface="Great Vibes"/>
                <a:sym typeface="Great Vibes"/>
              </a:rPr>
              <a:t>Metoda Verosimilității Maxime</a:t>
            </a:r>
            <a:endParaRPr i="1" sz="4000"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calculăm probabilități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34100"/>
            <a:ext cx="8520600" cy="809700"/>
          </a:xfrm>
          <a:prstGeom prst="rect">
            <a:avLst/>
          </a:prstGeom>
          <a:effectLst>
            <a:outerShdw blurRad="28575" rotWithShape="0" algn="bl" dir="264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" sz="5750"/>
              <a:t>M</a:t>
            </a:r>
            <a:r>
              <a:rPr lang="en" sz="4050"/>
              <a:t>aximum</a:t>
            </a:r>
            <a:r>
              <a:rPr lang="en" sz="5750"/>
              <a:t> </a:t>
            </a:r>
            <a:r>
              <a:rPr b="1" lang="en" sz="5750"/>
              <a:t>L</a:t>
            </a:r>
            <a:r>
              <a:rPr lang="en" sz="4050"/>
              <a:t>ikelihood</a:t>
            </a:r>
            <a:r>
              <a:rPr lang="en" sz="5750"/>
              <a:t> </a:t>
            </a:r>
            <a:r>
              <a:rPr b="1" lang="en" sz="5750"/>
              <a:t>E</a:t>
            </a:r>
            <a:r>
              <a:rPr lang="en" sz="4050"/>
              <a:t>stimation</a:t>
            </a:r>
            <a:r>
              <a:rPr lang="en" sz="5070"/>
              <a:t> </a:t>
            </a:r>
            <a:endParaRPr sz="507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1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cum calculăm probabilități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MLE </a:t>
            </a:r>
            <a:r>
              <a:rPr lang="en"/>
              <a:t>= estimăm parametrii populației încercând să maximizăm probabilitatea de a obține setul de date pe care îl avem (setul de antrenare)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pentru cuvinte → </a:t>
            </a:r>
            <a:r>
              <a:rPr b="1" lang="en"/>
              <a:t>frecvență relativă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538" y="3170575"/>
            <a:ext cx="5164924" cy="13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cum calculăm probabilități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49" y="1787825"/>
            <a:ext cx="3884750" cy="13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5226725" y="954750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can you tell me about any good cantonese restaurants close by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tell me about chez panisse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i’m looking for a good place to eat breakfast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when is caffe venezia open during the day</a:t>
            </a:r>
            <a:endParaRPr sz="1100"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47" y="3245975"/>
            <a:ext cx="3884751" cy="61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062250"/>
            <a:ext cx="4463201" cy="18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n-gram models</a:t>
            </a:r>
            <a:r>
              <a:rPr lang="en"/>
              <a:t>: de ce?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putem introduce mai multe concepte importante pentru LLM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lanțuri Markov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375" y="1698000"/>
            <a:ext cx="5002800" cy="31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cum calculăm probabilități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00" y="1492350"/>
            <a:ext cx="7683926" cy="25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exercitiu 2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afișează</a:t>
            </a:r>
            <a:r>
              <a:rPr lang="en"/>
              <a:t> tabelul cu </a:t>
            </a:r>
            <a:r>
              <a:rPr lang="en"/>
              <a:t>count-urile</a:t>
            </a:r>
            <a:r>
              <a:rPr lang="en"/>
              <a:t> bigramelor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afișează tabelul cu probabilități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probabilities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37" y="1585150"/>
            <a:ext cx="7815274" cy="7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700"/>
              <a:t>important</a:t>
            </a:r>
            <a:r>
              <a:rPr lang="en" sz="3700"/>
              <a:t>, altfel ajungem la numere</a:t>
            </a:r>
            <a:r>
              <a:rPr lang="en" sz="2800"/>
              <a:t> </a:t>
            </a:r>
            <a:r>
              <a:rPr lang="en"/>
              <a:t>prea mici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00" y="1675275"/>
            <a:ext cx="8032275" cy="28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longer context: trigrame, n-grame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n-grams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infinigram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evaluare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intrinsic vs. extrinsic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perplexity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313" y="1579375"/>
            <a:ext cx="5724175" cy="17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925" y="3591425"/>
            <a:ext cx="5845251" cy="10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exercitiu 3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perplexity time!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050" y="2917025"/>
            <a:ext cx="6784100" cy="18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275" y="473899"/>
            <a:ext cx="5514899" cy="22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exercitiu 4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generează câteva propoziții folosind modelul construit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25" y="1017725"/>
            <a:ext cx="6268549" cy="3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n-gram models</a:t>
            </a:r>
            <a:r>
              <a:rPr lang="en"/>
              <a:t>: de ce?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putem introduce mai multe concepte importante pentru LLM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lanțuri Markov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împărțirea train/test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n-gram models</a:t>
            </a:r>
            <a:r>
              <a:rPr lang="en"/>
              <a:t>: de ce?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putem introduce mai multe concepte importante pentru LLM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lanțuri Markov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împărțirea train/test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metrica </a:t>
            </a:r>
            <a:r>
              <a:rPr i="1" lang="en"/>
              <a:t>perplexity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200" y="2617700"/>
            <a:ext cx="3858299" cy="11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n-gram models</a:t>
            </a:r>
            <a:r>
              <a:rPr lang="en"/>
              <a:t>: de ce?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putem introduce mai multe concepte importante pentru LLM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lanțuri Markov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împărțirea train/test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metrica </a:t>
            </a:r>
            <a:r>
              <a:rPr i="1" lang="en"/>
              <a:t>perplexity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generarea propozițiilor prin sampling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00" y="3109050"/>
            <a:ext cx="6206301" cy="16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facem: prezicem cuvinte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Acolo se vedeau plopi rari cu frunzele…</a:t>
            </a:r>
            <a:endParaRPr i="1" sz="2000"/>
          </a:p>
          <a:p>
            <a:pPr indent="-355600" lvl="0" marL="9144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verzi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argintate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vs.</a:t>
            </a:r>
            <a:endParaRPr sz="2000"/>
          </a:p>
          <a:p>
            <a:pPr indent="-355600" lvl="0" marL="9144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curajos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sâmbătă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facem: prezicem cuvinte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Acolo se vedeau plopi rari cu frunzele…</a:t>
            </a:r>
            <a:endParaRPr i="1" sz="2000"/>
          </a:p>
          <a:p>
            <a:pPr indent="-355600" lvl="0" marL="9144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verzi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argintate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vs.</a:t>
            </a:r>
            <a:endParaRPr sz="2000"/>
          </a:p>
          <a:p>
            <a:pPr indent="-355600" lvl="0" marL="9144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curajos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sâmbătă</a:t>
            </a:r>
            <a:endParaRPr sz="20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540725" y="2713475"/>
            <a:ext cx="54018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putem evalua și probabilitatea unei secvențe!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✅ </a:t>
            </a:r>
            <a:r>
              <a:rPr i="1" lang="en" sz="1600"/>
              <a:t>…lucrurile nu sunt chiar așa complicate…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vs.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❓ </a:t>
            </a:r>
            <a:r>
              <a:rPr i="1" lang="en" sz="1600"/>
              <a:t>…complicate așa chiar sunt nu lucrurile…</a:t>
            </a:r>
            <a:endParaRPr i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ce să prezicem cuvinte?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grammar checkers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speech recognition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ce să prezicem cuvinte?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grammar checkers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speech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assisted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800" y="1323475"/>
            <a:ext cx="2877825" cy="25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