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36"/>
  </p:notesMasterIdLst>
  <p:sldIdLst>
    <p:sldId id="256" r:id="rId5"/>
    <p:sldId id="351" r:id="rId6"/>
    <p:sldId id="260" r:id="rId7"/>
    <p:sldId id="350" r:id="rId8"/>
    <p:sldId id="362" r:id="rId9"/>
    <p:sldId id="348" r:id="rId10"/>
    <p:sldId id="352" r:id="rId11"/>
    <p:sldId id="353" r:id="rId12"/>
    <p:sldId id="354" r:id="rId13"/>
    <p:sldId id="355" r:id="rId14"/>
    <p:sldId id="356" r:id="rId15"/>
    <p:sldId id="358" r:id="rId16"/>
    <p:sldId id="359" r:id="rId17"/>
    <p:sldId id="360" r:id="rId18"/>
    <p:sldId id="363" r:id="rId19"/>
    <p:sldId id="361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3" r:id="rId29"/>
    <p:sldId id="374" r:id="rId30"/>
    <p:sldId id="375" r:id="rId31"/>
    <p:sldId id="376" r:id="rId32"/>
    <p:sldId id="377" r:id="rId33"/>
    <p:sldId id="378" r:id="rId34"/>
    <p:sldId id="284" r:id="rId3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7"/>
    </p:embeddedFont>
    <p:embeddedFont>
      <p:font typeface="Merriweather" pitchFamily="2" charset="77"/>
      <p:regular r:id="rId38"/>
      <p:bold r:id="rId39"/>
      <p:italic r:id="rId40"/>
      <p:boldItalic r:id="rId41"/>
    </p:embeddedFont>
    <p:embeddedFont>
      <p:font typeface="Merriweather Black" panose="020F0502020204030204" pitchFamily="34" charset="0"/>
      <p:bold r:id="rId42"/>
      <p:italic r:id="rId43"/>
      <p:boldItalic r:id="rId44"/>
    </p:embeddedFont>
    <p:embeddedFont>
      <p:font typeface="Spectral" panose="02020502060000000000" pitchFamily="18" charset="77"/>
      <p:regular r:id="rId45"/>
      <p:bold r:id="rId46"/>
      <p:italic r:id="rId47"/>
      <p:boldItalic r:id="rId48"/>
    </p:embeddedFont>
    <p:embeddedFont>
      <p:font typeface="Spectral Light" panose="02020302060000000000" pitchFamily="18" charset="77"/>
      <p:regular r:id="rId49"/>
      <p: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FB6C5-F28F-48B6-9457-274C74023AA5}" v="3" dt="2023-01-27T19:30:50.866"/>
    <p1510:client id="{EB370488-1D56-4E66-81BB-6BD145CD358D}" v="1" dt="2023-01-17T21:59:35.463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5"/>
    <p:restoredTop sz="94626"/>
  </p:normalViewPr>
  <p:slideViewPr>
    <p:cSldViewPr snapToGrid="0">
      <p:cViewPr varScale="1">
        <p:scale>
          <a:sx n="161" d="100"/>
          <a:sy n="161" d="100"/>
        </p:scale>
        <p:origin x="40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EA STEFANIA ZAVOIU" userId="S::andreea.zavoiu@s.unibuc.ro::ad8f3a93-fabd-42db-a77e-d721c88d85c9" providerId="AD" clId="Web-{EB370488-1D56-4E66-81BB-6BD145CD358D}"/>
    <pc:docChg chg="modSld">
      <pc:chgData name="ANDREEA STEFANIA ZAVOIU" userId="S::andreea.zavoiu@s.unibuc.ro::ad8f3a93-fabd-42db-a77e-d721c88d85c9" providerId="AD" clId="Web-{EB370488-1D56-4E66-81BB-6BD145CD358D}" dt="2023-01-17T21:59:35.463" v="0" actId="1076"/>
      <pc:docMkLst>
        <pc:docMk/>
      </pc:docMkLst>
      <pc:sldChg chg="modSp">
        <pc:chgData name="ANDREEA STEFANIA ZAVOIU" userId="S::andreea.zavoiu@s.unibuc.ro::ad8f3a93-fabd-42db-a77e-d721c88d85c9" providerId="AD" clId="Web-{EB370488-1D56-4E66-81BB-6BD145CD358D}" dt="2023-01-17T21:59:35.463" v="0" actId="1076"/>
        <pc:sldMkLst>
          <pc:docMk/>
          <pc:sldMk cId="1803495495" sldId="348"/>
        </pc:sldMkLst>
        <pc:spChg chg="mod">
          <ac:chgData name="ANDREEA STEFANIA ZAVOIU" userId="S::andreea.zavoiu@s.unibuc.ro::ad8f3a93-fabd-42db-a77e-d721c88d85c9" providerId="AD" clId="Web-{EB370488-1D56-4E66-81BB-6BD145CD358D}" dt="2023-01-17T21:59:35.463" v="0" actId="1076"/>
          <ac:spMkLst>
            <pc:docMk/>
            <pc:sldMk cId="1803495495" sldId="348"/>
            <ac:spMk id="2804" creationId="{00000000-0000-0000-0000-000000000000}"/>
          </ac:spMkLst>
        </pc:spChg>
      </pc:sldChg>
    </pc:docChg>
  </pc:docChgLst>
  <pc:docChgLst>
    <pc:chgData name="SOFIA MARIA VULTUR" userId="S::sofia.vultur@s.unibuc.ro::6c7158df-1e76-4490-a8ad-29ce599c3ba2" providerId="AD" clId="Web-{1B0FB6C5-F28F-48B6-9457-274C74023AA5}"/>
    <pc:docChg chg="modSld">
      <pc:chgData name="SOFIA MARIA VULTUR" userId="S::sofia.vultur@s.unibuc.ro::6c7158df-1e76-4490-a8ad-29ce599c3ba2" providerId="AD" clId="Web-{1B0FB6C5-F28F-48B6-9457-274C74023AA5}" dt="2023-01-27T19:30:50.866" v="2" actId="1076"/>
      <pc:docMkLst>
        <pc:docMk/>
      </pc:docMkLst>
      <pc:sldChg chg="modSp">
        <pc:chgData name="SOFIA MARIA VULTUR" userId="S::sofia.vultur@s.unibuc.ro::6c7158df-1e76-4490-a8ad-29ce599c3ba2" providerId="AD" clId="Web-{1B0FB6C5-F28F-48B6-9457-274C74023AA5}" dt="2023-01-27T19:30:50.866" v="2" actId="1076"/>
        <pc:sldMkLst>
          <pc:docMk/>
          <pc:sldMk cId="1417126672" sldId="354"/>
        </pc:sldMkLst>
        <pc:spChg chg="mod">
          <ac:chgData name="SOFIA MARIA VULTUR" userId="S::sofia.vultur@s.unibuc.ro::6c7158df-1e76-4490-a8ad-29ce599c3ba2" providerId="AD" clId="Web-{1B0FB6C5-F28F-48B6-9457-274C74023AA5}" dt="2023-01-27T19:30:50.866" v="2" actId="1076"/>
          <ac:spMkLst>
            <pc:docMk/>
            <pc:sldMk cId="1417126672" sldId="354"/>
            <ac:spMk id="280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753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276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884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2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836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922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447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293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643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619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922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841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964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85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829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399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94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864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383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984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27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08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669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85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202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61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166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5" name="Google Shape;1785;p2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786" name="Google Shape;1786;p2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787" name="Google Shape;178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788" name="Google Shape;178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9" name="Google Shape;178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0" name="Google Shape;179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1" name="Google Shape;179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2" name="Google Shape;179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3" name="Google Shape;179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4" name="Google Shape;179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5" name="Google Shape;179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6" name="Google Shape;179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97" name="Google Shape;179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798" name="Google Shape;179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9" name="Google Shape;179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0" name="Google Shape;180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1" name="Google Shape;180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2" name="Google Shape;180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3" name="Google Shape;180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4" name="Google Shape;180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5" name="Google Shape;180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06" name="Google Shape;1806;p2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07" name="Google Shape;180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08" name="Google Shape;180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9" name="Google Shape;180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0" name="Google Shape;181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1" name="Google Shape;181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2" name="Google Shape;181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3" name="Google Shape;181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4" name="Google Shape;181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5" name="Google Shape;181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6" name="Google Shape;181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17" name="Google Shape;181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18" name="Google Shape;181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9" name="Google Shape;181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0" name="Google Shape;182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1" name="Google Shape;182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2" name="Google Shape;182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3" name="Google Shape;182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4" name="Google Shape;182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5" name="Google Shape;182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26" name="Google Shape;1826;p2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27" name="Google Shape;182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28" name="Google Shape;182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9" name="Google Shape;182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0" name="Google Shape;183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1" name="Google Shape;183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2" name="Google Shape;183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3" name="Google Shape;183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4" name="Google Shape;183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5" name="Google Shape;183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6" name="Google Shape;183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37" name="Google Shape;183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38" name="Google Shape;183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9" name="Google Shape;183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0" name="Google Shape;184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1" name="Google Shape;184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2" name="Google Shape;184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3" name="Google Shape;184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4" name="Google Shape;184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5" name="Google Shape;184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46" name="Google Shape;1846;p2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47" name="Google Shape;184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48" name="Google Shape;184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9" name="Google Shape;184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0" name="Google Shape;185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1" name="Google Shape;185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2" name="Google Shape;185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3" name="Google Shape;185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4" name="Google Shape;185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5" name="Google Shape;185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6" name="Google Shape;185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57" name="Google Shape;185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58" name="Google Shape;185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9" name="Google Shape;185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0" name="Google Shape;186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1" name="Google Shape;186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2" name="Google Shape;186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3" name="Google Shape;186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4" name="Google Shape;186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5" name="Google Shape;186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866" name="Google Shape;1866;p26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26"/>
          <p:cNvGrpSpPr/>
          <p:nvPr/>
        </p:nvGrpSpPr>
        <p:grpSpPr>
          <a:xfrm flipH="1">
            <a:off x="8438760" y="4313593"/>
            <a:ext cx="474334" cy="655652"/>
            <a:chOff x="5996469" y="3940040"/>
            <a:chExt cx="474334" cy="655652"/>
          </a:xfrm>
        </p:grpSpPr>
        <p:sp>
          <p:nvSpPr>
            <p:cNvPr id="1868" name="Google Shape;1868;p2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 flipH="1">
              <a:off x="5996469" y="3940040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720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170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70" r:id="rId3"/>
    <p:sldLayoutId id="2147483673" r:id="rId4"/>
    <p:sldLayoutId id="2147483679" r:id="rId5"/>
    <p:sldLayoutId id="2147483680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1916022" y="3855227"/>
            <a:ext cx="5308468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Ștefan</a:t>
            </a:r>
            <a:r>
              <a:rPr lang="en-GB" dirty="0"/>
              <a:t> Iordache &amp; </a:t>
            </a:r>
            <a:r>
              <a:rPr lang="en-GB" dirty="0" err="1"/>
              <a:t>Ciprian</a:t>
            </a:r>
            <a:r>
              <a:rPr lang="en-GB" dirty="0"/>
              <a:t> </a:t>
            </a:r>
            <a:r>
              <a:rPr lang="en-GB" dirty="0" err="1"/>
              <a:t>Păduraru</a:t>
            </a:r>
            <a:endParaRPr lang="en-GB"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Introducere</a:t>
            </a:r>
            <a:r>
              <a:rPr lang="en" sz="3200" dirty="0"/>
              <a:t> </a:t>
            </a:r>
            <a:r>
              <a:rPr lang="en" sz="3200" dirty="0" err="1"/>
              <a:t>în</a:t>
            </a:r>
            <a:r>
              <a:rPr lang="en" sz="3200" dirty="0"/>
              <a:t> Reinforcement Learning</a:t>
            </a:r>
            <a:endParaRPr sz="3200" dirty="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#4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55"/>
          <p:cNvSpPr/>
          <p:nvPr/>
        </p:nvSpPr>
        <p:spPr>
          <a:xfrm>
            <a:off x="5735924" y="1458124"/>
            <a:ext cx="2870176" cy="18520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❓ </a:t>
            </a:r>
            <a:r>
              <a:rPr lang="en" dirty="0" err="1"/>
              <a:t>Întrebare</a:t>
            </a:r>
            <a:r>
              <a:rPr lang="en" dirty="0"/>
              <a:t> </a:t>
            </a:r>
            <a:r>
              <a:rPr lang="en" dirty="0" err="1"/>
              <a:t>rapidă</a:t>
            </a:r>
            <a:r>
              <a:rPr lang="en" dirty="0"/>
              <a:t> ❓ 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MDP – </a:t>
            </a:r>
            <a:r>
              <a:rPr lang="en-US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Evaluarea</a:t>
            </a:r>
            <a:r>
              <a:rPr lang="en-US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politicii</a:t>
            </a:r>
            <a:endParaRPr lang="en-US"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1" name="Google Shape;2801;p55"/>
          <p:cNvSpPr txBox="1"/>
          <p:nvPr/>
        </p:nvSpPr>
        <p:spPr>
          <a:xfrm>
            <a:off x="1065850" y="2394400"/>
            <a:ext cx="24168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sz="18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Care este diferența față de algoritmul anterior?</a:t>
            </a:r>
            <a:endParaRPr sz="18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02" name="Google Shape;2802;p55"/>
          <p:cNvSpPr txBox="1"/>
          <p:nvPr/>
        </p:nvSpPr>
        <p:spPr>
          <a:xfrm>
            <a:off x="5829449" y="1592025"/>
            <a:ext cx="2602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Răspuns</a:t>
            </a:r>
            <a:r>
              <a:rPr lang="en" sz="18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3" name="Google Shape;2803;p55"/>
              <p:cNvSpPr txBox="1"/>
              <p:nvPr/>
            </p:nvSpPr>
            <p:spPr>
              <a:xfrm>
                <a:off x="5829450" y="2001162"/>
                <a:ext cx="2602200" cy="1133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sz="20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De această dată, se evaluează V sub o politică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RO" sz="20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.</a:t>
                </a:r>
              </a:p>
            </p:txBody>
          </p:sp>
        </mc:Choice>
        <mc:Fallback xmlns="">
          <p:sp>
            <p:nvSpPr>
              <p:cNvPr id="2803" name="Google Shape;2803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450" y="2001162"/>
                <a:ext cx="2602200" cy="1133813"/>
              </a:xfrm>
              <a:prstGeom prst="rect">
                <a:avLst/>
              </a:prstGeom>
              <a:blipFill>
                <a:blip r:embed="rId3"/>
                <a:stretch>
                  <a:fillRect l="-1456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6" name="Google Shape;2806;p55"/>
          <p:cNvCxnSpPr>
            <a:stCxn id="2796" idx="3"/>
            <a:endCxn id="2807" idx="1"/>
          </p:cNvCxnSpPr>
          <p:nvPr/>
        </p:nvCxnSpPr>
        <p:spPr>
          <a:xfrm rot="10800000" flipH="1">
            <a:off x="3996100" y="2254475"/>
            <a:ext cx="720600" cy="88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0" name="Google Shape;2810;p55"/>
          <p:cNvGrpSpPr/>
          <p:nvPr/>
        </p:nvGrpSpPr>
        <p:grpSpPr>
          <a:xfrm>
            <a:off x="4827434" y="1873668"/>
            <a:ext cx="640081" cy="658115"/>
            <a:chOff x="1690218" y="1609641"/>
            <a:chExt cx="526339" cy="577699"/>
          </a:xfrm>
        </p:grpSpPr>
        <p:sp>
          <p:nvSpPr>
            <p:cNvPr id="2811" name="Google Shape;2811;p55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5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7" name="Google Shape;2807;p55"/>
          <p:cNvSpPr txBox="1"/>
          <p:nvPr/>
        </p:nvSpPr>
        <p:spPr>
          <a:xfrm>
            <a:off x="4716697" y="2048650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65795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Exemplu MDP – Iterație a politicii de evaluare - Mars Rover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5200" y="1662040"/>
                <a:ext cx="7513500" cy="296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ro-RO" dirty="0"/>
                  <a:t>Dinamica:</a:t>
                </a:r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dirty="0"/>
                  <a:t> p(s</a:t>
                </a:r>
                <a:r>
                  <a:rPr lang="ro-RO" baseline="-25000" dirty="0"/>
                  <a:t>6</a:t>
                </a:r>
                <a:r>
                  <a:rPr lang="ro-RO" dirty="0"/>
                  <a:t> | s</a:t>
                </a:r>
                <a:r>
                  <a:rPr lang="ro-RO" baseline="-25000" dirty="0"/>
                  <a:t>6</a:t>
                </a:r>
                <a:r>
                  <a:rPr lang="ro-RO" dirty="0"/>
                  <a:t>, a</a:t>
                </a:r>
                <a:r>
                  <a:rPr lang="ro-RO" baseline="-25000" dirty="0"/>
                  <a:t>1</a:t>
                </a:r>
                <a:r>
                  <a:rPr lang="ro-RO" dirty="0"/>
                  <a:t>) = 0.5</a:t>
                </a:r>
              </a:p>
              <a:p>
                <a:pPr lvl="1">
                  <a:lnSpc>
                    <a:spcPct val="150000"/>
                  </a:lnSpc>
                  <a:buFont typeface="Spectral"/>
                  <a:buChar char="●"/>
                </a:pPr>
                <a:r>
                  <a:rPr lang="ro-RO" dirty="0"/>
                  <a:t> p(s</a:t>
                </a:r>
                <a:r>
                  <a:rPr lang="ro-RO" baseline="-25000" dirty="0"/>
                  <a:t>7</a:t>
                </a:r>
                <a:r>
                  <a:rPr lang="ro-RO" dirty="0"/>
                  <a:t> | s</a:t>
                </a:r>
                <a:r>
                  <a:rPr lang="ro-RO" baseline="-25000" dirty="0"/>
                  <a:t>7</a:t>
                </a:r>
                <a:r>
                  <a:rPr lang="ro-RO" dirty="0"/>
                  <a:t>, a</a:t>
                </a:r>
                <a:r>
                  <a:rPr lang="ro-RO" baseline="-25000" dirty="0"/>
                  <a:t>1</a:t>
                </a:r>
                <a:r>
                  <a:rPr lang="ro-RO" dirty="0"/>
                  <a:t>) = 0.5, ...</a:t>
                </a:r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ro-RO" dirty="0" err="1"/>
                  <a:t>Reward</a:t>
                </a:r>
                <a:r>
                  <a:rPr lang="ro-RO" dirty="0"/>
                  <a:t>:  </a:t>
                </a:r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dirty="0"/>
                  <a:t>+1, în starea s</a:t>
                </a:r>
                <a:r>
                  <a:rPr lang="ro-RO" baseline="-25000" dirty="0"/>
                  <a:t>1</a:t>
                </a:r>
                <a:endParaRPr lang="ro-RO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dirty="0"/>
                  <a:t>+10, în starea s</a:t>
                </a:r>
                <a:r>
                  <a:rPr lang="ro-RO" baseline="-25000" dirty="0"/>
                  <a:t>7</a:t>
                </a:r>
                <a:endParaRPr lang="ro-RO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dirty="0"/>
                  <a:t>0, altfel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ro-RO" dirty="0"/>
                  <a:t>Fie: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ro-RO" dirty="0"/>
                  <a:t>(s) = a</a:t>
                </a:r>
                <a:r>
                  <a:rPr lang="ro-RO" baseline="-25000" dirty="0"/>
                  <a:t>1</a:t>
                </a:r>
                <a:r>
                  <a:rPr lang="ro-RO" dirty="0"/>
                  <a:t>, </a:t>
                </a:r>
                <a14:m>
                  <m:oMath xmlns:m="http://schemas.openxmlformats.org/officeDocument/2006/math">
                    <m:r>
                      <a:rPr lang="ro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o-RO" dirty="0"/>
                  <a:t>s, presupunem că </a:t>
                </a:r>
                <a:r>
                  <a:rPr lang="ro-RO" dirty="0" err="1"/>
                  <a:t>V</a:t>
                </a:r>
                <a:r>
                  <a:rPr lang="ro-RO" baseline="-25000" dirty="0" err="1"/>
                  <a:t>k</a:t>
                </a:r>
                <a:r>
                  <a:rPr lang="ro-RO" dirty="0"/>
                  <a:t> = [1 0 0 0 0 0 10], k= 1, </a:t>
                </a:r>
                <a14:m>
                  <m:oMath xmlns:m="http://schemas.openxmlformats.org/officeDocument/2006/math">
                    <m:r>
                      <a:rPr lang="en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ro-RO" dirty="0"/>
                  <a:t> = 0.5 </a:t>
                </a:r>
              </a:p>
              <a:p>
                <a:pPr marL="596900" lvl="1" indent="0">
                  <a:lnSpc>
                    <a:spcPct val="150000"/>
                  </a:lnSpc>
                  <a:buNone/>
                </a:pPr>
                <a:endParaRPr lang="ro-RO" dirty="0"/>
              </a:p>
              <a:p>
                <a:pPr lvl="1">
                  <a:lnSpc>
                    <a:spcPct val="150000"/>
                  </a:lnSpc>
                  <a:buChar char="●"/>
                </a:pPr>
                <a:endParaRPr lang="ro-RO" dirty="0"/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5200" y="1662040"/>
                <a:ext cx="7513500" cy="2966400"/>
              </a:xfrm>
              <a:prstGeom prst="rect">
                <a:avLst/>
              </a:prstGeom>
              <a:blipFill>
                <a:blip r:embed="rId3"/>
                <a:stretch>
                  <a:fillRect t="-5128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244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Exemplu MDP – Iterație a politicii de evaluare - Mars Rover – continuare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5200" y="1662040"/>
                <a:ext cx="7513500" cy="296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ro-RO" dirty="0"/>
                  <a:t>Fie: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ro-RO" dirty="0"/>
                  <a:t>(s) = a</a:t>
                </a:r>
                <a:r>
                  <a:rPr lang="ro-RO" baseline="-25000" dirty="0"/>
                  <a:t>1</a:t>
                </a:r>
                <a:r>
                  <a:rPr lang="ro-RO" dirty="0"/>
                  <a:t>, </a:t>
                </a:r>
                <a14:m>
                  <m:oMath xmlns:m="http://schemas.openxmlformats.org/officeDocument/2006/math">
                    <m:r>
                      <a:rPr lang="ro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o-RO" dirty="0"/>
                  <a:t>s, presupunem că </a:t>
                </a:r>
                <a:r>
                  <a:rPr lang="ro-RO" dirty="0" err="1"/>
                  <a:t>V</a:t>
                </a:r>
                <a:r>
                  <a:rPr lang="ro-RO" baseline="-25000" dirty="0" err="1"/>
                  <a:t>k</a:t>
                </a:r>
                <a:r>
                  <a:rPr lang="ro-RO" dirty="0"/>
                  <a:t> = [1 0 0 0 0 0 1 0], k= 1, </a:t>
                </a:r>
                <a14:m>
                  <m:oMath xmlns:m="http://schemas.openxmlformats.org/officeDocument/2006/math">
                    <m:r>
                      <a:rPr lang="en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ro-RO" dirty="0"/>
                  <a:t> = 0.5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ro-RO" dirty="0"/>
                  <a:t>Pentru fiecare s din S: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RO" sz="1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sz="14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bSup>
                    <m:d>
                      <m:dPr>
                        <m:ctrlPr>
                          <a:rPr lang="en-RO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RO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en-US" sz="14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14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RO" sz="1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RO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nary>
                      <m:naryPr>
                        <m:chr m:val="∑"/>
                        <m:supHide m:val="on"/>
                        <m:ctrlPr>
                          <a:rPr lang="en-RO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RO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RO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RO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  <m:r>
                          <a:rPr lang="en-RO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r>
                          <a:rPr lang="en-RO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RO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RO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RO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RO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14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sz="1400" b="1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RO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sSubSup>
                          <m:sSubSupPr>
                            <m:ctrlPr>
                              <a:rPr lang="en-RO" sz="1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sup>
                        </m:sSubSup>
                        <m:r>
                          <a:rPr lang="en-RO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RO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RO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RO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o-RO" dirty="0"/>
              </a:p>
              <a:p>
                <a:pPr lvl="1">
                  <a:lnSpc>
                    <a:spcPct val="150000"/>
                  </a:lnSpc>
                </a:pPr>
                <a:r>
                  <a:rPr lang="ro-RO" dirty="0"/>
                  <a:t>V</a:t>
                </a:r>
                <a:r>
                  <a:rPr lang="ro-RO" baseline="-25000" dirty="0"/>
                  <a:t>k+1</a:t>
                </a:r>
                <a:r>
                  <a:rPr lang="ro-RO" dirty="0"/>
                  <a:t>(s</a:t>
                </a:r>
                <a:r>
                  <a:rPr lang="ro-RO" baseline="-25000" dirty="0"/>
                  <a:t>6</a:t>
                </a:r>
                <a:r>
                  <a:rPr lang="ro-RO" dirty="0"/>
                  <a:t>) = r(s</a:t>
                </a:r>
                <a:r>
                  <a:rPr lang="ro-RO" baseline="-25000" dirty="0"/>
                  <a:t>6</a:t>
                </a:r>
                <a:r>
                  <a:rPr lang="ro-RO" dirty="0"/>
                  <a:t>, a</a:t>
                </a:r>
                <a:r>
                  <a:rPr lang="ro-RO" baseline="-25000" dirty="0"/>
                  <a:t>1</a:t>
                </a:r>
                <a:r>
                  <a:rPr lang="ro-RO" dirty="0"/>
                  <a:t>) + </a:t>
                </a:r>
                <a14:m>
                  <m:oMath xmlns:m="http://schemas.openxmlformats.org/officeDocument/2006/math">
                    <m:r>
                      <a:rPr lang="en-RO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ro-RO" dirty="0"/>
                  <a:t> * 0.5 * </a:t>
                </a:r>
                <a:r>
                  <a:rPr lang="ro-RO" dirty="0" err="1"/>
                  <a:t>V</a:t>
                </a:r>
                <a:r>
                  <a:rPr lang="ro-RO" baseline="-25000" dirty="0" err="1"/>
                  <a:t>k</a:t>
                </a:r>
                <a:r>
                  <a:rPr lang="ro-RO" dirty="0"/>
                  <a:t>(s</a:t>
                </a:r>
                <a:r>
                  <a:rPr lang="ro-RO" baseline="-25000" dirty="0"/>
                  <a:t>6</a:t>
                </a:r>
                <a:r>
                  <a:rPr lang="ro-RO" dirty="0"/>
                  <a:t>) +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ro-RO" dirty="0"/>
                  <a:t> * 0.5 * </a:t>
                </a:r>
                <a:r>
                  <a:rPr lang="ro-RO" dirty="0" err="1"/>
                  <a:t>V</a:t>
                </a:r>
                <a:r>
                  <a:rPr lang="ro-RO" baseline="-25000" dirty="0" err="1"/>
                  <a:t>k</a:t>
                </a:r>
                <a:r>
                  <a:rPr lang="ro-RO" dirty="0"/>
                  <a:t>(s</a:t>
                </a:r>
                <a:r>
                  <a:rPr lang="ro-RO" baseline="-25000" dirty="0"/>
                  <a:t>7</a:t>
                </a:r>
                <a:r>
                  <a:rPr lang="ro-RO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ro-RO" dirty="0"/>
                  <a:t>V</a:t>
                </a:r>
                <a:r>
                  <a:rPr lang="ro-RO" baseline="-25000" dirty="0"/>
                  <a:t>k+1</a:t>
                </a:r>
                <a:r>
                  <a:rPr lang="ro-RO" dirty="0"/>
                  <a:t>(s</a:t>
                </a:r>
                <a:r>
                  <a:rPr lang="ro-RO" baseline="-25000" dirty="0"/>
                  <a:t>6</a:t>
                </a:r>
                <a:r>
                  <a:rPr lang="ro-RO" dirty="0"/>
                  <a:t>) = 0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ro-RO" dirty="0"/>
                  <a:t> * 0.5 * 0+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ro-RO" dirty="0"/>
                  <a:t>* 0.5 * 10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ro-RO" dirty="0"/>
                  <a:t>V</a:t>
                </a:r>
                <a:r>
                  <a:rPr lang="ro-RO" baseline="-25000" dirty="0"/>
                  <a:t>k+1</a:t>
                </a:r>
                <a:r>
                  <a:rPr lang="ro-RO" dirty="0"/>
                  <a:t>(s</a:t>
                </a:r>
                <a:r>
                  <a:rPr lang="ro-RO" baseline="-25000" dirty="0"/>
                  <a:t>6</a:t>
                </a:r>
                <a:r>
                  <a:rPr lang="ro-RO" dirty="0"/>
                  <a:t>) = 2.5</a:t>
                </a:r>
              </a:p>
              <a:p>
                <a:pPr lvl="1">
                  <a:lnSpc>
                    <a:spcPct val="150000"/>
                  </a:lnSpc>
                </a:pPr>
                <a:endParaRPr lang="ro-RO" dirty="0"/>
              </a:p>
              <a:p>
                <a:pPr lvl="1">
                  <a:lnSpc>
                    <a:spcPct val="150000"/>
                  </a:lnSpc>
                </a:pPr>
                <a:endParaRPr lang="ro-RO" dirty="0"/>
              </a:p>
              <a:p>
                <a:pPr lvl="1">
                  <a:lnSpc>
                    <a:spcPct val="150000"/>
                  </a:lnSpc>
                  <a:buChar char="●"/>
                </a:pPr>
                <a:endParaRPr lang="ro-RO" dirty="0"/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5200" y="1662040"/>
                <a:ext cx="7513500" cy="296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905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55"/>
          <p:cNvSpPr/>
          <p:nvPr/>
        </p:nvSpPr>
        <p:spPr>
          <a:xfrm>
            <a:off x="5735924" y="1458125"/>
            <a:ext cx="2870176" cy="11136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Q1: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Câte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politici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deterministe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există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❓ </a:t>
            </a:r>
            <a:r>
              <a:rPr lang="en" dirty="0" err="1"/>
              <a:t>Întrebări</a:t>
            </a:r>
            <a:r>
              <a:rPr lang="en" dirty="0"/>
              <a:t> </a:t>
            </a:r>
            <a:r>
              <a:rPr lang="en" dirty="0" err="1"/>
              <a:t>și</a:t>
            </a:r>
            <a:r>
              <a:rPr lang="en" dirty="0"/>
              <a:t> </a:t>
            </a:r>
            <a:r>
              <a:rPr lang="en" dirty="0" err="1"/>
              <a:t>mai</a:t>
            </a:r>
            <a:r>
              <a:rPr lang="en" dirty="0"/>
              <a:t> </a:t>
            </a:r>
            <a:r>
              <a:rPr lang="en" dirty="0" err="1"/>
              <a:t>rapide</a:t>
            </a:r>
            <a:r>
              <a:rPr lang="en" dirty="0"/>
              <a:t> ❓ 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596573" y="1767828"/>
            <a:ext cx="3299414" cy="173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sng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Ipoteze</a:t>
            </a:r>
            <a:r>
              <a:rPr lang="en-US" sz="1800" b="1" i="1" u="sng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lang="en-US" sz="18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 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stări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discrete (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locații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ale 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roverului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)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 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acțiuni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stânga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/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dreapta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</a:p>
        </p:txBody>
      </p:sp>
      <p:cxnSp>
        <p:nvCxnSpPr>
          <p:cNvPr id="2806" name="Google Shape;2806;p55"/>
          <p:cNvCxnSpPr>
            <a:stCxn id="2796" idx="3"/>
            <a:endCxn id="2807" idx="1"/>
          </p:cNvCxnSpPr>
          <p:nvPr/>
        </p:nvCxnSpPr>
        <p:spPr>
          <a:xfrm rot="10800000" flipH="1">
            <a:off x="3996100" y="2254475"/>
            <a:ext cx="720600" cy="88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0" name="Google Shape;2810;p55"/>
          <p:cNvGrpSpPr/>
          <p:nvPr/>
        </p:nvGrpSpPr>
        <p:grpSpPr>
          <a:xfrm>
            <a:off x="4827434" y="1873668"/>
            <a:ext cx="640081" cy="658115"/>
            <a:chOff x="1690218" y="1609641"/>
            <a:chExt cx="526339" cy="577699"/>
          </a:xfrm>
        </p:grpSpPr>
        <p:sp>
          <p:nvSpPr>
            <p:cNvPr id="2811" name="Google Shape;2811;p55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5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7" name="Google Shape;2807;p55"/>
          <p:cNvSpPr txBox="1"/>
          <p:nvPr/>
        </p:nvSpPr>
        <p:spPr>
          <a:xfrm>
            <a:off x="4716697" y="2048650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Google Shape;2797;p55">
            <a:extLst>
              <a:ext uri="{FF2B5EF4-FFF2-40B4-BE49-F238E27FC236}">
                <a16:creationId xmlns:a16="http://schemas.microsoft.com/office/drawing/2014/main" id="{DCD0F4BE-7FB7-E780-792C-25C13FED0D83}"/>
              </a:ext>
            </a:extLst>
          </p:cNvPr>
          <p:cNvSpPr/>
          <p:nvPr/>
        </p:nvSpPr>
        <p:spPr>
          <a:xfrm>
            <a:off x="5734220" y="3309306"/>
            <a:ext cx="2870176" cy="11136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Q2: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Politica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optimă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pentru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un MDP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este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unică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</p:txBody>
      </p:sp>
      <p:cxnSp>
        <p:nvCxnSpPr>
          <p:cNvPr id="5" name="Google Shape;2806;p55">
            <a:extLst>
              <a:ext uri="{FF2B5EF4-FFF2-40B4-BE49-F238E27FC236}">
                <a16:creationId xmlns:a16="http://schemas.microsoft.com/office/drawing/2014/main" id="{FE9B9429-1AC3-68A1-8024-8799BEC95911}"/>
              </a:ext>
            </a:extLst>
          </p:cNvPr>
          <p:cNvCxnSpPr>
            <a:cxnSpLocks/>
          </p:cNvCxnSpPr>
          <p:nvPr/>
        </p:nvCxnSpPr>
        <p:spPr>
          <a:xfrm>
            <a:off x="3996100" y="3134975"/>
            <a:ext cx="720597" cy="6805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0" name="Google Shape;2810;p55">
            <a:extLst>
              <a:ext uri="{FF2B5EF4-FFF2-40B4-BE49-F238E27FC236}">
                <a16:creationId xmlns:a16="http://schemas.microsoft.com/office/drawing/2014/main" id="{68D835DB-E0F9-2A9F-9CD3-E45C31F9F530}"/>
              </a:ext>
            </a:extLst>
          </p:cNvPr>
          <p:cNvGrpSpPr/>
          <p:nvPr/>
        </p:nvGrpSpPr>
        <p:grpSpPr>
          <a:xfrm>
            <a:off x="4784851" y="3434696"/>
            <a:ext cx="640081" cy="658115"/>
            <a:chOff x="1690218" y="1609641"/>
            <a:chExt cx="526339" cy="577699"/>
          </a:xfrm>
        </p:grpSpPr>
        <p:sp>
          <p:nvSpPr>
            <p:cNvPr id="11" name="Google Shape;2811;p55">
              <a:extLst>
                <a:ext uri="{FF2B5EF4-FFF2-40B4-BE49-F238E27FC236}">
                  <a16:creationId xmlns:a16="http://schemas.microsoft.com/office/drawing/2014/main" id="{07AF73EF-0270-BF3B-D9C0-57F581C69EDF}"/>
                </a:ext>
              </a:extLst>
            </p:cNvPr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12;p55">
              <a:extLst>
                <a:ext uri="{FF2B5EF4-FFF2-40B4-BE49-F238E27FC236}">
                  <a16:creationId xmlns:a16="http://schemas.microsoft.com/office/drawing/2014/main" id="{0B9F9C91-9AFA-38D7-CB84-28F68FBA7C86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807;p55">
            <a:extLst>
              <a:ext uri="{FF2B5EF4-FFF2-40B4-BE49-F238E27FC236}">
                <a16:creationId xmlns:a16="http://schemas.microsoft.com/office/drawing/2014/main" id="{A276E80B-6437-E19E-DB29-06E36C2AA061}"/>
              </a:ext>
            </a:extLst>
          </p:cNvPr>
          <p:cNvSpPr txBox="1"/>
          <p:nvPr/>
        </p:nvSpPr>
        <p:spPr>
          <a:xfrm>
            <a:off x="4674114" y="3609678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3331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p55"/>
          <p:cNvSpPr/>
          <p:nvPr/>
        </p:nvSpPr>
        <p:spPr>
          <a:xfrm>
            <a:off x="5735924" y="1458125"/>
            <a:ext cx="2870176" cy="11136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2400" b="1" dirty="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GB" sz="2400" b="1" baseline="30000" dirty="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7</a:t>
            </a:r>
            <a:endParaRPr lang="en-GB" sz="2400" b="1" dirty="0">
              <a:solidFill>
                <a:srgbClr val="FF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❓ </a:t>
            </a:r>
            <a:r>
              <a:rPr lang="en" dirty="0" err="1"/>
              <a:t>Întrebare</a:t>
            </a:r>
            <a:r>
              <a:rPr lang="en" dirty="0"/>
              <a:t> </a:t>
            </a:r>
            <a:r>
              <a:rPr lang="en" dirty="0" err="1"/>
              <a:t>rapidă</a:t>
            </a:r>
            <a:r>
              <a:rPr lang="en" dirty="0"/>
              <a:t> ❓ </a:t>
            </a:r>
            <a:endParaRPr dirty="0"/>
          </a:p>
        </p:txBody>
      </p:sp>
      <p:sp>
        <p:nvSpPr>
          <p:cNvPr id="2801" name="Google Shape;2801;p55"/>
          <p:cNvSpPr txBox="1"/>
          <p:nvPr/>
        </p:nvSpPr>
        <p:spPr>
          <a:xfrm>
            <a:off x="1069688" y="2783891"/>
            <a:ext cx="24168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806" name="Google Shape;2806;p55"/>
          <p:cNvCxnSpPr>
            <a:cxnSpLocks/>
            <a:endCxn id="2807" idx="1"/>
          </p:cNvCxnSpPr>
          <p:nvPr/>
        </p:nvCxnSpPr>
        <p:spPr>
          <a:xfrm>
            <a:off x="3415817" y="1812252"/>
            <a:ext cx="1303419" cy="277334"/>
          </a:xfrm>
          <a:prstGeom prst="bentConnector3">
            <a:avLst>
              <a:gd name="adj1" fmla="val 4508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0" name="Google Shape;2810;p55"/>
          <p:cNvGrpSpPr/>
          <p:nvPr/>
        </p:nvGrpSpPr>
        <p:grpSpPr>
          <a:xfrm>
            <a:off x="4829973" y="1708804"/>
            <a:ext cx="640081" cy="658115"/>
            <a:chOff x="1690218" y="1609641"/>
            <a:chExt cx="526339" cy="577699"/>
          </a:xfrm>
        </p:grpSpPr>
        <p:sp>
          <p:nvSpPr>
            <p:cNvPr id="2811" name="Google Shape;2811;p55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5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7" name="Google Shape;2807;p55"/>
          <p:cNvSpPr txBox="1"/>
          <p:nvPr/>
        </p:nvSpPr>
        <p:spPr>
          <a:xfrm>
            <a:off x="4719236" y="1883786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Google Shape;2797;p55">
            <a:extLst>
              <a:ext uri="{FF2B5EF4-FFF2-40B4-BE49-F238E27FC236}">
                <a16:creationId xmlns:a16="http://schemas.microsoft.com/office/drawing/2014/main" id="{DCD0F4BE-7FB7-E780-792C-25C13FED0D83}"/>
              </a:ext>
            </a:extLst>
          </p:cNvPr>
          <p:cNvSpPr/>
          <p:nvPr/>
        </p:nvSpPr>
        <p:spPr>
          <a:xfrm>
            <a:off x="5734220" y="3309306"/>
            <a:ext cx="2870176" cy="11136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0000"/>
                </a:solidFill>
              </a:rPr>
              <a:t>Nu! pot </a:t>
            </a:r>
            <a:r>
              <a:rPr lang="en-US" sz="1600" b="1" dirty="0" err="1">
                <a:solidFill>
                  <a:srgbClr val="FF0000"/>
                </a:solidFill>
              </a:rPr>
              <a:t>exista</a:t>
            </a:r>
            <a:r>
              <a:rPr lang="en-US" sz="1600" b="1" dirty="0">
                <a:solidFill>
                  <a:srgbClr val="FF0000"/>
                </a:solidFill>
              </a:rPr>
              <a:t> 2 </a:t>
            </a:r>
            <a:r>
              <a:rPr lang="en-US" sz="1600" b="1" dirty="0" err="1">
                <a:solidFill>
                  <a:srgbClr val="FF0000"/>
                </a:solidFill>
              </a:rPr>
              <a:t>acțiuni</a:t>
            </a:r>
            <a:r>
              <a:rPr lang="en-US" sz="1600" b="1" dirty="0">
                <a:solidFill>
                  <a:srgbClr val="FF0000"/>
                </a:solidFill>
              </a:rPr>
              <a:t> cu </a:t>
            </a:r>
            <a:r>
              <a:rPr lang="en-US" sz="1600" b="1" dirty="0" err="1">
                <a:solidFill>
                  <a:srgbClr val="FF0000"/>
                </a:solidFill>
              </a:rPr>
              <a:t>aceeași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valoare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optimă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>
                <a:solidFill>
                  <a:srgbClr val="FF0000"/>
                </a:solidFill>
              </a:rPr>
              <a:t>(conform value </a:t>
            </a:r>
            <a:r>
              <a:rPr lang="en-US" sz="1600" b="1" dirty="0">
                <a:solidFill>
                  <a:srgbClr val="FF0000"/>
                </a:solidFill>
              </a:rPr>
              <a:t>function)</a:t>
            </a:r>
            <a:endParaRPr sz="1600" b="1" dirty="0">
              <a:solidFill>
                <a:srgbClr val="FF0000"/>
              </a:solidFill>
            </a:endParaRPr>
          </a:p>
        </p:txBody>
      </p:sp>
      <p:cxnSp>
        <p:nvCxnSpPr>
          <p:cNvPr id="5" name="Google Shape;2806;p55">
            <a:extLst>
              <a:ext uri="{FF2B5EF4-FFF2-40B4-BE49-F238E27FC236}">
                <a16:creationId xmlns:a16="http://schemas.microsoft.com/office/drawing/2014/main" id="{FE9B9429-1AC3-68A1-8024-8799BEC95911}"/>
              </a:ext>
            </a:extLst>
          </p:cNvPr>
          <p:cNvCxnSpPr>
            <a:cxnSpLocks/>
          </p:cNvCxnSpPr>
          <p:nvPr/>
        </p:nvCxnSpPr>
        <p:spPr>
          <a:xfrm flipV="1">
            <a:off x="3451838" y="3815478"/>
            <a:ext cx="1264859" cy="244981"/>
          </a:xfrm>
          <a:prstGeom prst="bentConnector3">
            <a:avLst>
              <a:gd name="adj1" fmla="val 4277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0" name="Google Shape;2810;p55">
            <a:extLst>
              <a:ext uri="{FF2B5EF4-FFF2-40B4-BE49-F238E27FC236}">
                <a16:creationId xmlns:a16="http://schemas.microsoft.com/office/drawing/2014/main" id="{68D835DB-E0F9-2A9F-9CD3-E45C31F9F530}"/>
              </a:ext>
            </a:extLst>
          </p:cNvPr>
          <p:cNvGrpSpPr/>
          <p:nvPr/>
        </p:nvGrpSpPr>
        <p:grpSpPr>
          <a:xfrm>
            <a:off x="4784851" y="3434696"/>
            <a:ext cx="640081" cy="658115"/>
            <a:chOff x="1690218" y="1609641"/>
            <a:chExt cx="526339" cy="577699"/>
          </a:xfrm>
        </p:grpSpPr>
        <p:sp>
          <p:nvSpPr>
            <p:cNvPr id="11" name="Google Shape;2811;p55">
              <a:extLst>
                <a:ext uri="{FF2B5EF4-FFF2-40B4-BE49-F238E27FC236}">
                  <a16:creationId xmlns:a16="http://schemas.microsoft.com/office/drawing/2014/main" id="{07AF73EF-0270-BF3B-D9C0-57F581C69EDF}"/>
                </a:ext>
              </a:extLst>
            </p:cNvPr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12;p55">
              <a:extLst>
                <a:ext uri="{FF2B5EF4-FFF2-40B4-BE49-F238E27FC236}">
                  <a16:creationId xmlns:a16="http://schemas.microsoft.com/office/drawing/2014/main" id="{0B9F9C91-9AFA-38D7-CB84-28F68FBA7C86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807;p55">
            <a:extLst>
              <a:ext uri="{FF2B5EF4-FFF2-40B4-BE49-F238E27FC236}">
                <a16:creationId xmlns:a16="http://schemas.microsoft.com/office/drawing/2014/main" id="{A276E80B-6437-E19E-DB29-06E36C2AA061}"/>
              </a:ext>
            </a:extLst>
          </p:cNvPr>
          <p:cNvSpPr txBox="1"/>
          <p:nvPr/>
        </p:nvSpPr>
        <p:spPr>
          <a:xfrm>
            <a:off x="4674114" y="3609678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Google Shape;2797;p55">
            <a:extLst>
              <a:ext uri="{FF2B5EF4-FFF2-40B4-BE49-F238E27FC236}">
                <a16:creationId xmlns:a16="http://schemas.microsoft.com/office/drawing/2014/main" id="{AE20CFAC-E43B-723C-63B9-F197D5C80DCF}"/>
              </a:ext>
            </a:extLst>
          </p:cNvPr>
          <p:cNvSpPr/>
          <p:nvPr/>
        </p:nvSpPr>
        <p:spPr>
          <a:xfrm>
            <a:off x="545641" y="1458124"/>
            <a:ext cx="2870176" cy="11136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Q1: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Câte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politici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deterministe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există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</a:p>
        </p:txBody>
      </p:sp>
      <p:sp>
        <p:nvSpPr>
          <p:cNvPr id="3" name="Google Shape;2797;p55">
            <a:extLst>
              <a:ext uri="{FF2B5EF4-FFF2-40B4-BE49-F238E27FC236}">
                <a16:creationId xmlns:a16="http://schemas.microsoft.com/office/drawing/2014/main" id="{2BEC0639-C23B-7107-891E-30F1D11219DE}"/>
              </a:ext>
            </a:extLst>
          </p:cNvPr>
          <p:cNvSpPr/>
          <p:nvPr/>
        </p:nvSpPr>
        <p:spPr>
          <a:xfrm>
            <a:off x="533700" y="3309306"/>
            <a:ext cx="2870176" cy="11136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Q2: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Politica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optimă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pentru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un MDP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este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unică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317572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Control MDP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27325" y="549501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93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2843646" y="145047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Politica</a:t>
            </a:r>
            <a:r>
              <a:rPr lang="en" dirty="0"/>
              <a:t> </a:t>
            </a:r>
            <a:r>
              <a:rPr lang="en" dirty="0" err="1"/>
              <a:t>optimă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1" name="Google Shape;2801;p55"/>
              <p:cNvSpPr txBox="1"/>
              <p:nvPr/>
            </p:nvSpPr>
            <p:spPr>
              <a:xfrm>
                <a:off x="2878587" y="2659219"/>
                <a:ext cx="3386717" cy="747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pectral"/>
                              <a:sym typeface="Spectral"/>
                            </a:rPr>
                            <m:t>𝝅</m:t>
                          </m:r>
                        </m:e>
                        <m:sup>
                          <m:r>
                            <a:rPr lang="en-RO" sz="22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RO" sz="22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dPr>
                        <m:e>
                          <m:r>
                            <a:rPr lang="en-RO" sz="22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𝒔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=</m:t>
                      </m:r>
                      <m:r>
                        <a:rPr lang="en-RO" sz="22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𝒂𝒓𝒈</m:t>
                      </m:r>
                      <m:r>
                        <a:rPr lang="en-RO" sz="22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 </m:t>
                      </m:r>
                      <m:sSub>
                        <m:sSubPr>
                          <m:ctrlPr>
                            <a:rPr lang="en-RO" sz="22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sSubPr>
                        <m:e>
                          <m:r>
                            <a:rPr lang="en-RO" sz="22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𝒎𝒂𝒙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pectral"/>
                              <a:sym typeface="Spectral"/>
                            </a:rPr>
                            <m:t>𝝅</m:t>
                          </m:r>
                        </m:sub>
                      </m:sSub>
                      <m:sSup>
                        <m:sSupPr>
                          <m:ctrlPr>
                            <a:rPr lang="en-RO" sz="22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sSupPr>
                        <m:e>
                          <m:r>
                            <a:rPr lang="en-RO" sz="22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𝑽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pectral"/>
                              <a:sym typeface="Spectral"/>
                            </a:rPr>
                            <m:t>𝝅</m:t>
                          </m:r>
                        </m:sup>
                      </m:sSup>
                      <m:r>
                        <a:rPr lang="en-US" sz="22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(</m:t>
                      </m:r>
                      <m:r>
                        <a:rPr lang="en-RO" sz="2200" b="1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𝒔</m:t>
                      </m:r>
                      <m:r>
                        <a:rPr lang="en-US" sz="22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)</m:t>
                      </m:r>
                    </m:oMath>
                  </m:oMathPara>
                </a14:m>
                <a:endParaRPr lang="en-US" sz="2200" b="1" i="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Spectral"/>
                  <a:cs typeface="Times New Roman" panose="02020603050405020304" pitchFamily="18" charset="0"/>
                  <a:sym typeface="Spectral"/>
                </a:endParaRPr>
              </a:p>
            </p:txBody>
          </p:sp>
        </mc:Choice>
        <mc:Fallback xmlns="">
          <p:sp>
            <p:nvSpPr>
              <p:cNvPr id="2801" name="Google Shape;2801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587" y="2659219"/>
                <a:ext cx="3386717" cy="747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458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Despre controlul MDP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815200" y="1662040"/>
            <a:ext cx="7513500" cy="29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Există o singură funcție optimă de tip </a:t>
            </a:r>
            <a:r>
              <a:rPr lang="ro-RO" dirty="0" err="1"/>
              <a:t>value</a:t>
            </a:r>
            <a:r>
              <a:rPr lang="ro-RO" dirty="0"/>
              <a:t> </a:t>
            </a:r>
            <a:r>
              <a:rPr lang="ro-RO" dirty="0" err="1"/>
              <a:t>function</a:t>
            </a:r>
            <a:r>
              <a:rPr lang="ro-RO" dirty="0"/>
              <a:t>, dar multiple politici cu aceeași valoare optimă!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Politica optimă pentru MDP cu orizont infinit:  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ro-RO" dirty="0"/>
              <a:t>Este deterministă;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ro-RO" dirty="0"/>
              <a:t>Este staționară;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ro-RO" dirty="0"/>
              <a:t>Nu este mereu unică!</a:t>
            </a:r>
          </a:p>
          <a:p>
            <a:pPr lvl="1">
              <a:lnSpc>
                <a:spcPct val="150000"/>
              </a:lnSpc>
              <a:buChar char="●"/>
            </a:pPr>
            <a:endParaRPr lang="ro-RO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314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2843646" y="145047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Brute-force</a:t>
            </a:r>
            <a:endParaRPr dirty="0"/>
          </a:p>
        </p:txBody>
      </p: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477;p45">
            <a:extLst>
              <a:ext uri="{FF2B5EF4-FFF2-40B4-BE49-F238E27FC236}">
                <a16:creationId xmlns:a16="http://schemas.microsoft.com/office/drawing/2014/main" id="{4E59EE33-0F4A-3EA6-D7C2-2424DD429E5A}"/>
              </a:ext>
            </a:extLst>
          </p:cNvPr>
          <p:cNvSpPr txBox="1">
            <a:spLocks/>
          </p:cNvSpPr>
          <p:nvPr/>
        </p:nvSpPr>
        <p:spPr>
          <a:xfrm>
            <a:off x="3119369" y="1868228"/>
            <a:ext cx="2905153" cy="2683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ro-RO" dirty="0"/>
              <a:t>Putem utiliza o metodă de tip brute-</a:t>
            </a:r>
            <a:r>
              <a:rPr lang="ro-RO" dirty="0" err="1"/>
              <a:t>force</a:t>
            </a:r>
            <a:r>
              <a:rPr lang="ro-RO" dirty="0"/>
              <a:t> pentru căutarea politicii optime.</a:t>
            </a:r>
          </a:p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ro-RO" dirty="0"/>
              <a:t>Complexitate: </a:t>
            </a:r>
            <a:r>
              <a:rPr lang="ro-RO" b="1" i="1" dirty="0"/>
              <a:t>|A|</a:t>
            </a:r>
            <a:r>
              <a:rPr lang="ro-RO" b="1" i="1" baseline="30000" dirty="0"/>
              <a:t>|S|</a:t>
            </a:r>
            <a:endParaRPr lang="ro-RO" b="1" i="1" dirty="0"/>
          </a:p>
        </p:txBody>
      </p:sp>
    </p:spTree>
    <p:extLst>
      <p:ext uri="{BB962C8B-B14F-4D97-AF65-F5344CB8AC3E}">
        <p14:creationId xmlns:p14="http://schemas.microsoft.com/office/powerpoint/2010/main" val="264243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Iteration</a:t>
            </a:r>
            <a:endParaRPr lang="ro-RO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397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ro-RO" dirty="0"/>
              </a:p>
              <a:p>
                <a:pPr marL="4826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+mj-lt"/>
                  <a:buAutoNum type="arabicPeriod"/>
                </a:pPr>
                <a:r>
                  <a:rPr lang="ro-RO" dirty="0"/>
                  <a:t>Setăm i = 0</a:t>
                </a:r>
              </a:p>
              <a:p>
                <a:pPr marL="4826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+mj-lt"/>
                  <a:buAutoNum type="arabicPeriod"/>
                </a:pPr>
                <a:r>
                  <a:rPr lang="ro-RO" dirty="0"/>
                  <a:t>Inițializăm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dirty="0"/>
                  <a:t>aleatorie pentru fiecare stare s.</a:t>
                </a:r>
              </a:p>
              <a:p>
                <a:pPr marL="4826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o-RO" dirty="0"/>
                  <a:t>Iterăm cât timp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ro-R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||&gt;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𝒏𝒐𝒓𝒎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RO" b="1" dirty="0">
                  <a:ea typeface="Cambria Math" panose="02040503050406030204" pitchFamily="18" charset="0"/>
                </a:endParaRPr>
              </a:p>
              <a:p>
                <a:pPr marL="939800" lvl="1" indent="-3429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ro-R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R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𝑀𝐷𝑃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𝑓𝑢𝑛𝑐𝑡𝑖𝑜𝑛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𝑒𝑣𝑎𝑙𝑢𝑎𝑟𝑒𝑎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𝑝𝑜𝑙𝑖𝑡𝑖𝑐𝑖𝑖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o-RO" dirty="0"/>
              </a:p>
              <a:p>
                <a:pPr marL="939800" lvl="1" indent="-3429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R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RO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Î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𝑚𝑏𝑢𝑛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ă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ăț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𝑖𝑟𝑒𝑎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𝑝𝑜𝑙𝑖𝑡𝑖𝑐𝑖𝑖</m:t>
                    </m:r>
                  </m:oMath>
                </a14:m>
                <a:endParaRPr lang="en-RO" b="0" dirty="0">
                  <a:ea typeface="Cambria Math" panose="02040503050406030204" pitchFamily="18" charset="0"/>
                </a:endParaRPr>
              </a:p>
              <a:p>
                <a:pPr marL="939800" lvl="1" indent="-3429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RO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ro-RO" dirty="0"/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434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1138669" y="2084768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Cuprins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957447" y="2206050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Recapitulare</a:t>
            </a:r>
            <a:endParaRPr dirty="0"/>
          </a:p>
        </p:txBody>
      </p:sp>
      <p:sp>
        <p:nvSpPr>
          <p:cNvPr id="2167" name="Google Shape;2167;p36"/>
          <p:cNvSpPr txBox="1">
            <a:spLocks noGrp="1"/>
          </p:cNvSpPr>
          <p:nvPr>
            <p:ph type="subTitle" idx="2"/>
          </p:nvPr>
        </p:nvSpPr>
        <p:spPr>
          <a:xfrm>
            <a:off x="1967824" y="2542030"/>
            <a:ext cx="2406056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Repetiția</a:t>
            </a:r>
            <a:r>
              <a:rPr lang="en" dirty="0"/>
              <a:t>: mama </a:t>
            </a:r>
            <a:r>
              <a:rPr lang="en" dirty="0" err="1"/>
              <a:t>învățăturii</a:t>
            </a:r>
            <a:r>
              <a:rPr lang="en" dirty="0"/>
              <a:t>!</a:t>
            </a:r>
            <a:endParaRPr dirty="0"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6057535" y="3725335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1079841" y="2292529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FDD4B-6C5B-CD26-0070-BD5DD195396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RO" dirty="0"/>
          </a:p>
          <a:p>
            <a:endParaRPr lang="en-R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D4C228-E948-5AEE-296A-6D41E6955CC3}"/>
              </a:ext>
            </a:extLst>
          </p:cNvPr>
          <p:cNvSpPr>
            <a:spLocks noGrp="1"/>
          </p:cNvSpPr>
          <p:nvPr>
            <p:ph type="title" idx="17"/>
          </p:nvPr>
        </p:nvSpPr>
        <p:spPr/>
        <p:txBody>
          <a:bodyPr/>
          <a:lstStyle/>
          <a:p>
            <a:br>
              <a:rPr lang="en-RO" dirty="0"/>
            </a:br>
            <a:endParaRPr lang="en-RO" dirty="0"/>
          </a:p>
        </p:txBody>
      </p:sp>
      <p:grpSp>
        <p:nvGrpSpPr>
          <p:cNvPr id="6" name="Google Shape;2162;p36">
            <a:extLst>
              <a:ext uri="{FF2B5EF4-FFF2-40B4-BE49-F238E27FC236}">
                <a16:creationId xmlns:a16="http://schemas.microsoft.com/office/drawing/2014/main" id="{4D70AD5F-B6FA-54D3-B254-846C40EF7253}"/>
              </a:ext>
            </a:extLst>
          </p:cNvPr>
          <p:cNvGrpSpPr/>
          <p:nvPr/>
        </p:nvGrpSpPr>
        <p:grpSpPr>
          <a:xfrm>
            <a:off x="5238332" y="2076198"/>
            <a:ext cx="731519" cy="822961"/>
            <a:chOff x="4314469" y="1612892"/>
            <a:chExt cx="486900" cy="607800"/>
          </a:xfrm>
        </p:grpSpPr>
        <p:sp>
          <p:nvSpPr>
            <p:cNvPr id="7" name="Google Shape;2163;p36">
              <a:extLst>
                <a:ext uri="{FF2B5EF4-FFF2-40B4-BE49-F238E27FC236}">
                  <a16:creationId xmlns:a16="http://schemas.microsoft.com/office/drawing/2014/main" id="{E2C06283-4840-0802-5F6C-DF79FB729ED6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64;p36">
              <a:extLst>
                <a:ext uri="{FF2B5EF4-FFF2-40B4-BE49-F238E27FC236}">
                  <a16:creationId xmlns:a16="http://schemas.microsoft.com/office/drawing/2014/main" id="{1DF03EE9-55AC-8541-C5EB-7B7CCF66551D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168;p36">
            <a:extLst>
              <a:ext uri="{FF2B5EF4-FFF2-40B4-BE49-F238E27FC236}">
                <a16:creationId xmlns:a16="http://schemas.microsoft.com/office/drawing/2014/main" id="{C93C7FC7-72DC-A3F4-559F-70D55AFF3AAA}"/>
              </a:ext>
            </a:extLst>
          </p:cNvPr>
          <p:cNvSpPr txBox="1">
            <a:spLocks/>
          </p:cNvSpPr>
          <p:nvPr/>
        </p:nvSpPr>
        <p:spPr>
          <a:xfrm>
            <a:off x="6057535" y="2360195"/>
            <a:ext cx="1786129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/>
              <a:t>Politici MDP</a:t>
            </a:r>
            <a:endParaRPr lang="en-GB" dirty="0"/>
          </a:p>
        </p:txBody>
      </p:sp>
      <p:sp>
        <p:nvSpPr>
          <p:cNvPr id="10" name="Google Shape;2179;p36">
            <a:extLst>
              <a:ext uri="{FF2B5EF4-FFF2-40B4-BE49-F238E27FC236}">
                <a16:creationId xmlns:a16="http://schemas.microsoft.com/office/drawing/2014/main" id="{2096EF4B-2EC3-72E6-CAAB-76368AB73E32}"/>
              </a:ext>
            </a:extLst>
          </p:cNvPr>
          <p:cNvSpPr txBox="1">
            <a:spLocks/>
          </p:cNvSpPr>
          <p:nvPr/>
        </p:nvSpPr>
        <p:spPr>
          <a:xfrm>
            <a:off x="5179487" y="2289584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/>
              <a:t>02</a:t>
            </a:r>
          </a:p>
        </p:txBody>
      </p:sp>
      <p:grpSp>
        <p:nvGrpSpPr>
          <p:cNvPr id="11" name="Google Shape;2162;p36">
            <a:extLst>
              <a:ext uri="{FF2B5EF4-FFF2-40B4-BE49-F238E27FC236}">
                <a16:creationId xmlns:a16="http://schemas.microsoft.com/office/drawing/2014/main" id="{C123AD4E-754B-B05A-8C14-3AE7A524FC3B}"/>
              </a:ext>
            </a:extLst>
          </p:cNvPr>
          <p:cNvGrpSpPr/>
          <p:nvPr/>
        </p:nvGrpSpPr>
        <p:grpSpPr>
          <a:xfrm>
            <a:off x="5238332" y="3406301"/>
            <a:ext cx="731519" cy="822961"/>
            <a:chOff x="4314469" y="1612892"/>
            <a:chExt cx="486900" cy="607800"/>
          </a:xfrm>
        </p:grpSpPr>
        <p:sp>
          <p:nvSpPr>
            <p:cNvPr id="12" name="Google Shape;2163;p36">
              <a:extLst>
                <a:ext uri="{FF2B5EF4-FFF2-40B4-BE49-F238E27FC236}">
                  <a16:creationId xmlns:a16="http://schemas.microsoft.com/office/drawing/2014/main" id="{E350ACE0-5A71-D387-68DE-19F902781BA8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4;p36">
              <a:extLst>
                <a:ext uri="{FF2B5EF4-FFF2-40B4-BE49-F238E27FC236}">
                  <a16:creationId xmlns:a16="http://schemas.microsoft.com/office/drawing/2014/main" id="{87D3826F-A987-D55E-24AA-9DAD013E173D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168;p36">
            <a:extLst>
              <a:ext uri="{FF2B5EF4-FFF2-40B4-BE49-F238E27FC236}">
                <a16:creationId xmlns:a16="http://schemas.microsoft.com/office/drawing/2014/main" id="{078C1527-1D98-12BE-CD35-2E7DFD334FCA}"/>
              </a:ext>
            </a:extLst>
          </p:cNvPr>
          <p:cNvSpPr txBox="1">
            <a:spLocks/>
          </p:cNvSpPr>
          <p:nvPr/>
        </p:nvSpPr>
        <p:spPr>
          <a:xfrm>
            <a:off x="6057535" y="3786097"/>
            <a:ext cx="1891295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căutarea</a:t>
            </a:r>
            <a:r>
              <a:rPr lang="en-GB" dirty="0"/>
              <a:t> </a:t>
            </a:r>
            <a:r>
              <a:rPr lang="en-GB" dirty="0" err="1"/>
              <a:t>politicii</a:t>
            </a:r>
            <a:endParaRPr lang="en-GB" dirty="0"/>
          </a:p>
        </p:txBody>
      </p:sp>
      <p:sp>
        <p:nvSpPr>
          <p:cNvPr id="15" name="Google Shape;2179;p36">
            <a:extLst>
              <a:ext uri="{FF2B5EF4-FFF2-40B4-BE49-F238E27FC236}">
                <a16:creationId xmlns:a16="http://schemas.microsoft.com/office/drawing/2014/main" id="{E972E231-4F75-5B77-41D3-AE9C06F5F867}"/>
              </a:ext>
            </a:extLst>
          </p:cNvPr>
          <p:cNvSpPr txBox="1">
            <a:spLocks/>
          </p:cNvSpPr>
          <p:nvPr/>
        </p:nvSpPr>
        <p:spPr>
          <a:xfrm>
            <a:off x="5179487" y="3619687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04</a:t>
            </a:r>
          </a:p>
        </p:txBody>
      </p:sp>
      <p:grpSp>
        <p:nvGrpSpPr>
          <p:cNvPr id="16" name="Google Shape;2162;p36">
            <a:extLst>
              <a:ext uri="{FF2B5EF4-FFF2-40B4-BE49-F238E27FC236}">
                <a16:creationId xmlns:a16="http://schemas.microsoft.com/office/drawing/2014/main" id="{47A40067-6D71-4729-E83D-9DF6AF2A6937}"/>
              </a:ext>
            </a:extLst>
          </p:cNvPr>
          <p:cNvGrpSpPr/>
          <p:nvPr/>
        </p:nvGrpSpPr>
        <p:grpSpPr>
          <a:xfrm>
            <a:off x="1195170" y="3406302"/>
            <a:ext cx="731519" cy="822961"/>
            <a:chOff x="4314469" y="1612892"/>
            <a:chExt cx="486900" cy="607800"/>
          </a:xfrm>
        </p:grpSpPr>
        <p:sp>
          <p:nvSpPr>
            <p:cNvPr id="17" name="Google Shape;2163;p36">
              <a:extLst>
                <a:ext uri="{FF2B5EF4-FFF2-40B4-BE49-F238E27FC236}">
                  <a16:creationId xmlns:a16="http://schemas.microsoft.com/office/drawing/2014/main" id="{AF0DA94F-DC71-BCEA-BED7-A22D8383A590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64;p36">
              <a:extLst>
                <a:ext uri="{FF2B5EF4-FFF2-40B4-BE49-F238E27FC236}">
                  <a16:creationId xmlns:a16="http://schemas.microsoft.com/office/drawing/2014/main" id="{2B6197AC-CE62-0C84-3E5F-FE48EC17A486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2168;p36">
            <a:extLst>
              <a:ext uri="{FF2B5EF4-FFF2-40B4-BE49-F238E27FC236}">
                <a16:creationId xmlns:a16="http://schemas.microsoft.com/office/drawing/2014/main" id="{9B29891C-5D6E-05F4-0480-697A66550621}"/>
              </a:ext>
            </a:extLst>
          </p:cNvPr>
          <p:cNvSpPr txBox="1">
            <a:spLocks/>
          </p:cNvSpPr>
          <p:nvPr/>
        </p:nvSpPr>
        <p:spPr>
          <a:xfrm>
            <a:off x="2014373" y="3690299"/>
            <a:ext cx="195014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Control MDP</a:t>
            </a:r>
          </a:p>
        </p:txBody>
      </p:sp>
      <p:sp>
        <p:nvSpPr>
          <p:cNvPr id="20" name="Google Shape;2179;p36">
            <a:extLst>
              <a:ext uri="{FF2B5EF4-FFF2-40B4-BE49-F238E27FC236}">
                <a16:creationId xmlns:a16="http://schemas.microsoft.com/office/drawing/2014/main" id="{6BDCAAC9-7055-77A6-9857-99DBA30B67D0}"/>
              </a:ext>
            </a:extLst>
          </p:cNvPr>
          <p:cNvSpPr txBox="1">
            <a:spLocks/>
          </p:cNvSpPr>
          <p:nvPr/>
        </p:nvSpPr>
        <p:spPr>
          <a:xfrm>
            <a:off x="1136325" y="3619688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9308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În</a:t>
            </a:r>
            <a:r>
              <a:rPr lang="en" sz="4400" dirty="0"/>
              <a:t> </a:t>
            </a:r>
            <a:r>
              <a:rPr lang="en" sz="4400" dirty="0" err="1"/>
              <a:t>căutarea</a:t>
            </a:r>
            <a:r>
              <a:rPr lang="en" sz="4400" dirty="0"/>
              <a:t> </a:t>
            </a:r>
            <a:r>
              <a:rPr lang="en" sz="4400" dirty="0" err="1"/>
              <a:t>politicii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4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35711" y="540922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4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125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State-</a:t>
            </a:r>
            <a:r>
              <a:rPr lang="ro-RO" sz="2400" dirty="0" err="1"/>
              <a:t>Action</a:t>
            </a:r>
            <a:r>
              <a:rPr lang="ro-RO" sz="2400" dirty="0"/>
              <a:t> </a:t>
            </a:r>
            <a:r>
              <a:rPr lang="ro-RO" sz="2400" dirty="0" err="1"/>
              <a:t>Value</a:t>
            </a:r>
            <a:r>
              <a:rPr lang="ro-RO" sz="2400" dirty="0"/>
              <a:t> -&gt; Q 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815200" y="1662040"/>
            <a:ext cx="7513500" cy="29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Avansăm cu pași repezi și ajungem la ceea ce vom numi drept „State-</a:t>
            </a:r>
            <a:r>
              <a:rPr lang="ro-RO" dirty="0" err="1"/>
              <a:t>Action</a:t>
            </a:r>
            <a:r>
              <a:rPr lang="ro-RO" dirty="0"/>
              <a:t> </a:t>
            </a:r>
            <a:r>
              <a:rPr lang="ro-RO" dirty="0" err="1"/>
              <a:t>Value</a:t>
            </a:r>
            <a:r>
              <a:rPr lang="ro-RO" dirty="0"/>
              <a:t>” (Q).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ro-RO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ro-RO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Traducere: În starea s, executăm acțiunea a, apoi urmăm politica π.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o-RO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2916761-7B0F-3066-5C9D-3396818DD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107" y="2641273"/>
            <a:ext cx="4467949" cy="67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48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Cum actualizăm?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Iteration</a:t>
            </a:r>
            <a:r>
              <a:rPr lang="ro-RO" sz="2400" dirty="0"/>
              <a:t> 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678730" y="1522997"/>
            <a:ext cx="7649970" cy="19867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Calculăm Q pentru o politică π</a:t>
            </a:r>
            <a:r>
              <a:rPr lang="ro-RO" baseline="-25000" dirty="0"/>
              <a:t>i</a:t>
            </a:r>
            <a:r>
              <a:rPr lang="ro-RO" dirty="0"/>
              <a:t> pentru fiecare stare s din S și fiecare acțiune a din A.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ro-RO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ro-RO" dirty="0"/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o-RO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Generăm politica nouă π</a:t>
            </a:r>
            <a:r>
              <a:rPr lang="ro-RO" baseline="-25000" dirty="0"/>
              <a:t>i+1</a:t>
            </a:r>
            <a:r>
              <a:rPr lang="ro-RO" dirty="0"/>
              <a:t> pentru fiecare stare s din S.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o-RO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47AAE1D-F257-6970-0B0D-08303CA883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78" t="32045" b="43335"/>
          <a:stretch/>
        </p:blipFill>
        <p:spPr>
          <a:xfrm>
            <a:off x="1921454" y="1974300"/>
            <a:ext cx="5434671" cy="744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38579F-2869-CB9E-31B8-C872A5C1E6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75" t="53682" r="30230" b="32699"/>
          <a:stretch/>
        </p:blipFill>
        <p:spPr>
          <a:xfrm>
            <a:off x="2910584" y="3417951"/>
            <a:ext cx="3186261" cy="54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76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Aprofundare!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678730" y="1522998"/>
            <a:ext cx="7649970" cy="530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Îmbunătățirea politicii are loc la fiecare iterație!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9072C1E-8A33-F8D1-6BF6-2B65278DEB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39" b="30335"/>
          <a:stretch/>
        </p:blipFill>
        <p:spPr>
          <a:xfrm>
            <a:off x="692870" y="2053652"/>
            <a:ext cx="7772400" cy="23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9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Cum demonstrăm algoritmul?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47015" y="2112842"/>
                <a:ext cx="7649970" cy="140873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ro-RO" dirty="0"/>
                  <a:t>Presupunere:</a:t>
                </a: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ro-R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R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RO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</m:sSup>
                    <m:r>
                      <a:rPr lang="en-RO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RO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RO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RO" b="0" i="1" dirty="0">
                  <a:latin typeface="Cambria Math" panose="02040503050406030204" pitchFamily="18" charset="0"/>
                </a:endParaRPr>
              </a:p>
              <a:p>
                <a:pPr marL="5969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RO" b="0" i="0" smtClean="0">
                          <a:latin typeface="Cambria Math" panose="02040503050406030204" pitchFamily="18" charset="0"/>
                        </a:rPr>
                        <m:t>unde</m:t>
                      </m:r>
                      <m:r>
                        <a:rPr lang="en-RO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R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R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𝑛𝑢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𝑒𝑠𝑡𝑒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𝑜𝑝𝑡𝑖𝑚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ă,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𝑖𝑎𝑟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R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𝑒𝑠𝑡𝑒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𝑛𝑜𝑢𝑎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𝑝𝑜𝑙𝑖𝑡𝑖𝑐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ă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𝑜𝑏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ț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𝑖𝑛𝑢𝑡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ă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𝑝𝑟𝑖𝑛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î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𝑚𝑏𝑢𝑛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ă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ăț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𝑖𝑟𝑒𝑎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RO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7015" y="2112842"/>
                <a:ext cx="7649970" cy="1408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5259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94D2DC-2188-66B0-950A-69B2990E0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70" y="166933"/>
            <a:ext cx="7986860" cy="480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42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2843646" y="145047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 am </a:t>
            </a:r>
            <a:r>
              <a:rPr lang="en" dirty="0" err="1"/>
              <a:t>aflat</a:t>
            </a:r>
            <a:r>
              <a:rPr lang="en" dirty="0"/>
              <a:t>?</a:t>
            </a:r>
            <a:endParaRPr dirty="0"/>
          </a:p>
        </p:txBody>
      </p: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477;p45">
            <a:extLst>
              <a:ext uri="{FF2B5EF4-FFF2-40B4-BE49-F238E27FC236}">
                <a16:creationId xmlns:a16="http://schemas.microsoft.com/office/drawing/2014/main" id="{4E59EE33-0F4A-3EA6-D7C2-2424DD429E5A}"/>
              </a:ext>
            </a:extLst>
          </p:cNvPr>
          <p:cNvSpPr txBox="1">
            <a:spLocks/>
          </p:cNvSpPr>
          <p:nvPr/>
        </p:nvSpPr>
        <p:spPr>
          <a:xfrm>
            <a:off x="3119369" y="1868228"/>
            <a:ext cx="2905153" cy="2683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ro-RO" b="1" dirty="0" err="1"/>
              <a:t>Policy</a:t>
            </a:r>
            <a:r>
              <a:rPr lang="ro-RO" b="1" dirty="0"/>
              <a:t> </a:t>
            </a:r>
            <a:r>
              <a:rPr lang="ro-RO" b="1" dirty="0" err="1"/>
              <a:t>Iteration</a:t>
            </a:r>
            <a:r>
              <a:rPr lang="ro-RO" b="1" dirty="0"/>
              <a:t> </a:t>
            </a:r>
            <a:r>
              <a:rPr lang="ro-RO" dirty="0"/>
              <a:t>ne ajută să ajungem atât la valori optime, cât și la politici asociate!</a:t>
            </a:r>
            <a:endParaRPr lang="ro-RO" b="1" i="1" dirty="0"/>
          </a:p>
        </p:txBody>
      </p:sp>
    </p:spTree>
    <p:extLst>
      <p:ext uri="{BB962C8B-B14F-4D97-AF65-F5344CB8AC3E}">
        <p14:creationId xmlns:p14="http://schemas.microsoft.com/office/powerpoint/2010/main" val="683150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Value</a:t>
            </a:r>
            <a:r>
              <a:rPr lang="ro-RO" sz="2400" dirty="0"/>
              <a:t> </a:t>
            </a:r>
            <a:r>
              <a:rPr lang="ro-RO" sz="2400" dirty="0" err="1"/>
              <a:t>Iteration</a:t>
            </a:r>
            <a:r>
              <a:rPr lang="ro-RO" sz="2400" dirty="0"/>
              <a:t> 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746965" y="2788612"/>
            <a:ext cx="7649970" cy="4554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Introducem un nou concept: „Bellman Backup Operator”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ro-RO" dirty="0"/>
              <a:t>Se aplică asupra </a:t>
            </a:r>
            <a:r>
              <a:rPr lang="ro-RO" dirty="0" err="1"/>
              <a:t>functiei</a:t>
            </a:r>
            <a:r>
              <a:rPr lang="ro-RO" dirty="0"/>
              <a:t> V.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ro-RO" dirty="0"/>
              <a:t>Ne returnează o nouă funcție V.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ro-RO" dirty="0"/>
              <a:t>Îmbunătățește valoarea dacă este posibil acest lucru.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5C9AD8B-CC2A-8C42-48C0-AC1A863F8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98" t="13984" r="8064" b="61799"/>
          <a:stretch/>
        </p:blipFill>
        <p:spPr>
          <a:xfrm>
            <a:off x="2915549" y="1598714"/>
            <a:ext cx="3312902" cy="6217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C2D740-7FE3-840D-97E0-9F6D60165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82" t="80914"/>
          <a:stretch/>
        </p:blipFill>
        <p:spPr>
          <a:xfrm>
            <a:off x="2370360" y="3760179"/>
            <a:ext cx="4403180" cy="59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74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Aprofundare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633893" y="1698063"/>
            <a:ext cx="7649970" cy="4554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Cum aplicăm operațiunile de tip Bellman asupra unei politici?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9495738-6343-98B6-DF70-19B6FF6C4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58" t="26583" r="17010" b="53380"/>
          <a:stretch/>
        </p:blipFill>
        <p:spPr>
          <a:xfrm>
            <a:off x="2215298" y="2166872"/>
            <a:ext cx="4487159" cy="637917"/>
          </a:xfrm>
          <a:prstGeom prst="rect">
            <a:avLst/>
          </a:prstGeom>
        </p:spPr>
      </p:pic>
      <p:sp>
        <p:nvSpPr>
          <p:cNvPr id="5" name="Google Shape;2477;p45">
            <a:extLst>
              <a:ext uri="{FF2B5EF4-FFF2-40B4-BE49-F238E27FC236}">
                <a16:creationId xmlns:a16="http://schemas.microsoft.com/office/drawing/2014/main" id="{B882D591-340A-1344-173E-80F2FCB10FB0}"/>
              </a:ext>
            </a:extLst>
          </p:cNvPr>
          <p:cNvSpPr txBox="1">
            <a:spLocks/>
          </p:cNvSpPr>
          <p:nvPr/>
        </p:nvSpPr>
        <p:spPr>
          <a:xfrm>
            <a:off x="633893" y="2990002"/>
            <a:ext cx="7649970" cy="45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ro-RO" dirty="0"/>
              <a:t>Cum evaluăm o politică? Repetat!, până când valoarea V nu se mai schimbă și nu observăm creșteri sau scăderi.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22596-BE3B-6496-B298-91BD46676E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80" t="85695" r="28532"/>
          <a:stretch/>
        </p:blipFill>
        <p:spPr>
          <a:xfrm>
            <a:off x="3153291" y="3736480"/>
            <a:ext cx="2837418" cy="47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07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Value</a:t>
            </a:r>
            <a:r>
              <a:rPr lang="ro-RO" sz="2400" dirty="0"/>
              <a:t> </a:t>
            </a:r>
            <a:r>
              <a:rPr lang="ro-RO" sz="2400" dirty="0" err="1"/>
              <a:t>Iteration</a:t>
            </a:r>
            <a:br>
              <a:rPr lang="ro-RO" sz="2400" dirty="0"/>
            </a:br>
            <a:r>
              <a:rPr lang="ro-RO" sz="1600" dirty="0"/>
              <a:t>- Algoritm Iterativ 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5200" y="1725974"/>
                <a:ext cx="7513500" cy="211095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397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ro-RO" dirty="0"/>
              </a:p>
              <a:p>
                <a:pPr marL="4826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o-RO" dirty="0"/>
                  <a:t>Setăm k = 1 </a:t>
                </a:r>
              </a:p>
              <a:p>
                <a:pPr marL="4826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o-RO" dirty="0"/>
                  <a:t>Inițializăm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ro-RO" dirty="0"/>
              </a:p>
              <a:p>
                <a:pPr marL="4826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+mj-lt"/>
                  <a:buAutoNum type="arabicPeriod"/>
                </a:pPr>
                <a:r>
                  <a:rPr lang="ro-RO" dirty="0"/>
                  <a:t>Repetăm până la convergență:</a:t>
                </a:r>
              </a:p>
              <a:p>
                <a:pPr marL="9398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ro-RO" dirty="0"/>
                  <a:t>Pentru fiecare s din S:</a:t>
                </a:r>
              </a:p>
              <a:p>
                <a:pPr lvl="2">
                  <a:lnSpc>
                    <a:spcPct val="150000"/>
                  </a:lnSpc>
                </a:pPr>
                <a:endParaRPr lang="ro-RO" sz="1800" b="1" dirty="0"/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5200" y="1725974"/>
                <a:ext cx="7513500" cy="2110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DCC4E5-A481-9EEE-FF48-035EA25CA7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05" t="37173" b="46326"/>
          <a:stretch/>
        </p:blipFill>
        <p:spPr>
          <a:xfrm>
            <a:off x="2432115" y="3414411"/>
            <a:ext cx="4858008" cy="64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1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Recapitulare</a:t>
            </a:r>
            <a:endParaRPr sz="4400" dirty="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Repetiția</a:t>
            </a:r>
            <a:r>
              <a:rPr lang="en" dirty="0"/>
              <a:t>: mama </a:t>
            </a:r>
            <a:r>
              <a:rPr lang="en" dirty="0" err="1"/>
              <a:t>învățăturii</a:t>
            </a:r>
            <a:r>
              <a:rPr lang="en" dirty="0"/>
              <a:t>!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2843646" y="145047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Avem</a:t>
            </a:r>
            <a:r>
              <a:rPr lang="en" dirty="0"/>
              <a:t> </a:t>
            </a:r>
            <a:r>
              <a:rPr lang="en" dirty="0" err="1"/>
              <a:t>condiții</a:t>
            </a:r>
            <a:r>
              <a:rPr lang="en" dirty="0"/>
              <a:t> de </a:t>
            </a:r>
            <a:r>
              <a:rPr lang="en" dirty="0" err="1"/>
              <a:t>convergență</a:t>
            </a:r>
            <a:r>
              <a:rPr lang="en" dirty="0"/>
              <a:t>?</a:t>
            </a:r>
            <a:endParaRPr dirty="0"/>
          </a:p>
        </p:txBody>
      </p: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477;p45">
                <a:extLst>
                  <a:ext uri="{FF2B5EF4-FFF2-40B4-BE49-F238E27FC236}">
                    <a16:creationId xmlns:a16="http://schemas.microsoft.com/office/drawing/2014/main" id="{4E59EE33-0F4A-3EA6-D7C2-2424DD429E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9369" y="1868228"/>
                <a:ext cx="2905153" cy="268340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57200" indent="-317500">
                  <a:lnSpc>
                    <a:spcPct val="150000"/>
                  </a:lnSpc>
                  <a:buSzPts val="1400"/>
                  <a:buFont typeface="Arial"/>
                  <a:buChar char="●"/>
                </a:pPr>
                <a:r>
                  <a:rPr lang="ro-RO" b="1" i="1" dirty="0"/>
                  <a:t>Da! Dacă factorul de discount este mai mic strict decât 1! </a:t>
                </a:r>
                <a14:m>
                  <m:oMath xmlns:m="http://schemas.openxmlformats.org/officeDocument/2006/math">
                    <m:r>
                      <a:rPr lang="ro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ro-RO" b="1" i="1" dirty="0"/>
              </a:p>
            </p:txBody>
          </p:sp>
        </mc:Choice>
        <mc:Fallback xmlns="">
          <p:sp>
            <p:nvSpPr>
              <p:cNvPr id="2" name="Google Shape;2477;p45">
                <a:extLst>
                  <a:ext uri="{FF2B5EF4-FFF2-40B4-BE49-F238E27FC236}">
                    <a16:creationId xmlns:a16="http://schemas.microsoft.com/office/drawing/2014/main" id="{4E59EE33-0F4A-3EA6-D7C2-2424DD429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69" y="1868228"/>
                <a:ext cx="2905153" cy="26834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027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0999"/>
            <a:ext cx="4609200" cy="26884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/>
              <a:t>Este </a:t>
            </a:r>
            <a:r>
              <a:rPr lang="en-GB" dirty="0" err="1"/>
              <a:t>timpul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întrebări</a:t>
            </a:r>
            <a:r>
              <a:rPr lang="en-GB" dirty="0"/>
              <a:t>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/>
              <a:t>stefan.iordache10@s.unibuc.ro </a:t>
            </a:r>
            <a:r>
              <a:rPr lang="en-GB" dirty="0" err="1"/>
              <a:t>ciprian.paduraru@fmi.unibuc.ro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/>
              <a:t>+40 7.. … …</a:t>
            </a:r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504587" y="346488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986" y="1126136"/>
            <a:ext cx="5966085" cy="784500"/>
          </a:xfrm>
        </p:spPr>
        <p:txBody>
          <a:bodyPr/>
          <a:lstStyle/>
          <a:p>
            <a:r>
              <a:rPr lang="en-RO" dirty="0"/>
              <a:t>Recapitulare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86D4E-218F-4F04-6DF0-D85E2C249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628070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RO" dirty="0"/>
              <a:t>Procese Markov</a:t>
            </a:r>
          </a:p>
          <a:p>
            <a:pPr algn="l">
              <a:buFontTx/>
              <a:buChar char="-"/>
            </a:pPr>
            <a:r>
              <a:rPr lang="en-RO" dirty="0"/>
              <a:t>Lanțuri Markov</a:t>
            </a:r>
          </a:p>
          <a:p>
            <a:pPr algn="l">
              <a:buFontTx/>
              <a:buChar char="-"/>
            </a:pPr>
            <a:r>
              <a:rPr lang="en-RO" dirty="0"/>
              <a:t>Mars Rover – matrice tranziții, episoade</a:t>
            </a:r>
          </a:p>
          <a:p>
            <a:pPr algn="l">
              <a:buFontTx/>
              <a:buChar char="-"/>
            </a:pPr>
            <a:r>
              <a:rPr lang="en-RO" dirty="0"/>
              <a:t>MRP</a:t>
            </a:r>
          </a:p>
          <a:p>
            <a:pPr algn="l">
              <a:buFontTx/>
              <a:buChar char="-"/>
            </a:pPr>
            <a:r>
              <a:rPr lang="en-RO" dirty="0"/>
              <a:t>MDP</a:t>
            </a:r>
          </a:p>
          <a:p>
            <a:pPr>
              <a:buFontTx/>
              <a:buChar char="-"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417582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Politici</a:t>
            </a:r>
            <a:r>
              <a:rPr lang="en" sz="4400" dirty="0"/>
              <a:t> MDP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39234" y="549501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49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55"/>
          <p:cNvSpPr/>
          <p:nvPr/>
        </p:nvSpPr>
        <p:spPr>
          <a:xfrm>
            <a:off x="5147902" y="1461749"/>
            <a:ext cx="3458198" cy="33424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Politici</a:t>
            </a:r>
            <a:r>
              <a:rPr lang="en" dirty="0"/>
              <a:t> MDP</a:t>
            </a:r>
            <a:endParaRPr dirty="0"/>
          </a:p>
        </p:txBody>
      </p:sp>
      <p:sp>
        <p:nvSpPr>
          <p:cNvPr id="2801" name="Google Shape;2801;p55"/>
          <p:cNvSpPr txBox="1"/>
          <p:nvPr/>
        </p:nvSpPr>
        <p:spPr>
          <a:xfrm>
            <a:off x="712349" y="1605691"/>
            <a:ext cx="3109299" cy="312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</a:t>
            </a: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specifică acțiunea care trebuie luată în fiecare stare în parte.</a:t>
            </a:r>
          </a:p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Pentru generalitate, se consideră a fi o </a:t>
            </a:r>
            <a:r>
              <a:rPr lang="en-RO" sz="1600" b="1" i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distribuție conditionată</a:t>
            </a: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RO" sz="16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Politica:</a:t>
            </a:r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4" name="Google Shape;2804;p55"/>
              <p:cNvSpPr txBox="1"/>
              <p:nvPr/>
            </p:nvSpPr>
            <p:spPr>
              <a:xfrm>
                <a:off x="5179733" y="4010042"/>
                <a:ext cx="3430339" cy="4611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𝝅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pectral"/>
                              <a:sym typeface="Spectral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pectral"/>
                              <a:sym typeface="Spectral"/>
                            </a:rPr>
                            <m:t>𝒂</m:t>
                          </m:r>
                        </m:e>
                        <m:e>
                          <m:r>
                            <a:rPr lang="en-US" sz="16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pectral"/>
                              <a:sym typeface="Spectral"/>
                            </a:rPr>
                            <m:t>𝒔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𝑷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(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𝒂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𝒕</m:t>
                          </m:r>
                        </m:sub>
                      </m:sSub>
                      <m:r>
                        <a:rPr lang="en-US" sz="1600" b="1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=</m:t>
                      </m:r>
                      <m:r>
                        <a:rPr lang="en-US" sz="1600" b="1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𝒂</m:t>
                      </m:r>
                      <m:r>
                        <a:rPr lang="en-US" sz="1600" b="1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 |</m:t>
                      </m:r>
                      <m:sSub>
                        <m:sSubPr>
                          <m:ctrlPr>
                            <a:rPr lang="en-US" sz="1600" b="1" i="1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𝒕</m:t>
                          </m:r>
                        </m:sub>
                      </m:sSub>
                      <m:r>
                        <a:rPr lang="en-US" sz="1600" b="1" i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=</m:t>
                      </m:r>
                      <m:r>
                        <a:rPr lang="en-US" sz="1600" b="1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𝒔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)</m:t>
                      </m:r>
                    </m:oMath>
                  </m:oMathPara>
                </a14:m>
                <a:endParaRPr lang="en-US" sz="1600" b="1" i="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Spectral"/>
                  <a:cs typeface="Times New Roman" panose="02020603050405020304" pitchFamily="18" charset="0"/>
                  <a:sym typeface="Spectral"/>
                </a:endParaRPr>
              </a:p>
            </p:txBody>
          </p:sp>
        </mc:Choice>
        <mc:Fallback xmlns="">
          <p:sp>
            <p:nvSpPr>
              <p:cNvPr id="2804" name="Google Shape;2804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733" y="4010042"/>
                <a:ext cx="3430339" cy="461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8" name="Google Shape;2808;p55"/>
          <p:cNvCxnSpPr>
            <a:cxnSpLocks/>
            <a:stCxn id="2796" idx="3"/>
            <a:endCxn id="2798" idx="1"/>
          </p:cNvCxnSpPr>
          <p:nvPr/>
        </p:nvCxnSpPr>
        <p:spPr>
          <a:xfrm flipV="1">
            <a:off x="3996100" y="3132962"/>
            <a:ext cx="1151802" cy="2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" name="Google Shape;2808;p55">
            <a:extLst>
              <a:ext uri="{FF2B5EF4-FFF2-40B4-BE49-F238E27FC236}">
                <a16:creationId xmlns:a16="http://schemas.microsoft.com/office/drawing/2014/main" id="{E2631EBA-A740-2CF9-F474-16763A6A42ED}"/>
              </a:ext>
            </a:extLst>
          </p:cNvPr>
          <p:cNvCxnSpPr>
            <a:cxnSpLocks/>
          </p:cNvCxnSpPr>
          <p:nvPr/>
        </p:nvCxnSpPr>
        <p:spPr>
          <a:xfrm flipV="1">
            <a:off x="3996100" y="2010538"/>
            <a:ext cx="1151802" cy="2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" name="Google Shape;2808;p55">
            <a:extLst>
              <a:ext uri="{FF2B5EF4-FFF2-40B4-BE49-F238E27FC236}">
                <a16:creationId xmlns:a16="http://schemas.microsoft.com/office/drawing/2014/main" id="{808AD99E-F8AD-167F-05C9-774C69AEB8EC}"/>
              </a:ext>
            </a:extLst>
          </p:cNvPr>
          <p:cNvCxnSpPr>
            <a:cxnSpLocks/>
          </p:cNvCxnSpPr>
          <p:nvPr/>
        </p:nvCxnSpPr>
        <p:spPr>
          <a:xfrm flipV="1">
            <a:off x="4023107" y="4274995"/>
            <a:ext cx="1151802" cy="2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2804;p55">
                <a:extLst>
                  <a:ext uri="{FF2B5EF4-FFF2-40B4-BE49-F238E27FC236}">
                    <a16:creationId xmlns:a16="http://schemas.microsoft.com/office/drawing/2014/main" id="{FCAE74F7-3E1F-B3CD-6FE9-71E8DDC7D288}"/>
                  </a:ext>
                </a:extLst>
              </p:cNvPr>
              <p:cNvSpPr txBox="1"/>
              <p:nvPr/>
            </p:nvSpPr>
            <p:spPr>
              <a:xfrm>
                <a:off x="5119118" y="1863817"/>
                <a:ext cx="3430339" cy="356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oate</m:t>
                      </m:r>
                      <m:r>
                        <a:rPr lang="en-US" sz="1600" b="0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fi</m:t>
                      </m:r>
                      <m:r>
                        <a:rPr lang="en-US" sz="1600" b="0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𝐝𝐞𝐭𝐞𝐫𝐦𝐢𝐧𝐢𝐬𝐭</m:t>
                      </m:r>
                      <m:r>
                        <a:rPr lang="en-RO" sz="1600" b="1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ă</m:t>
                      </m:r>
                      <m:r>
                        <a:rPr lang="en-US" sz="1600" b="1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sau</m:t>
                      </m:r>
                      <m:r>
                        <a:rPr lang="en-US" sz="1600" b="0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𝐬𝐭𝐨𝐜</m:t>
                      </m:r>
                      <m:r>
                        <a:rPr lang="en-RO" sz="1600" b="1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𝐡</m:t>
                      </m:r>
                      <m:r>
                        <a:rPr lang="en-US" sz="1600" b="1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𝐚𝐬𝐭𝐢𝐜</m:t>
                      </m:r>
                      <m:r>
                        <a:rPr lang="en-RO" sz="1600" b="1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ă</m:t>
                      </m:r>
                      <m:r>
                        <a:rPr lang="en-RO" sz="1600" b="0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.</m:t>
                      </m:r>
                    </m:oMath>
                  </m:oMathPara>
                </a14:m>
                <a:endParaRPr lang="en-RO" sz="16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Spectral"/>
                  <a:cs typeface="Times New Roman" panose="02020603050405020304" pitchFamily="18" charset="0"/>
                  <a:sym typeface="Spectral"/>
                </a:endParaRPr>
              </a:p>
            </p:txBody>
          </p:sp>
        </mc:Choice>
        <mc:Fallback xmlns="">
          <p:sp>
            <p:nvSpPr>
              <p:cNvPr id="4" name="Google Shape;2804;p55">
                <a:extLst>
                  <a:ext uri="{FF2B5EF4-FFF2-40B4-BE49-F238E27FC236}">
                    <a16:creationId xmlns:a16="http://schemas.microsoft.com/office/drawing/2014/main" id="{FCAE74F7-3E1F-B3CD-6FE9-71E8DDC7D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118" y="1863817"/>
                <a:ext cx="3430339" cy="356228"/>
              </a:xfrm>
              <a:prstGeom prst="rect">
                <a:avLst/>
              </a:prstGeom>
              <a:blipFill>
                <a:blip r:embed="rId4"/>
                <a:stretch>
                  <a:fillRect r="-3704" b="-3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804;p55">
                <a:extLst>
                  <a:ext uri="{FF2B5EF4-FFF2-40B4-BE49-F238E27FC236}">
                    <a16:creationId xmlns:a16="http://schemas.microsoft.com/office/drawing/2014/main" id="{7FF95E81-3EE6-119B-8F94-28300AA594B8}"/>
                  </a:ext>
                </a:extLst>
              </p:cNvPr>
              <p:cNvSpPr txBox="1"/>
              <p:nvPr/>
            </p:nvSpPr>
            <p:spPr>
              <a:xfrm>
                <a:off x="5161831" y="2887340"/>
                <a:ext cx="3430339" cy="6138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Fiind</m:t>
                    </m:r>
                    <m:r>
                      <a:rPr lang="en-US" sz="1600" b="0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dat</m:t>
                    </m:r>
                    <m:r>
                      <m:rPr>
                        <m:nor/>
                      </m:rPr>
                      <a:rPr lang="en-RO" sz="1600" b="0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ă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 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o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 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stare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 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S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, 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se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 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specific</m:t>
                    </m:r>
                    <m:r>
                      <m:rPr>
                        <m:nor/>
                      </m:rPr>
                      <a:rPr lang="en-RO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ă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 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distribu</m:t>
                    </m:r>
                    <m:r>
                      <m:rPr>
                        <m:nor/>
                      </m:rPr>
                      <a:rPr lang="en-RO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ț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ia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 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peste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 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ac</m:t>
                    </m:r>
                    <m:r>
                      <m:rPr>
                        <m:nor/>
                      </m:rPr>
                      <a:rPr lang="en-RO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ț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iuni</m:t>
                    </m:r>
                  </m:oMath>
                </a14:m>
                <a:r>
                  <a:rPr lang="en-US" sz="1600" b="1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Spectral"/>
                    <a:cs typeface="Times New Roman" panose="02020603050405020304" pitchFamily="18" charset="0"/>
                    <a:sym typeface="Spectral"/>
                  </a:rPr>
                  <a:t>.</a:t>
                </a:r>
                <a:endParaRPr lang="en-US" sz="1600" b="1" i="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Spectral"/>
                  <a:cs typeface="Times New Roman" panose="02020603050405020304" pitchFamily="18" charset="0"/>
                  <a:sym typeface="Spectral"/>
                </a:endParaRPr>
              </a:p>
            </p:txBody>
          </p:sp>
        </mc:Choice>
        <mc:Fallback xmlns="">
          <p:sp>
            <p:nvSpPr>
              <p:cNvPr id="5" name="Google Shape;2804;p55">
                <a:extLst>
                  <a:ext uri="{FF2B5EF4-FFF2-40B4-BE49-F238E27FC236}">
                    <a16:creationId xmlns:a16="http://schemas.microsoft.com/office/drawing/2014/main" id="{7FF95E81-3EE6-119B-8F94-28300AA5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831" y="2887340"/>
                <a:ext cx="3430339" cy="613818"/>
              </a:xfrm>
              <a:prstGeom prst="rect">
                <a:avLst/>
              </a:prstGeom>
              <a:blipFill>
                <a:blip r:embed="rId5"/>
                <a:stretch>
                  <a:fillRect b="-61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9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MDP + Politica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ro-RO" dirty="0"/>
                  <a:t>MDP +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𝝅</m:t>
                    </m:r>
                    <m:d>
                      <m:dPr>
                        <m:ctrlPr>
                          <a:rPr lang="en-US" sz="14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pectral"/>
                            <a:sym typeface="Spectral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pectral"/>
                            <a:sym typeface="Spectral"/>
                          </a:rPr>
                          <m:t>𝒂</m:t>
                        </m:r>
                      </m:e>
                      <m:e>
                        <m:r>
                          <a:rPr lang="en-US" sz="14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pectral"/>
                            <a:sym typeface="Spectral"/>
                          </a:rPr>
                          <m:t>𝒔</m:t>
                        </m:r>
                      </m:e>
                    </m:d>
                  </m:oMath>
                </a14:m>
                <a:r>
                  <a:rPr lang="ro-RO" dirty="0"/>
                  <a:t>                    Markov </a:t>
                </a:r>
                <a:r>
                  <a:rPr lang="ro-RO" dirty="0" err="1"/>
                  <a:t>Reward</a:t>
                </a:r>
                <a:r>
                  <a:rPr lang="ro-RO" dirty="0"/>
                  <a:t> </a:t>
                </a:r>
                <a:r>
                  <a:rPr lang="ro-RO" dirty="0" err="1"/>
                  <a:t>Process</a:t>
                </a:r>
                <a:r>
                  <a:rPr lang="ro-RO" dirty="0"/>
                  <a:t> (MRP)</a:t>
                </a:r>
              </a:p>
              <a:p>
                <a:pPr lvl="0">
                  <a:lnSpc>
                    <a:spcPct val="200000"/>
                  </a:lnSpc>
                  <a:spcBef>
                    <a:spcPts val="1000"/>
                  </a:spcBef>
                </a:pPr>
                <a:r>
                  <a:rPr lang="ro-RO" dirty="0"/>
                  <a:t>MRP (S,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p>
                  </m:oMath>
                </a14:m>
                <a:r>
                  <a:rPr lang="ro-RO" dirty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p>
                  </m:oMath>
                </a14:m>
                <a:r>
                  <a:rPr lang="ro-RO" dirty="0"/>
                  <a:t>, </a:t>
                </a:r>
                <a14:m>
                  <m:oMath xmlns:m="http://schemas.openxmlformats.org/officeDocument/2006/math">
                    <m:r>
                      <a:rPr lang="ro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o-RO" dirty="0"/>
              </a:p>
              <a:p>
                <a:pPr lvl="1">
                  <a:lnSpc>
                    <a:spcPct val="20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p>
                  </m:oMath>
                </a14:m>
                <a:r>
                  <a:rPr lang="ro-RO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b="1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(s, a)</a:t>
                </a:r>
                <a:endParaRPr lang="ro-RO" dirty="0"/>
              </a:p>
              <a:p>
                <a:pPr lvl="1">
                  <a:lnSpc>
                    <a:spcPct val="20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p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o-RO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s’|s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b="1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</m:e>
                    </m:nary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ro-RO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s’|s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a)</a:t>
                </a:r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813;p55">
            <a:extLst>
              <a:ext uri="{FF2B5EF4-FFF2-40B4-BE49-F238E27FC236}">
                <a16:creationId xmlns:a16="http://schemas.microsoft.com/office/drawing/2014/main" id="{CA9DB8E6-14C2-23AF-56DC-4BADD222DCB5}"/>
              </a:ext>
            </a:extLst>
          </p:cNvPr>
          <p:cNvGrpSpPr/>
          <p:nvPr/>
        </p:nvGrpSpPr>
        <p:grpSpPr>
          <a:xfrm rot="10800000" flipH="1">
            <a:off x="2634994" y="2008251"/>
            <a:ext cx="553864" cy="322326"/>
            <a:chOff x="7740700" y="4100311"/>
            <a:chExt cx="786936" cy="604089"/>
          </a:xfrm>
        </p:grpSpPr>
        <p:grpSp>
          <p:nvGrpSpPr>
            <p:cNvPr id="3" name="Google Shape;2814;p55">
              <a:extLst>
                <a:ext uri="{FF2B5EF4-FFF2-40B4-BE49-F238E27FC236}">
                  <a16:creationId xmlns:a16="http://schemas.microsoft.com/office/drawing/2014/main" id="{F114DF05-054B-D716-36DF-840CDA87A3F2}"/>
                </a:ext>
              </a:extLst>
            </p:cNvPr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5" name="Google Shape;2815;p55">
                <a:extLst>
                  <a:ext uri="{FF2B5EF4-FFF2-40B4-BE49-F238E27FC236}">
                    <a16:creationId xmlns:a16="http://schemas.microsoft.com/office/drawing/2014/main" id="{A25756A7-63DB-DD98-5FF3-7A312707A0D3}"/>
                  </a:ext>
                </a:extLst>
              </p:cNvPr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2816;p55">
                <a:extLst>
                  <a:ext uri="{FF2B5EF4-FFF2-40B4-BE49-F238E27FC236}">
                    <a16:creationId xmlns:a16="http://schemas.microsoft.com/office/drawing/2014/main" id="{BFA73C4C-6B94-F731-0AC6-293A4D950585}"/>
                  </a:ext>
                </a:extLst>
              </p:cNvPr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2817;p55">
              <a:extLst>
                <a:ext uri="{FF2B5EF4-FFF2-40B4-BE49-F238E27FC236}">
                  <a16:creationId xmlns:a16="http://schemas.microsoft.com/office/drawing/2014/main" id="{CBA641E3-6784-7196-C4CD-6781FB6F5775}"/>
                </a:ext>
              </a:extLst>
            </p:cNvPr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5D27791-5DBE-FCF2-773F-5987A8073EDE}"/>
              </a:ext>
            </a:extLst>
          </p:cNvPr>
          <p:cNvSpPr txBox="1"/>
          <p:nvPr/>
        </p:nvSpPr>
        <p:spPr>
          <a:xfrm>
            <a:off x="803867" y="4465385"/>
            <a:ext cx="780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1200" dirty="0"/>
              <a:t>PS:  Totuși, putem folosi aceleași tehnici a evalua o politică pentru un MDP (algoritmul de programare dinamică).</a:t>
            </a:r>
          </a:p>
        </p:txBody>
      </p:sp>
    </p:spTree>
    <p:extLst>
      <p:ext uri="{BB962C8B-B14F-4D97-AF65-F5344CB8AC3E}">
        <p14:creationId xmlns:p14="http://schemas.microsoft.com/office/powerpoint/2010/main" val="166667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MDP – Evaluarea </a:t>
            </a:r>
            <a:r>
              <a:rPr lang="ro-RO" sz="2400" dirty="0" err="1"/>
              <a:t>politcii</a:t>
            </a:r>
            <a:br>
              <a:rPr lang="ro-RO" sz="2400" dirty="0"/>
            </a:br>
            <a:r>
              <a:rPr lang="ro-RO" sz="1600" dirty="0"/>
              <a:t>- Algoritm Iterativ 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397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ro-RO" dirty="0"/>
              </a:p>
              <a:p>
                <a:pPr marL="4826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+mj-lt"/>
                  <a:buAutoNum type="arabicPeriod"/>
                </a:pPr>
                <a:r>
                  <a:rPr lang="ro-RO" dirty="0"/>
                  <a:t>Inițializăm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ro-RO" dirty="0"/>
              </a:p>
              <a:p>
                <a:pPr marL="4826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+mj-lt"/>
                  <a:buAutoNum type="arabicPeriod"/>
                </a:pPr>
                <a:r>
                  <a:rPr lang="ro-RO" dirty="0"/>
                  <a:t>Pentru k = 1, până la convergență:</a:t>
                </a:r>
              </a:p>
              <a:p>
                <a:pPr marL="9398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ro-RO" dirty="0"/>
                  <a:t>Pentru fiecare s din S: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RO" sz="1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bSup>
                    <m:d>
                      <m:dPr>
                        <m:ctrlPr>
                          <a:rPr lang="en-RO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RO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en-US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RO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RO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nary>
                      <m:naryPr>
                        <m:chr m:val="∑"/>
                        <m:supHide m:val="on"/>
                        <m:ctrlP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  <m: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RO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RO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RO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sz="1800" b="1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sSubSup>
                          <m:sSubSupPr>
                            <m:ctrlPr>
                              <a:rPr lang="en-RO" sz="18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sup>
                        </m:sSubSup>
                        <m: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o-RO" sz="1800" b="1" dirty="0"/>
              </a:p>
              <a:p>
                <a:pPr lvl="2">
                  <a:lnSpc>
                    <a:spcPct val="150000"/>
                  </a:lnSpc>
                </a:pPr>
                <a:endParaRPr lang="ro-RO" sz="1800" b="1" dirty="0"/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“Bellman Backup” – se </a:t>
                </a:r>
                <a:r>
                  <a:rPr lang="en-US" dirty="0" err="1"/>
                  <a:t>aplică</a:t>
                </a:r>
                <a:r>
                  <a:rPr lang="en-US" dirty="0"/>
                  <a:t> </a:t>
                </a:r>
                <a:r>
                  <a:rPr lang="en-US" dirty="0" err="1"/>
                  <a:t>unei</a:t>
                </a:r>
                <a:r>
                  <a:rPr lang="en-US" dirty="0"/>
                  <a:t> </a:t>
                </a:r>
                <a:r>
                  <a:rPr lang="en-US" dirty="0" err="1"/>
                  <a:t>politici</a:t>
                </a:r>
                <a:r>
                  <a:rPr lang="en-US" dirty="0"/>
                  <a:t> </a:t>
                </a:r>
                <a:r>
                  <a:rPr lang="en-US" dirty="0" err="1"/>
                  <a:t>particulare</a:t>
                </a:r>
                <a:r>
                  <a:rPr lang="en-US" dirty="0"/>
                  <a:t>.</a:t>
                </a:r>
                <a:endParaRPr lang="ro-RO" dirty="0"/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939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2843646" y="145047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❓ </a:t>
            </a:r>
            <a:r>
              <a:rPr lang="en" dirty="0" err="1"/>
              <a:t>Întrebare</a:t>
            </a:r>
            <a:r>
              <a:rPr lang="en" dirty="0"/>
              <a:t> </a:t>
            </a:r>
            <a:r>
              <a:rPr lang="en" dirty="0" err="1"/>
              <a:t>rapidă</a:t>
            </a:r>
            <a:r>
              <a:rPr lang="en" dirty="0"/>
              <a:t> ❓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3363546" y="1927878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MDP – </a:t>
            </a:r>
            <a:r>
              <a:rPr lang="en-US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Evaluarea</a:t>
            </a:r>
            <a:r>
              <a:rPr lang="en-US" sz="18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politicii</a:t>
            </a:r>
            <a:endParaRPr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1" name="Google Shape;2801;p55"/>
          <p:cNvSpPr txBox="1"/>
          <p:nvPr/>
        </p:nvSpPr>
        <p:spPr>
          <a:xfrm>
            <a:off x="3462324" y="2824238"/>
            <a:ext cx="24168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sz="18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Care este diferența față de algoritmul anterior?</a:t>
            </a:r>
            <a:endParaRPr sz="18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7126672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5" ma:contentTypeDescription="Create a new document." ma:contentTypeScope="" ma:versionID="f644737e068aee49486d558baf86a1fb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926e15f37bc058c502fcbb5bcf6d81a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83894A-D65B-4072-B872-A603FA3636FE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customXml/itemProps2.xml><?xml version="1.0" encoding="utf-8"?>
<ds:datastoreItem xmlns:ds="http://schemas.openxmlformats.org/officeDocument/2006/customXml" ds:itemID="{159AAA49-43B8-4853-A964-21A6673E4C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598516-ADD8-480A-94E5-25DA4A2FC707}"/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1003</Words>
  <Application>Microsoft Macintosh PowerPoint</Application>
  <PresentationFormat>On-screen Show (16:9)</PresentationFormat>
  <Paragraphs>160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Spectral Light</vt:lpstr>
      <vt:lpstr>Merriweather;900</vt:lpstr>
      <vt:lpstr>Arial</vt:lpstr>
      <vt:lpstr>Merriweather Black</vt:lpstr>
      <vt:lpstr>Times New Roman</vt:lpstr>
      <vt:lpstr>Spectral</vt:lpstr>
      <vt:lpstr>Merriweather</vt:lpstr>
      <vt:lpstr>Cambria Math</vt:lpstr>
      <vt:lpstr>Wingdings</vt:lpstr>
      <vt:lpstr>Graph Paper Style Thesis by Slidesgo</vt:lpstr>
      <vt:lpstr>Introducere în Reinforcement Learning</vt:lpstr>
      <vt:lpstr>Cuprins</vt:lpstr>
      <vt:lpstr>Recapitulare</vt:lpstr>
      <vt:lpstr>Recapitulare</vt:lpstr>
      <vt:lpstr>Politici MDP</vt:lpstr>
      <vt:lpstr>Politici MDP</vt:lpstr>
      <vt:lpstr>MDP + Politica</vt:lpstr>
      <vt:lpstr>MDP – Evaluarea politcii - Algoritm Iterativ -</vt:lpstr>
      <vt:lpstr>❓ Întrebare rapidă ❓</vt:lpstr>
      <vt:lpstr>❓ Întrebare rapidă ❓ </vt:lpstr>
      <vt:lpstr>Exemplu MDP – Iterație a politicii de evaluare - Mars Rover</vt:lpstr>
      <vt:lpstr>Exemplu MDP – Iterație a politicii de evaluare - Mars Rover – continuare</vt:lpstr>
      <vt:lpstr>❓ Întrebări și mai rapide ❓ </vt:lpstr>
      <vt:lpstr>❓ Întrebare rapidă ❓ </vt:lpstr>
      <vt:lpstr>Control MDP</vt:lpstr>
      <vt:lpstr>Politica optimă</vt:lpstr>
      <vt:lpstr>Despre controlul MDP</vt:lpstr>
      <vt:lpstr>Brute-force</vt:lpstr>
      <vt:lpstr>Policy Iteration</vt:lpstr>
      <vt:lpstr>În căutarea politicii</vt:lpstr>
      <vt:lpstr>State-Action Value -&gt; Q </vt:lpstr>
      <vt:lpstr>Cum actualizăm? Policy Iteration </vt:lpstr>
      <vt:lpstr>Aprofundare!</vt:lpstr>
      <vt:lpstr>Cum demonstrăm algoritmul?</vt:lpstr>
      <vt:lpstr>PowerPoint Presentation</vt:lpstr>
      <vt:lpstr>Ce am aflat?</vt:lpstr>
      <vt:lpstr>Value Iteration </vt:lpstr>
      <vt:lpstr>Aprofundare</vt:lpstr>
      <vt:lpstr>Value Iteration - Algoritm Iterativ -</vt:lpstr>
      <vt:lpstr>Avem condiții de convergență?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72</cp:revision>
  <dcterms:modified xsi:type="dcterms:W3CDTF">2024-11-04T08:30:35Z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