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50"/>
  </p:notesMasterIdLst>
  <p:sldIdLst>
    <p:sldId id="256" r:id="rId5"/>
    <p:sldId id="351" r:id="rId6"/>
    <p:sldId id="260" r:id="rId7"/>
    <p:sldId id="350" r:id="rId8"/>
    <p:sldId id="362" r:id="rId9"/>
    <p:sldId id="348" r:id="rId10"/>
    <p:sldId id="352" r:id="rId11"/>
    <p:sldId id="353" r:id="rId12"/>
    <p:sldId id="355" r:id="rId13"/>
    <p:sldId id="356" r:id="rId14"/>
    <p:sldId id="368" r:id="rId15"/>
    <p:sldId id="358" r:id="rId16"/>
    <p:sldId id="359" r:id="rId17"/>
    <p:sldId id="369" r:id="rId18"/>
    <p:sldId id="370" r:id="rId19"/>
    <p:sldId id="373" r:id="rId20"/>
    <p:sldId id="374" r:id="rId21"/>
    <p:sldId id="375" r:id="rId22"/>
    <p:sldId id="376" r:id="rId23"/>
    <p:sldId id="363" r:id="rId24"/>
    <p:sldId id="361" r:id="rId25"/>
    <p:sldId id="377" r:id="rId26"/>
    <p:sldId id="379" r:id="rId27"/>
    <p:sldId id="380" r:id="rId28"/>
    <p:sldId id="381" r:id="rId29"/>
    <p:sldId id="382" r:id="rId30"/>
    <p:sldId id="383" r:id="rId31"/>
    <p:sldId id="385" r:id="rId32"/>
    <p:sldId id="386" r:id="rId33"/>
    <p:sldId id="384" r:id="rId34"/>
    <p:sldId id="387" r:id="rId35"/>
    <p:sldId id="36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284" r:id="rId4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1"/>
    </p:embeddedFont>
    <p:embeddedFont>
      <p:font typeface="Merriweather" pitchFamily="2" charset="77"/>
      <p:regular r:id="rId52"/>
      <p:bold r:id="rId53"/>
      <p:italic r:id="rId54"/>
      <p:boldItalic r:id="rId55"/>
    </p:embeddedFont>
    <p:embeddedFont>
      <p:font typeface="Merriweather Black" panose="020F0502020204030204" pitchFamily="34" charset="0"/>
      <p:bold r:id="rId56"/>
      <p:italic r:id="rId57"/>
      <p:boldItalic r:id="rId58"/>
    </p:embeddedFont>
    <p:embeddedFont>
      <p:font typeface="Spectral" panose="02020502060000000000" pitchFamily="18" charset="77"/>
      <p:regular r:id="rId59"/>
      <p:bold r:id="rId60"/>
      <p:italic r:id="rId61"/>
      <p:boldItalic r:id="rId62"/>
    </p:embeddedFont>
    <p:embeddedFont>
      <p:font typeface="Spectral Light" panose="02020302060000000000" pitchFamily="18" charset="77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A0208-E364-42FA-9ED4-120E33B420D0}" v="2" dt="2023-05-11T18:20:06.870"/>
    <p1510:client id="{DA7E71B9-D7EA-4832-94F5-16E7441800EF}" v="2" dt="2023-05-12T00:25:33.415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1"/>
    <p:restoredTop sz="94633"/>
  </p:normalViewPr>
  <p:slideViewPr>
    <p:cSldViewPr snapToGrid="0">
      <p:cViewPr varScale="1">
        <p:scale>
          <a:sx n="215" d="100"/>
          <a:sy n="215" d="100"/>
        </p:scale>
        <p:origin x="208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 ROBERT ROMAN" userId="S::iulian.roman@s.unibuc.ro::d336a366-996d-4a57-8b6f-68e4eb3c3f73" providerId="AD" clId="Web-{DA7E71B9-D7EA-4832-94F5-16E7441800EF}"/>
    <pc:docChg chg="modSld">
      <pc:chgData name="IULIAN ROBERT ROMAN" userId="S::iulian.roman@s.unibuc.ro::d336a366-996d-4a57-8b6f-68e4eb3c3f73" providerId="AD" clId="Web-{DA7E71B9-D7EA-4832-94F5-16E7441800EF}" dt="2023-05-12T00:25:33.415" v="1" actId="20577"/>
      <pc:docMkLst>
        <pc:docMk/>
      </pc:docMkLst>
      <pc:sldChg chg="modSp">
        <pc:chgData name="IULIAN ROBERT ROMAN" userId="S::iulian.roman@s.unibuc.ro::d336a366-996d-4a57-8b6f-68e4eb3c3f73" providerId="AD" clId="Web-{DA7E71B9-D7EA-4832-94F5-16E7441800EF}" dt="2023-05-12T00:25:33.415" v="1" actId="20577"/>
        <pc:sldMkLst>
          <pc:docMk/>
          <pc:sldMk cId="1371524409" sldId="377"/>
        </pc:sldMkLst>
        <pc:spChg chg="mod">
          <ac:chgData name="IULIAN ROBERT ROMAN" userId="S::iulian.roman@s.unibuc.ro::d336a366-996d-4a57-8b6f-68e4eb3c3f73" providerId="AD" clId="Web-{DA7E71B9-D7EA-4832-94F5-16E7441800EF}" dt="2023-05-12T00:25:33.415" v="1" actId="20577"/>
          <ac:spMkLst>
            <pc:docMk/>
            <pc:sldMk cId="1371524409" sldId="377"/>
            <ac:spMk id="2799" creationId="{00000000-0000-0000-0000-000000000000}"/>
          </ac:spMkLst>
        </pc:spChg>
      </pc:sldChg>
    </pc:docChg>
  </pc:docChgLst>
  <pc:docChgLst>
    <pc:chgData name="IULIAN ROBERT ROMAN" userId="S::iulian.roman@s.unibuc.ro::d336a366-996d-4a57-8b6f-68e4eb3c3f73" providerId="AD" clId="Web-{8DCA0208-E364-42FA-9ED4-120E33B420D0}"/>
    <pc:docChg chg="modSld">
      <pc:chgData name="IULIAN ROBERT ROMAN" userId="S::iulian.roman@s.unibuc.ro::d336a366-996d-4a57-8b6f-68e4eb3c3f73" providerId="AD" clId="Web-{8DCA0208-E364-42FA-9ED4-120E33B420D0}" dt="2023-05-11T18:20:06.870" v="1" actId="1076"/>
      <pc:docMkLst>
        <pc:docMk/>
      </pc:docMkLst>
      <pc:sldChg chg="modSp">
        <pc:chgData name="IULIAN ROBERT ROMAN" userId="S::iulian.roman@s.unibuc.ro::d336a366-996d-4a57-8b6f-68e4eb3c3f73" providerId="AD" clId="Web-{8DCA0208-E364-42FA-9ED4-120E33B420D0}" dt="2023-05-11T18:20:06.870" v="1" actId="1076"/>
        <pc:sldMkLst>
          <pc:docMk/>
          <pc:sldMk cId="1666676188" sldId="352"/>
        </pc:sldMkLst>
        <pc:spChg chg="mod">
          <ac:chgData name="IULIAN ROBERT ROMAN" userId="S::iulian.roman@s.unibuc.ro::d336a366-996d-4a57-8b6f-68e4eb3c3f73" providerId="AD" clId="Web-{8DCA0208-E364-42FA-9ED4-120E33B420D0}" dt="2023-05-11T18:20:06.870" v="1" actId="1076"/>
          <ac:spMkLst>
            <pc:docMk/>
            <pc:sldMk cId="1666676188" sldId="352"/>
            <ac:spMk id="12" creationId="{AF1E99ED-373F-C872-4E28-9A9216C3B6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65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56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68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1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8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9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27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53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73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69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7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007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95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7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75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48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89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394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76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079182" y="3867942"/>
            <a:ext cx="501251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 &amp;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#5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Bias</a:t>
            </a:r>
            <a:r>
              <a:rPr lang="ro-RO" sz="2400" dirty="0"/>
              <a:t>, varianță &amp; MSE (</a:t>
            </a:r>
            <a:r>
              <a:rPr lang="ro-RO" sz="2400" dirty="0" err="1"/>
              <a:t>Mean</a:t>
            </a:r>
            <a:r>
              <a:rPr lang="ro-RO" sz="2400" dirty="0"/>
              <a:t> </a:t>
            </a:r>
            <a:r>
              <a:rPr lang="ro-RO" sz="2400" dirty="0" err="1"/>
              <a:t>Squared</a:t>
            </a:r>
            <a:r>
              <a:rPr lang="ro-RO" sz="2400" dirty="0"/>
              <a:t> </a:t>
            </a:r>
            <a:r>
              <a:rPr lang="ro-RO" sz="2400" dirty="0" err="1"/>
              <a:t>Error</a:t>
            </a:r>
            <a:r>
              <a:rPr lang="ro-RO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499" y="1630870"/>
                <a:ext cx="8064899" cy="28022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800" dirty="0"/>
                  <a:t>Se consideră un model statistic care este parametrizat de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𝜽</m:t>
                    </m:r>
                  </m:oMath>
                </a14:m>
                <a:r>
                  <a:rPr lang="ro-RO" sz="1800" dirty="0"/>
                  <a:t> și determină o probabilitate de distribuție peste datele observate P(x|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ro-RO" sz="1800" dirty="0"/>
                  <a:t>)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800" dirty="0"/>
                  <a:t>Se consideră statistica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8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ro-RO" sz="1800" dirty="0"/>
                  <a:t>, care oferă o estimare a lui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ro-RO" sz="1800" dirty="0"/>
                  <a:t>  și este o funcție a datelor observate.</a:t>
                </a:r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499" y="1630870"/>
                <a:ext cx="8064899" cy="280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4220" y="184494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Varianța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unui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</a:t>
                </a:r>
                <a:r>
                  <a:rPr lang="en-GB" sz="1600" b="1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𝒙</m:t>
                        </m:r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|</m:t>
                        </m:r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accPr>
                          <m:e>
                            <m:r>
                              <a:rPr lang="en-GB" sz="16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𝜽</m:t>
                            </m:r>
                          </m:e>
                        </m:acc>
                        <m:r>
                          <a:rPr lang="en-US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 − </m:t>
                        </m:r>
                        <m:r>
                          <a:rPr lang="en-US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pectral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pectral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1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𝟐</m:t>
                    </m:r>
                    <m:r>
                      <a:rPr lang="en-US" sz="16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 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184494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Bias, </a:t>
            </a:r>
            <a:r>
              <a:rPr lang="en" dirty="0" err="1"/>
              <a:t>Varianță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MSE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797;p55">
                <a:extLst>
                  <a:ext uri="{FF2B5EF4-FFF2-40B4-BE49-F238E27FC236}">
                    <a16:creationId xmlns:a16="http://schemas.microsoft.com/office/drawing/2014/main" id="{5EF226AB-DA34-D070-8686-95D602C3A02F}"/>
                  </a:ext>
                </a:extLst>
              </p:cNvPr>
              <p:cNvSpPr/>
              <p:nvPr/>
            </p:nvSpPr>
            <p:spPr>
              <a:xfrm>
                <a:off x="533700" y="1817489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Bias-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ul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unui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estimator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𝑩𝒊𝒂𝒔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𝒙</m:t>
                        </m:r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|</m:t>
                        </m:r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  <m:r>
                      <a:rPr lang="en-US" sz="1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 − </m:t>
                    </m:r>
                    <m:r>
                      <a:rPr lang="en-US" sz="1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𝜽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" name="Google Shape;2797;p55">
                <a:extLst>
                  <a:ext uri="{FF2B5EF4-FFF2-40B4-BE49-F238E27FC236}">
                    <a16:creationId xmlns:a16="http://schemas.microsoft.com/office/drawing/2014/main" id="{5EF226AB-DA34-D070-8686-95D602C3A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0" y="1817489"/>
                <a:ext cx="2870176" cy="11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797;p55">
                <a:extLst>
                  <a:ext uri="{FF2B5EF4-FFF2-40B4-BE49-F238E27FC236}">
                    <a16:creationId xmlns:a16="http://schemas.microsoft.com/office/drawing/2014/main" id="{BB3AF56D-1A51-DA3C-FD2F-AC3DC0B1574D}"/>
                  </a:ext>
                </a:extLst>
              </p:cNvPr>
              <p:cNvSpPr/>
              <p:nvPr/>
            </p:nvSpPr>
            <p:spPr>
              <a:xfrm>
                <a:off x="3136858" y="3696034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MSE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𝑴𝑺𝑬</m:t>
                    </m:r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𝑩𝒊𝒂𝒔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pectral"/>
                                <a:sym typeface="Spectral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𝜽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sup>
                    </m:sSup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797;p55">
                <a:extLst>
                  <a:ext uri="{FF2B5EF4-FFF2-40B4-BE49-F238E27FC236}">
                    <a16:creationId xmlns:a16="http://schemas.microsoft.com/office/drawing/2014/main" id="{BB3AF56D-1A51-DA3C-FD2F-AC3DC0B15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58" y="3696034"/>
                <a:ext cx="2870176" cy="1113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1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Inițializare</a:t>
                </a:r>
                <a:r>
                  <a:rPr lang="en-US" sz="1200" dirty="0"/>
                  <a:t> N(s) = 0; G(s) = 0; </a:t>
                </a:r>
                <a:r>
                  <a:rPr lang="en-US" sz="1200" dirty="0" err="1"/>
                  <a:t>oricare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ar</a:t>
                </a:r>
                <a:r>
                  <a:rPr lang="en-US" sz="1200" dirty="0"/>
                  <a:t> fi 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Pentru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Extragem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 s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s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…….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i,T</a:t>
                </a:r>
                <a:r>
                  <a:rPr lang="en-US" sz="1200" baseline="-25000" dirty="0"/>
                  <a:t> 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Definim</a:t>
                </a:r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/>
                            </m:eqArr>
                          </m:sub>
                        </m:sSub>
                      </m:sub>
                    </m:sSub>
                  </m:oMath>
                </a14:m>
                <a:r>
                  <a:rPr lang="ro-RO" sz="1200" dirty="0"/>
                  <a:t> ca </a:t>
                </a:r>
                <a:r>
                  <a:rPr lang="ro-RO" sz="1200" dirty="0" err="1"/>
                  <a:t>return</a:t>
                </a:r>
                <a:r>
                  <a:rPr lang="ro-RO" sz="1200" dirty="0"/>
                  <a:t> începând cu pasul t, în cadrul episodului selectat 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200" dirty="0"/>
                  <a:t>Pentru fiecare stare s vizitată într-un episod i: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ro-RO" sz="1200" dirty="0"/>
                  <a:t>Pentru </a:t>
                </a:r>
                <a:r>
                  <a:rPr lang="ro-RO" sz="1200" b="1" dirty="0"/>
                  <a:t>primul</a:t>
                </a:r>
                <a:r>
                  <a:rPr lang="ro-RO" sz="1200" dirty="0"/>
                  <a:t> timp t în care o stare s este vizitată într-un episod i: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N(s) = N(s) +1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counter</a:t>
                </a:r>
                <a:r>
                  <a:rPr lang="ro-RO" sz="1100" dirty="0"/>
                  <a:t> pentru toate vizitele)</a:t>
                </a:r>
                <a:endParaRPr lang="ro-RO" sz="1200" dirty="0"/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G(s) = G(s)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o-RO" sz="1200" dirty="0"/>
                  <a:t>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return</a:t>
                </a:r>
                <a:r>
                  <a:rPr lang="ro-RO" sz="1100" dirty="0"/>
                  <a:t> total)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ro-RO" sz="1200" dirty="0"/>
                  <a:t>(s) = G(s) / N(s) </a:t>
                </a:r>
                <a:r>
                  <a:rPr lang="ro-RO" sz="1100" dirty="0"/>
                  <a:t>(actualizăm estimarea)</a:t>
                </a:r>
              </a:p>
              <a:p>
                <a:pPr lvl="4">
                  <a:lnSpc>
                    <a:spcPct val="150000"/>
                  </a:lnSpc>
                </a:pPr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1659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𝐸𝑠𝑡𝑖𝑚𝑎𝑡𝑜𝑟𝑢𝑙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‘unbiased’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[G</a:t>
                </a:r>
                <a:r>
                  <a:rPr lang="en-GB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|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</a:t>
                </a:r>
                <a:r>
                  <a:rPr lang="en-GB" sz="1600" b="1" baseline="-250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= s]</a:t>
                </a: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sz="2400"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Proprietăți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797;p55">
                <a:extLst>
                  <a:ext uri="{FF2B5EF4-FFF2-40B4-BE49-F238E27FC236}">
                    <a16:creationId xmlns:a16="http://schemas.microsoft.com/office/drawing/2014/main" id="{DCD0F4BE-7FB7-E780-792C-25C13FED0D83}"/>
                  </a:ext>
                </a:extLst>
              </p:cNvPr>
              <p:cNvSpPr/>
              <p:nvPr/>
            </p:nvSpPr>
            <p:spPr>
              <a:xfrm>
                <a:off x="5734220" y="3309306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Din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teorema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numerelor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mari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N(s) -&gt;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∞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-&gt;</a:t>
                </a:r>
                <a:r>
                  <a:rPr lang="en-GB" sz="1600" b="1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[G</a:t>
                </a:r>
                <a:r>
                  <a:rPr lang="en-GB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|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</a:t>
                </a:r>
                <a:r>
                  <a:rPr lang="en-GB" sz="1600" b="1" baseline="-250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= s]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dirty="0"/>
              </a:p>
            </p:txBody>
          </p:sp>
        </mc:Choice>
        <mc:Fallback xmlns="">
          <p:sp>
            <p:nvSpPr>
              <p:cNvPr id="4" name="Google Shape;2797;p55">
                <a:extLst>
                  <a:ext uri="{FF2B5EF4-FFF2-40B4-BE49-F238E27FC236}">
                    <a16:creationId xmlns:a16="http://schemas.microsoft.com/office/drawing/2014/main" id="{DCD0F4BE-7FB7-E780-792C-25C13FED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3309306"/>
                <a:ext cx="2870176" cy="11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333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Every-Visit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/>
                  <a:t>Inițializare N(s) = 0; G(s) = 0; </a:t>
                </a:r>
                <a:r>
                  <a:rPr lang="en-US" sz="1200" dirty="0" err="1"/>
                  <a:t>oricare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ar</a:t>
                </a:r>
                <a:r>
                  <a:rPr lang="en-US" sz="1200" dirty="0"/>
                  <a:t> fi s</a:t>
                </a:r>
                <a14:m>
                  <m:oMath xmlns:m="http://schemas.openxmlformats.org/officeDocument/2006/math">
                    <m:r>
                      <a:rPr lang="en-RO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Pentru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Extragem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 s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s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…….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i,T</a:t>
                </a:r>
                <a:r>
                  <a:rPr lang="en-US" sz="1200" baseline="-25000" dirty="0"/>
                  <a:t> 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Definim</a:t>
                </a:r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/>
                            </m:eqArr>
                          </m:sub>
                        </m:sSub>
                      </m:sub>
                    </m:sSub>
                  </m:oMath>
                </a14:m>
                <a:r>
                  <a:rPr lang="ro-RO" sz="1200" dirty="0"/>
                  <a:t> ca return începând cu pasul t, în cadrul episodului selectat 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200" dirty="0"/>
                  <a:t>Pentru fiecare stare s vizitata într-un episod i: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ro-RO" sz="1200" dirty="0"/>
                  <a:t>Pentru </a:t>
                </a:r>
                <a:r>
                  <a:rPr lang="ro-RO" sz="1200" b="1" dirty="0"/>
                  <a:t>fiecare</a:t>
                </a:r>
                <a:r>
                  <a:rPr lang="ro-RO" sz="1200" dirty="0"/>
                  <a:t> timp t în care o stare s este vizitata </a:t>
                </a:r>
                <a:r>
                  <a:rPr lang="ro-RO" sz="1200" dirty="0" err="1"/>
                  <a:t>intr</a:t>
                </a:r>
                <a:r>
                  <a:rPr lang="ro-RO" sz="1200" dirty="0"/>
                  <a:t>-un episod i: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N(s) = N(s) +1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counter</a:t>
                </a:r>
                <a:r>
                  <a:rPr lang="ro-RO" sz="1100" dirty="0"/>
                  <a:t> pentru toate vizitele)</a:t>
                </a:r>
                <a:endParaRPr lang="ro-RO" sz="1200" dirty="0"/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G(s) = G(s)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o-RO" sz="1200" dirty="0"/>
                  <a:t>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return</a:t>
                </a:r>
                <a:r>
                  <a:rPr lang="ro-RO" sz="1100" dirty="0"/>
                  <a:t> total)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ro-RO" sz="1200" dirty="0"/>
                  <a:t>(s) = G(s) / N(s) </a:t>
                </a:r>
                <a:r>
                  <a:rPr lang="ro-RO" sz="1100" dirty="0"/>
                  <a:t>(actualizăm estimarea)</a:t>
                </a:r>
              </a:p>
              <a:p>
                <a:pPr lvl="4">
                  <a:lnSpc>
                    <a:spcPct val="150000"/>
                  </a:lnSpc>
                </a:pPr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1659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2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𝐸𝑠𝑡𝑖𝑚𝑎𝑡𝑜𝑟𝑢𝑙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“every-visit” MC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‘biased’ al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lui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</a:p>
              <a:p>
                <a:pPr lvl="0" algn="ctr"/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 r="-877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Every-Visit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sz="2400"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Proprietăți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Dar!!!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practică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consistent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obține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des o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MSE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bună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 </a:t>
            </a:r>
            <a:endParaRPr sz="1600" b="1" dirty="0"/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41577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Evaluarea politicii cu programare dinamică</a:t>
                </a:r>
                <a:br>
                  <a:rPr lang="ro-RO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ro-RO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ro-R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o-RO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 t="-6667" b="-11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77;p45">
            <a:extLst>
              <a:ext uri="{FF2B5EF4-FFF2-40B4-BE49-F238E27FC236}">
                <a16:creationId xmlns:a16="http://schemas.microsoft.com/office/drawing/2014/main" id="{66F29F1A-2352-6142-683B-FAD457EBC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3319" y="1454079"/>
            <a:ext cx="3351082" cy="2910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54100" lvl="2" indent="0">
              <a:lnSpc>
                <a:spcPct val="150000"/>
              </a:lnSpc>
              <a:buNone/>
            </a:pPr>
            <a:r>
              <a:rPr lang="ro-RO" sz="1200" b="1" dirty="0" err="1"/>
              <a:t>Bootstrapping</a:t>
            </a:r>
            <a:r>
              <a:rPr lang="ro-RO" sz="1200" dirty="0"/>
              <a:t>: Update-</a:t>
            </a:r>
            <a:r>
              <a:rPr lang="ro-RO" sz="1200" dirty="0" err="1"/>
              <a:t>ul</a:t>
            </a:r>
            <a:r>
              <a:rPr lang="ro-RO" sz="1200" dirty="0"/>
              <a:t> pentru V folosește o estimare.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8C2FB-A198-E2A8-B3C3-917F5119D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0" y="1440565"/>
            <a:ext cx="5448924" cy="29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Evaluarea politicii Monte 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77;p45">
            <a:extLst>
              <a:ext uri="{FF2B5EF4-FFF2-40B4-BE49-F238E27FC236}">
                <a16:creationId xmlns:a16="http://schemas.microsoft.com/office/drawing/2014/main" id="{66F29F1A-2352-6142-683B-FAD457EBC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4776" y="1489386"/>
            <a:ext cx="3351082" cy="2910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ro-RO" sz="1200" b="1" dirty="0"/>
              <a:t>Metoda MC actualizează valoarea estimată folosind o probă (</a:t>
            </a:r>
            <a:r>
              <a:rPr lang="ro-RO" sz="1200" b="1" dirty="0" err="1"/>
              <a:t>sample</a:t>
            </a:r>
            <a:r>
              <a:rPr lang="ro-RO" sz="1200" b="1" dirty="0"/>
              <a:t>) a recompenselor pentru a aproxima ce se va întâmpla.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5552C-7BB4-A3A2-2BA2-3CD6D426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6" y="1475061"/>
            <a:ext cx="4253957" cy="29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Media incrementala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8CFCE-EA94-41F8-3228-C93008484619}"/>
                  </a:ext>
                </a:extLst>
              </p:cNvPr>
              <p:cNvSpPr txBox="1"/>
              <p:nvPr/>
            </p:nvSpPr>
            <p:spPr>
              <a:xfrm>
                <a:off x="1112004" y="1564595"/>
                <a:ext cx="6251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𝑢𝑛𝑒𝑖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𝑠𝑒𝑐𝑣𝑒𝑛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RO" dirty="0"/>
                  <a:t> poate fi calculată în mod incremental:</a:t>
                </a:r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8CFCE-EA94-41F8-3228-C9300848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4" y="1564595"/>
                <a:ext cx="6251007" cy="523220"/>
              </a:xfrm>
              <a:prstGeom prst="rect">
                <a:avLst/>
              </a:prstGeom>
              <a:blipFill>
                <a:blip r:embed="rId3"/>
                <a:stretch>
                  <a:fillRect l="-406" t="-238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40FD59-6C8D-B945-78E4-C4691007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98" y="1937796"/>
            <a:ext cx="2508203" cy="23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Actualizări incrementale pentru Monte-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477;p45">
                <a:extLst>
                  <a:ext uri="{FF2B5EF4-FFF2-40B4-BE49-F238E27FC236}">
                    <a16:creationId xmlns:a16="http://schemas.microsoft.com/office/drawing/2014/main" id="{16B3DC56-F8DA-60AD-6E50-DA291FDD744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0" y="1409265"/>
                <a:ext cx="8064899" cy="31132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500" dirty="0"/>
                  <a:t>Considerăm </a:t>
                </a:r>
                <a:r>
                  <a:rPr lang="en-US" sz="1500" dirty="0" err="1"/>
                  <a:t>episodul</a:t>
                </a:r>
                <a:r>
                  <a:rPr lang="en-US" sz="1500" dirty="0"/>
                  <a:t>: S</a:t>
                </a:r>
                <a:r>
                  <a:rPr lang="en-US" sz="1500" baseline="-25000" dirty="0"/>
                  <a:t>1</a:t>
                </a:r>
                <a:r>
                  <a:rPr lang="en-US" sz="1500" dirty="0"/>
                  <a:t>, A</a:t>
                </a:r>
                <a:r>
                  <a:rPr lang="en-US" sz="1500" baseline="-25000" dirty="0"/>
                  <a:t>1</a:t>
                </a:r>
                <a:r>
                  <a:rPr lang="en-US" sz="1500" dirty="0"/>
                  <a:t>, R</a:t>
                </a:r>
                <a:r>
                  <a:rPr lang="en-US" sz="1500" baseline="-25000" dirty="0"/>
                  <a:t>2</a:t>
                </a:r>
                <a:r>
                  <a:rPr lang="en-US" sz="1500" dirty="0"/>
                  <a:t>, …, S</a:t>
                </a:r>
                <a:r>
                  <a:rPr lang="en-US" sz="1500" baseline="-25000" dirty="0"/>
                  <a:t>T</a:t>
                </a:r>
                <a:r>
                  <a:rPr lang="en-US" sz="1500" dirty="0"/>
                  <a:t>. </a:t>
                </a:r>
                <a:r>
                  <a:rPr lang="en-US" sz="1500" dirty="0" err="1"/>
                  <a:t>Actualizăm</a:t>
                </a:r>
                <a:r>
                  <a:rPr lang="en-US" sz="1500" dirty="0"/>
                  <a:t> incremental V(s) </a:t>
                </a:r>
                <a:r>
                  <a:rPr lang="en-US" sz="1500" dirty="0" err="1"/>
                  <a:t>după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acest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episod</a:t>
                </a:r>
                <a:r>
                  <a:rPr lang="en-US" sz="1500" dirty="0"/>
                  <a:t>.</a:t>
                </a:r>
                <a:endParaRPr lang="en-US" sz="1500" baseline="-250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500" dirty="0"/>
                  <a:t>Pentru fiecare stare S</a:t>
                </a:r>
                <a:r>
                  <a:rPr lang="ro-RO" sz="1500" baseline="-25000" dirty="0"/>
                  <a:t>t</a:t>
                </a:r>
                <a:r>
                  <a:rPr lang="ro-RO" sz="1500" dirty="0"/>
                  <a:t> cu </a:t>
                </a:r>
                <a:r>
                  <a:rPr lang="ro-RO" sz="1500" dirty="0" err="1"/>
                  <a:t>return-ul</a:t>
                </a:r>
                <a:r>
                  <a:rPr lang="ro-RO" sz="1500" dirty="0"/>
                  <a:t> </a:t>
                </a:r>
                <a:r>
                  <a:rPr lang="ro-RO" sz="1500" dirty="0" err="1"/>
                  <a:t>G</a:t>
                </a:r>
                <a:r>
                  <a:rPr lang="ro-RO" sz="1500" baseline="-25000" dirty="0" err="1"/>
                  <a:t>t</a:t>
                </a:r>
                <a:r>
                  <a:rPr lang="ro-RO" sz="15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15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+1</m:t>
                    </m:r>
                  </m:oMath>
                </a14:m>
                <a:endParaRPr lang="ro-RO" sz="1500" dirty="0"/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 + (</m:t>
                    </m:r>
                    <m:r>
                      <a:rPr lang="ro-RO" sz="15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15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) ∗ </m:t>
                    </m:r>
                    <m:f>
                      <m:fPr>
                        <m:ctrlPr>
                          <a:rPr lang="ro-RO" sz="1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RO" sz="1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𝑆𝑡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sz="15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500" dirty="0"/>
                  <a:t>În problemele non-staționare, poate fi util să urmăm o </a:t>
                </a:r>
                <a:r>
                  <a:rPr lang="ro-RO" sz="1500" b="1" dirty="0"/>
                  <a:t>medie ajustabilă (</a:t>
                </a:r>
                <a:r>
                  <a:rPr lang="ro-RO" sz="1500" b="1" dirty="0" err="1"/>
                  <a:t>running</a:t>
                </a:r>
                <a:r>
                  <a:rPr lang="ro-RO" sz="1500" b="1" dirty="0"/>
                  <a:t>), </a:t>
                </a:r>
                <a:r>
                  <a:rPr lang="ro-RO" sz="1500" dirty="0"/>
                  <a:t>adică să uităm de vechile episoade: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ro-RO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15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500" i="1" dirty="0">
                        <a:latin typeface="Cambria Math" panose="02040503050406030204" pitchFamily="18" charset="0"/>
                      </a:rPr>
                      <m:t> &lt;−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ro-RO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15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5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RO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15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) </m:t>
                    </m:r>
                  </m:oMath>
                </a14:m>
                <a:endParaRPr lang="ro-RO" sz="1500" dirty="0"/>
              </a:p>
            </p:txBody>
          </p:sp>
        </mc:Choice>
        <mc:Fallback xmlns="">
          <p:sp>
            <p:nvSpPr>
              <p:cNvPr id="3" name="Google Shape;2477;p45">
                <a:extLst>
                  <a:ext uri="{FF2B5EF4-FFF2-40B4-BE49-F238E27FC236}">
                    <a16:creationId xmlns:a16="http://schemas.microsoft.com/office/drawing/2014/main" id="{16B3DC56-F8DA-60AD-6E50-DA291FDD74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0" y="1409265"/>
                <a:ext cx="8064899" cy="3113297"/>
              </a:xfrm>
              <a:prstGeom prst="rect">
                <a:avLst/>
              </a:prstGeom>
              <a:blipFill>
                <a:blip r:embed="rId3"/>
                <a:stretch>
                  <a:fillRect r="-943" b="-121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DD4B-6C5B-CD26-0070-BD5DD19539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RO" dirty="0"/>
          </a:p>
          <a:p>
            <a:endParaRPr lang="en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4C228-E948-5AEE-296A-6D41E6955CC3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br>
              <a:rPr lang="en-RO" dirty="0"/>
            </a:br>
            <a:endParaRPr lang="en-RO" dirty="0"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238332" y="2076198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57535" y="2542029"/>
            <a:ext cx="2207563" cy="18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Monte-Carlo</a:t>
            </a:r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79487" y="2289584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11" name="Google Shape;2162;p36">
            <a:extLst>
              <a:ext uri="{FF2B5EF4-FFF2-40B4-BE49-F238E27FC236}">
                <a16:creationId xmlns:a16="http://schemas.microsoft.com/office/drawing/2014/main" id="{C123AD4E-754B-B05A-8C14-3AE7A524FC3B}"/>
              </a:ext>
            </a:extLst>
          </p:cNvPr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12" name="Google Shape;2163;p36">
              <a:extLst>
                <a:ext uri="{FF2B5EF4-FFF2-40B4-BE49-F238E27FC236}">
                  <a16:creationId xmlns:a16="http://schemas.microsoft.com/office/drawing/2014/main" id="{E350ACE0-5A71-D387-68DE-19F902781BA8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36">
              <a:extLst>
                <a:ext uri="{FF2B5EF4-FFF2-40B4-BE49-F238E27FC236}">
                  <a16:creationId xmlns:a16="http://schemas.microsoft.com/office/drawing/2014/main" id="{87D3826F-A987-D55E-24AA-9DAD013E173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8;p36">
            <a:extLst>
              <a:ext uri="{FF2B5EF4-FFF2-40B4-BE49-F238E27FC236}">
                <a16:creationId xmlns:a16="http://schemas.microsoft.com/office/drawing/2014/main" id="{078C1527-1D98-12BE-CD35-2E7DFD334FCA}"/>
              </a:ext>
            </a:extLst>
          </p:cNvPr>
          <p:cNvSpPr txBox="1">
            <a:spLocks/>
          </p:cNvSpPr>
          <p:nvPr/>
        </p:nvSpPr>
        <p:spPr>
          <a:xfrm>
            <a:off x="6057535" y="3786097"/>
            <a:ext cx="18912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TD(</a:t>
            </a:r>
            <a:r>
              <a:rPr lang="el-GR" dirty="0">
                <a:effectLst/>
                <a:latin typeface="CMMI10"/>
              </a:rPr>
              <a:t>λ</a:t>
            </a:r>
            <a:r>
              <a:rPr lang="en-RO" dirty="0">
                <a:effectLst/>
                <a:latin typeface="CMMI10"/>
              </a:rPr>
              <a:t>)</a:t>
            </a:r>
            <a:endParaRPr lang="el-GR" dirty="0">
              <a:effectLst/>
            </a:endParaRPr>
          </a:p>
        </p:txBody>
      </p:sp>
      <p:sp>
        <p:nvSpPr>
          <p:cNvPr id="15" name="Google Shape;2179;p36">
            <a:extLst>
              <a:ext uri="{FF2B5EF4-FFF2-40B4-BE49-F238E27FC236}">
                <a16:creationId xmlns:a16="http://schemas.microsoft.com/office/drawing/2014/main" id="{E972E231-4F75-5B77-41D3-AE9C06F5F867}"/>
              </a:ext>
            </a:extLst>
          </p:cNvPr>
          <p:cNvSpPr txBox="1">
            <a:spLocks/>
          </p:cNvSpPr>
          <p:nvPr/>
        </p:nvSpPr>
        <p:spPr>
          <a:xfrm>
            <a:off x="5179487" y="361968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1195170" y="3406302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2014373" y="3690299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Temporal-Difference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1136325" y="3619688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Temporal Difference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1156206" y="1468391"/>
            <a:ext cx="6867206" cy="33429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</a:t>
            </a:r>
            <a:r>
              <a:rPr lang="en" dirty="0" err="1"/>
              <a:t>este</a:t>
            </a:r>
            <a:r>
              <a:rPr lang="en" dirty="0"/>
              <a:t> Temporal Difference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288893" y="2516736"/>
            <a:ext cx="6566106" cy="123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TD are la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bază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strategia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de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învățare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din </a:t>
            </a:r>
            <a:r>
              <a:rPr lang="en-US" sz="2200" b="1" i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episoade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incomplete </a:t>
            </a:r>
            <a:r>
              <a:rPr lang="en-US" sz="2200" b="1" i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prin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bootstrapping.</a:t>
            </a: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 vs. TD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50" y="1630481"/>
                <a:ext cx="3173016" cy="308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Monte Carlo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RO" sz="1600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Spectral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←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+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𝜶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𝑮</m:t>
                          </m:r>
                        </m:e>
                        <m:sub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−</m:t>
                      </m:r>
                      <m:r>
                        <a:rPr lang="en-RO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   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0" y="1630481"/>
                <a:ext cx="3173016" cy="308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96;p55">
            <a:extLst>
              <a:ext uri="{FF2B5EF4-FFF2-40B4-BE49-F238E27FC236}">
                <a16:creationId xmlns:a16="http://schemas.microsoft.com/office/drawing/2014/main" id="{77CB78AC-DA4B-4AF1-99B9-EE80FFCF9F73}"/>
              </a:ext>
            </a:extLst>
          </p:cNvPr>
          <p:cNvSpPr/>
          <p:nvPr/>
        </p:nvSpPr>
        <p:spPr>
          <a:xfrm>
            <a:off x="4572000" y="1450475"/>
            <a:ext cx="4032502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00;p55">
            <a:extLst>
              <a:ext uri="{FF2B5EF4-FFF2-40B4-BE49-F238E27FC236}">
                <a16:creationId xmlns:a16="http://schemas.microsoft.com/office/drawing/2014/main" id="{5168E7FE-8BD0-4A05-F2F2-BB3BED1D2671}"/>
              </a:ext>
            </a:extLst>
          </p:cNvPr>
          <p:cNvSpPr txBox="1"/>
          <p:nvPr/>
        </p:nvSpPr>
        <p:spPr>
          <a:xfrm>
            <a:off x="2967000" y="2175231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801;p55">
                <a:extLst>
                  <a:ext uri="{FF2B5EF4-FFF2-40B4-BE49-F238E27FC236}">
                    <a16:creationId xmlns:a16="http://schemas.microsoft.com/office/drawing/2014/main" id="{8C5EA8DF-0766-2678-9E04-EBD8DA0FF8FE}"/>
                  </a:ext>
                </a:extLst>
              </p:cNvPr>
              <p:cNvSpPr txBox="1"/>
              <p:nvPr/>
            </p:nvSpPr>
            <p:spPr>
              <a:xfrm>
                <a:off x="4629151" y="1627039"/>
                <a:ext cx="3914774" cy="308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Temporal Difference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RO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Spectral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←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+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𝜶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+</m:t>
                              </m:r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+</m:t>
                          </m:r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𝜸</m:t>
                          </m:r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  <m:d>
                            <m:dPr>
                              <m:ctrlPr>
                                <a:rPr lang="en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O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</m:ctrlPr>
                                </m:sSubPr>
                                <m:e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𝒕</m:t>
                                  </m:r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+</m:t>
                                  </m:r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−</m:t>
                          </m:r>
                          <m: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  <m:d>
                            <m:d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O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</m:ctrlPr>
                                </m:sSubPr>
                                <m:e>
                                  <m:r>
                                    <a:rPr lang="en-RO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RO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RO" b="1" dirty="0">
                  <a:solidFill>
                    <a:schemeClr val="dk1"/>
                  </a:solidFill>
                  <a:latin typeface="Spectral"/>
                  <a:ea typeface="Cambria Math" panose="02040503050406030204" pitchFamily="18" charset="0"/>
                  <a:sym typeface="Spectral"/>
                </a:endParaRPr>
              </a:p>
              <a:p>
                <a:pPr lvl="0" algn="ctr"/>
                <a:endParaRPr lang="en-US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𝑹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𝒕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+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+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poartă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denumirea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“temporal difference target”.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𝜹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</m:sub>
                        </m:s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𝑹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𝒕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+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+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−</m:t>
                    </m:r>
                  </m:oMath>
                </a14:m>
                <a:r>
                  <a:rPr lang="en-RO" b="1" dirty="0">
                    <a:solidFill>
                      <a:srgbClr val="FF0000"/>
                    </a:solidFill>
                    <a:ea typeface="Cambria Math" panose="02040503050406030204" pitchFamily="18" charset="0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 </m:t>
                    </m:r>
                  </m:oMath>
                </a14:m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reprezintă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eroarea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TD.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5" name="Google Shape;2801;p55">
                <a:extLst>
                  <a:ext uri="{FF2B5EF4-FFF2-40B4-BE49-F238E27FC236}">
                    <a16:creationId xmlns:a16="http://schemas.microsoft.com/office/drawing/2014/main" id="{8C5EA8DF-0766-2678-9E04-EBD8DA0FF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1" y="1627039"/>
                <a:ext cx="3914774" cy="3084737"/>
              </a:xfrm>
              <a:prstGeom prst="rect">
                <a:avLst/>
              </a:prstGeom>
              <a:blipFill>
                <a:blip r:embed="rId4"/>
                <a:stretch>
                  <a:fillRect l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2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Algoritm TD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747624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200" dirty="0"/>
                  <a:t>Input: politica </a:t>
                </a:r>
                <a14:m>
                  <m:oMath xmlns:m="http://schemas.openxmlformats.org/officeDocument/2006/math">
                    <m:r>
                      <a:rPr lang="en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o-RO" sz="1200" dirty="0"/>
                  <a:t> ce urmează să fie evaluată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200" dirty="0"/>
                  <a:t>Parametri: mărimea pasului </a:t>
                </a:r>
                <a14:m>
                  <m:oMath xmlns:m="http://schemas.openxmlformats.org/officeDocument/2006/math"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1]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200" dirty="0"/>
                  <a:t>Inițializăm V(s) arbitrat, pentru toate stările, exceptând V(terminal) = 0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Iterăm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fiecare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Inițializăm</a:t>
                </a:r>
                <a:r>
                  <a:rPr lang="en-US" sz="1200" dirty="0"/>
                  <a:t> S</a:t>
                </a:r>
                <a:endParaRPr lang="en-US" sz="1200" baseline="-25000" dirty="0"/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RO" sz="1200" dirty="0"/>
                  <a:t>Iterăm pentru fiecare pas din episod, până la starea terminală:</a:t>
                </a:r>
                <a:endParaRPr lang="ro-RO" sz="1200" dirty="0"/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ț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𝑖𝑢𝑛𝑒𝑎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𝑝𝑜𝑙𝑖𝑡𝑖𝑐𝑎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𝑝𝑒𝑛𝑡𝑟𝑢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RO" sz="1200" b="0" dirty="0"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RO" sz="1200" dirty="0">
                    <a:ea typeface="Cambria Math" panose="02040503050406030204" pitchFamily="18" charset="0"/>
                  </a:rPr>
                  <a:t>Executăm acțiunea A, observăm R, S’</a:t>
                </a: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RO" sz="1200" b="0" dirty="0"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747624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826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TD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A3CEBD-2D64-2216-DAD4-762488FF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1976"/>
              </p:ext>
            </p:extLst>
          </p:nvPr>
        </p:nvGraphicFramePr>
        <p:xfrm>
          <a:off x="1523950" y="1521827"/>
          <a:ext cx="6096000" cy="282956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29032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90046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6132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840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 prezis (pentru plecare)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 total prezis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7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</a:t>
                      </a:r>
                      <a:r>
                        <a:rPr lang="en-RO" sz="1200" dirty="0"/>
                        <a:t>lecare din birou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Ajungem la mașină, plouă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Ieșire autostradă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0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Vehicul încet în față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7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Stradă rezidențială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Am ajuns acasă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TD vs. MC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87E65B-EE21-2E67-4FD2-03D27FB53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4" t="326" r="-678" b="21361"/>
          <a:stretch/>
        </p:blipFill>
        <p:spPr>
          <a:xfrm>
            <a:off x="852578" y="2211053"/>
            <a:ext cx="2907433" cy="2041472"/>
          </a:xfrm>
          <a:prstGeom prst="rect">
            <a:avLst/>
          </a:prstGeom>
        </p:spPr>
      </p:pic>
      <p:sp>
        <p:nvSpPr>
          <p:cNvPr id="4" name="Google Shape;2476;p45">
            <a:extLst>
              <a:ext uri="{FF2B5EF4-FFF2-40B4-BE49-F238E27FC236}">
                <a16:creationId xmlns:a16="http://schemas.microsoft.com/office/drawing/2014/main" id="{9B4F2177-04F9-9D67-A0C2-512EACE4395F}"/>
              </a:ext>
            </a:extLst>
          </p:cNvPr>
          <p:cNvSpPr txBox="1">
            <a:spLocks/>
          </p:cNvSpPr>
          <p:nvPr/>
        </p:nvSpPr>
        <p:spPr>
          <a:xfrm>
            <a:off x="1633352" y="1588229"/>
            <a:ext cx="1345884" cy="6228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ro-RO" sz="2400" dirty="0"/>
              <a:t>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348D5-1B82-24DD-DEFE-2ABD9413D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9" b="21939"/>
          <a:stretch/>
        </p:blipFill>
        <p:spPr>
          <a:xfrm>
            <a:off x="4710188" y="2211053"/>
            <a:ext cx="3354153" cy="2041472"/>
          </a:xfrm>
          <a:prstGeom prst="rect">
            <a:avLst/>
          </a:prstGeom>
        </p:spPr>
      </p:pic>
      <p:sp>
        <p:nvSpPr>
          <p:cNvPr id="6" name="Google Shape;2476;p45">
            <a:extLst>
              <a:ext uri="{FF2B5EF4-FFF2-40B4-BE49-F238E27FC236}">
                <a16:creationId xmlns:a16="http://schemas.microsoft.com/office/drawing/2014/main" id="{5183C37A-BCEE-E5AE-9FAA-C103CDB4CA00}"/>
              </a:ext>
            </a:extLst>
          </p:cNvPr>
          <p:cNvSpPr txBox="1">
            <a:spLocks/>
          </p:cNvSpPr>
          <p:nvPr/>
        </p:nvSpPr>
        <p:spPr>
          <a:xfrm>
            <a:off x="5714322" y="1588229"/>
            <a:ext cx="1345884" cy="6228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ro-RO" sz="2400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53582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Avantaje</a:t>
            </a:r>
            <a:r>
              <a:rPr lang="en" dirty="0"/>
              <a:t> &amp; </a:t>
            </a:r>
            <a:r>
              <a:rPr lang="en" dirty="0" err="1"/>
              <a:t>Dezavantaje</a:t>
            </a:r>
            <a:r>
              <a:rPr lang="en" dirty="0"/>
              <a:t> TD vs. MC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50" y="1630481"/>
            <a:ext cx="3173016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învață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înainte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a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ști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rezultatul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final! Nu are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nevoie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return/outcome.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Învățare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“online” – TD.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MC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așteaptă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până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episodului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afla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return-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învață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secvențe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parțiale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iar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MC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doar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episoade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complete.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funcționează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medii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continue,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fără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stări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terminale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MC nu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poate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ajunge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această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performanță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RO" b="0" i="1" dirty="0">
              <a:solidFill>
                <a:schemeClr val="dk1"/>
              </a:solidFill>
              <a:latin typeface="Cambria Math" panose="02040503050406030204" pitchFamily="18" charset="0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96;p55">
            <a:extLst>
              <a:ext uri="{FF2B5EF4-FFF2-40B4-BE49-F238E27FC236}">
                <a16:creationId xmlns:a16="http://schemas.microsoft.com/office/drawing/2014/main" id="{77CB78AC-DA4B-4AF1-99B9-EE80FFCF9F73}"/>
              </a:ext>
            </a:extLst>
          </p:cNvPr>
          <p:cNvSpPr/>
          <p:nvPr/>
        </p:nvSpPr>
        <p:spPr>
          <a:xfrm>
            <a:off x="4572000" y="1450475"/>
            <a:ext cx="4032502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00;p55">
            <a:extLst>
              <a:ext uri="{FF2B5EF4-FFF2-40B4-BE49-F238E27FC236}">
                <a16:creationId xmlns:a16="http://schemas.microsoft.com/office/drawing/2014/main" id="{5168E7FE-8BD0-4A05-F2F2-BB3BED1D2671}"/>
              </a:ext>
            </a:extLst>
          </p:cNvPr>
          <p:cNvSpPr txBox="1"/>
          <p:nvPr/>
        </p:nvSpPr>
        <p:spPr>
          <a:xfrm>
            <a:off x="2967000" y="2175231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801;p55">
            <a:extLst>
              <a:ext uri="{FF2B5EF4-FFF2-40B4-BE49-F238E27FC236}">
                <a16:creationId xmlns:a16="http://schemas.microsoft.com/office/drawing/2014/main" id="{8C5EA8DF-0766-2678-9E04-EBD8DA0FF8FE}"/>
              </a:ext>
            </a:extLst>
          </p:cNvPr>
          <p:cNvSpPr txBox="1"/>
          <p:nvPr/>
        </p:nvSpPr>
        <p:spPr>
          <a:xfrm>
            <a:off x="4629151" y="1627039"/>
            <a:ext cx="3914774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MC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Varianță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mare, bias zero!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Convergență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bună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Simplu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înțeles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aplicat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eficient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fată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MC!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Sensibil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punctul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plecare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inițială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Convergență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TD(0)!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29148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C4A7A63-B875-BCE6-BB93-E1F2EB02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661"/>
            <a:ext cx="7772400" cy="49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8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19C0260-101B-B35D-ECED-0B5ECCA4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833"/>
            <a:ext cx="7772400" cy="4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CF73D50-CBDB-7B64-DDDC-67E4D7B3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464"/>
            <a:ext cx="7772400" cy="48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57" y="1457653"/>
            <a:ext cx="5966085" cy="2028169"/>
          </a:xfrm>
        </p:spPr>
        <p:txBody>
          <a:bodyPr/>
          <a:lstStyle/>
          <a:p>
            <a:r>
              <a:rPr lang="en-RO" dirty="0"/>
              <a:t>Marea pictogramă a RL-ului!</a:t>
            </a:r>
            <a:endParaRPr lang="en-RO" sz="3000" i="1" dirty="0"/>
          </a:p>
        </p:txBody>
      </p:sp>
    </p:spTree>
    <p:extLst>
      <p:ext uri="{BB962C8B-B14F-4D97-AF65-F5344CB8AC3E}">
        <p14:creationId xmlns:p14="http://schemas.microsoft.com/office/powerpoint/2010/main" val="49000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05FA2-B875-7D79-A6AC-6E57C600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38" y="185737"/>
            <a:ext cx="530812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5400" dirty="0">
                <a:effectLst/>
                <a:latin typeface="CMMI10"/>
              </a:rPr>
              <a:t>TD(</a:t>
            </a:r>
            <a:r>
              <a:rPr lang="el-GR" sz="5400" dirty="0">
                <a:effectLst/>
                <a:latin typeface="CMMI10"/>
              </a:rPr>
              <a:t>λ</a:t>
            </a:r>
            <a:r>
              <a:rPr lang="en-GB" sz="5400" dirty="0">
                <a:effectLst/>
                <a:latin typeface="CMMI10"/>
              </a:rPr>
              <a:t>)</a:t>
            </a:r>
            <a:endParaRPr lang="el-GR" sz="1100" dirty="0">
              <a:effectLst/>
            </a:endParaRPr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0922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5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</a:t>
                </a:r>
                <a:r>
                  <a:rPr lang="ro-RO" sz="2400" dirty="0" err="1"/>
                  <a:t>Prediction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534ED75-CEC4-FFB5-F348-AEA5D8DC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518" y="1522997"/>
            <a:ext cx="4159494" cy="2869781"/>
          </a:xfrm>
          <a:prstGeom prst="rect">
            <a:avLst/>
          </a:prstGeom>
        </p:spPr>
      </p:pic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768502" y="2394383"/>
            <a:ext cx="3173016" cy="11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Considerăm posibilitatea de boostrapping pentru n pași în viitor, aplicație pentru algoritmul TD.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32573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</a:t>
                </a:r>
                <a:r>
                  <a:rPr lang="ro-RO" sz="2400" dirty="0" err="1"/>
                  <a:t>Return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768502" y="2176241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“n-Step Return” pentru n = 1, 2, …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63CB792-D439-BA7D-4EF1-ECA4C0C4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735" y="1665113"/>
            <a:ext cx="5228763" cy="144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F9DB7-63E7-93BD-E004-2D17C4ECA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0" y="3399405"/>
            <a:ext cx="7772400" cy="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0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Temporal </a:t>
                </a:r>
                <a:r>
                  <a:rPr lang="ro-RO" sz="2400" dirty="0" err="1"/>
                  <a:t>Difference</a:t>
                </a:r>
                <a:r>
                  <a:rPr lang="ro-RO" sz="2400" dirty="0"/>
                  <a:t> </a:t>
                </a:r>
                <a:r>
                  <a:rPr lang="ro-RO" sz="2400" dirty="0" err="1"/>
                  <a:t>Learning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EC6718-421D-4575-D4C1-34B9C210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87" y="2379049"/>
            <a:ext cx="5832725" cy="10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”n-Step </a:t>
            </a:r>
            <a:r>
              <a:rPr lang="ro-RO" sz="2400" dirty="0" err="1"/>
              <a:t>Returns</a:t>
            </a:r>
            <a:r>
              <a:rPr lang="ro-RO" sz="2400" dirty="0"/>
              <a:t>” – aplicarea mediei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01;p55">
                <a:extLst>
                  <a:ext uri="{FF2B5EF4-FFF2-40B4-BE49-F238E27FC236}">
                    <a16:creationId xmlns:a16="http://schemas.microsoft.com/office/drawing/2014/main" id="{8839A03E-6B33-37FF-05FA-A9AE2D86EABB}"/>
                  </a:ext>
                </a:extLst>
              </p:cNvPr>
              <p:cNvSpPr txBox="1"/>
              <p:nvPr/>
            </p:nvSpPr>
            <p:spPr>
              <a:xfrm>
                <a:off x="768501" y="2176240"/>
                <a:ext cx="4760761" cy="1759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Da, putem realiza o medie între return-uri, pentru valori diferite ale lui n!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Exemplu: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fPr>
                      <m:num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𝟏</m:t>
                        </m:r>
                      </m:num>
                      <m:den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𝑮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p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+</m:t>
                    </m:r>
                    <m:f>
                      <m:fPr>
                        <m:ctrlP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fPr>
                      <m:num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𝟏</m:t>
                        </m:r>
                      </m:num>
                      <m:den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𝑮</m:t>
                        </m:r>
                      </m:e>
                      <m:sup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𝟒</m:t>
                        </m:r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7" name="Google Shape;2801;p55">
                <a:extLst>
                  <a:ext uri="{FF2B5EF4-FFF2-40B4-BE49-F238E27FC236}">
                    <a16:creationId xmlns:a16="http://schemas.microsoft.com/office/drawing/2014/main" id="{8839A03E-6B33-37FF-05FA-A9AE2D86E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1" y="2176240"/>
                <a:ext cx="4760761" cy="1759965"/>
              </a:xfrm>
              <a:prstGeom prst="rect">
                <a:avLst/>
              </a:prstGeom>
              <a:blipFill>
                <a:blip r:embed="rId3"/>
                <a:stretch>
                  <a:fillRect l="-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958E83-7F93-679F-ECE0-CAF4F60A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73" y="1365731"/>
            <a:ext cx="1082827" cy="35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2400" dirty="0">
                <a:effectLst/>
                <a:latin typeface="CMMI10"/>
              </a:rPr>
              <a:t>λ</a:t>
            </a:r>
            <a:r>
              <a:rPr lang="en-RO" sz="2400" dirty="0">
                <a:effectLst/>
                <a:latin typeface="CMMI10"/>
              </a:rPr>
              <a:t>-</a:t>
            </a:r>
            <a:r>
              <a:rPr lang="ro-RO" sz="2400" dirty="0" err="1"/>
              <a:t>return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DEA112-6C83-8B9E-65B7-EA8887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440564"/>
            <a:ext cx="2603750" cy="300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01;p55">
                <a:extLst>
                  <a:ext uri="{FF2B5EF4-FFF2-40B4-BE49-F238E27FC236}">
                    <a16:creationId xmlns:a16="http://schemas.microsoft.com/office/drawing/2014/main" id="{9746A248-1EEA-3FAA-4661-5F4EBF28702F}"/>
                  </a:ext>
                </a:extLst>
              </p:cNvPr>
              <p:cNvSpPr txBox="1"/>
              <p:nvPr/>
            </p:nvSpPr>
            <p:spPr>
              <a:xfrm>
                <a:off x="3271739" y="1522997"/>
                <a:ext cx="4760761" cy="2302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l-GR" sz="1400" b="1" dirty="0">
                    <a:effectLst/>
                    <a:latin typeface="CMMI10"/>
                  </a:rPr>
                  <a:t>λ</a:t>
                </a:r>
                <a:r>
                  <a:rPr lang="en-RO" sz="1400" b="1" dirty="0">
                    <a:effectLst/>
                    <a:latin typeface="CMMI10"/>
                  </a:rPr>
                  <a:t>-</a:t>
                </a:r>
                <a:r>
                  <a:rPr lang="ro-RO" sz="1400" b="1" dirty="0" err="1"/>
                  <a:t>return</a:t>
                </a:r>
                <a:r>
                  <a:rPr lang="ro-RO" sz="1400" b="1" dirty="0"/>
                  <a:t>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 definit sub forma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𝐺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  <m:sup>
                        <m: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𝜆</m:t>
                        </m:r>
                      </m:sup>
                    </m:sSubSup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și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constă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în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combinarea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n-step return-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urilor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Sup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𝐺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calcul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(1−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  <m:sSup>
                      <m:sSup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𝜆</m:t>
                        </m:r>
                      </m:e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astfel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Mai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departe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definim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𝑓𝑜𝑟𝑤𝑎𝑟𝑑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𝑣𝑖𝑒𝑤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𝑇𝐷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</p:txBody>
          </p:sp>
        </mc:Choice>
        <mc:Fallback xmlns="">
          <p:sp>
            <p:nvSpPr>
              <p:cNvPr id="4" name="Google Shape;2801;p55">
                <a:extLst>
                  <a:ext uri="{FF2B5EF4-FFF2-40B4-BE49-F238E27FC236}">
                    <a16:creationId xmlns:a16="http://schemas.microsoft.com/office/drawing/2014/main" id="{9746A248-1EEA-3FAA-4661-5F4EBF28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9" y="1522997"/>
                <a:ext cx="4760761" cy="2302011"/>
              </a:xfrm>
              <a:prstGeom prst="rect">
                <a:avLst/>
              </a:prstGeom>
              <a:blipFill>
                <a:blip r:embed="rId4"/>
                <a:stretch>
                  <a:fillRect l="-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E7C08D0C-08BA-B0F6-80DF-E3267E57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135" y="2674002"/>
            <a:ext cx="1841968" cy="62626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353FA9A-E317-42F8-8754-88270E7FE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705788"/>
            <a:ext cx="2603750" cy="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7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2400" dirty="0">
                <a:effectLst/>
                <a:latin typeface="CMMI10"/>
              </a:rPr>
              <a:t>λ</a:t>
            </a:r>
            <a:r>
              <a:rPr lang="en-RO" sz="2400" dirty="0">
                <a:effectLst/>
                <a:latin typeface="CMMI10"/>
              </a:rPr>
              <a:t>-</a:t>
            </a:r>
            <a:r>
              <a:rPr lang="ro-RO" sz="2400" dirty="0" err="1"/>
              <a:t>return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E7C08D0C-08BA-B0F6-80DF-E3267E57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32" y="2678737"/>
            <a:ext cx="1841968" cy="6262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F4708D-75BE-CB05-3727-2A5C836B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0" y="1826205"/>
            <a:ext cx="6261303" cy="23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 err="1"/>
                  <a:t>Forward</a:t>
                </a:r>
                <a:r>
                  <a:rPr lang="ro-RO" sz="2400" dirty="0"/>
                  <a:t> </a:t>
                </a:r>
                <a:r>
                  <a:rPr lang="ro-RO" sz="2400" dirty="0" err="1"/>
                  <a:t>View</a:t>
                </a:r>
                <a:r>
                  <a:rPr lang="ro-RO" sz="2400" dirty="0"/>
                  <a:t>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E6761B-9041-F8B7-E1CF-9C0C25CF8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09" y="1489051"/>
            <a:ext cx="6022181" cy="1651089"/>
          </a:xfrm>
          <a:prstGeom prst="rect">
            <a:avLst/>
          </a:prstGeom>
        </p:spPr>
      </p:pic>
      <p:sp>
        <p:nvSpPr>
          <p:cNvPr id="3" name="Google Shape;2801;p55">
            <a:extLst>
              <a:ext uri="{FF2B5EF4-FFF2-40B4-BE49-F238E27FC236}">
                <a16:creationId xmlns:a16="http://schemas.microsoft.com/office/drawing/2014/main" id="{E79E5675-A913-1BE5-31A4-B76D04E340B2}"/>
              </a:ext>
            </a:extLst>
          </p:cNvPr>
          <p:cNvSpPr txBox="1"/>
          <p:nvPr/>
        </p:nvSpPr>
        <p:spPr>
          <a:xfrm>
            <a:off x="1335830" y="3524697"/>
            <a:ext cx="6472337" cy="68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ESTE O FORMĂ TEORETICĂ A CEEA CE SE VA ÎNTÂMPLA!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aseamănă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cu Monte Carlo,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datorită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calculării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folosind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episoade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complete!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4933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dirty="0"/>
              <a:t>Recapitulare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62807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sz="1800" dirty="0"/>
              <a:t>Politici MDP</a:t>
            </a:r>
          </a:p>
          <a:p>
            <a:pPr algn="l">
              <a:buFontTx/>
              <a:buChar char="-"/>
            </a:pPr>
            <a:r>
              <a:rPr lang="en-RO" sz="1800" dirty="0"/>
              <a:t>Control MDP</a:t>
            </a:r>
          </a:p>
          <a:p>
            <a:pPr algn="l">
              <a:buFontTx/>
              <a:buChar char="-"/>
            </a:pPr>
            <a:r>
              <a:rPr lang="en-RO" sz="1800" dirty="0"/>
              <a:t>În căutarea politicii</a:t>
            </a:r>
          </a:p>
          <a:p>
            <a:pPr>
              <a:buFontTx/>
              <a:buChar char="-"/>
            </a:pPr>
            <a:endParaRPr lang="en-RO" sz="1800" dirty="0"/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 err="1"/>
                  <a:t>Backward</a:t>
                </a:r>
                <a:r>
                  <a:rPr lang="ro-RO" sz="2400" dirty="0"/>
                  <a:t> </a:t>
                </a:r>
                <a:r>
                  <a:rPr lang="ro-RO" sz="2400" dirty="0" err="1"/>
                  <a:t>View</a:t>
                </a:r>
                <a:r>
                  <a:rPr lang="ro-RO" sz="2400" dirty="0"/>
                  <a:t>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/>
              <p:nvPr/>
            </p:nvSpPr>
            <p:spPr>
              <a:xfrm>
                <a:off x="5368283" y="1617316"/>
                <a:ext cx="3236167" cy="684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REPREZINTĂ MECANISMUL NECESAR ÎNVĂȚĂRII!</a:t>
                </a:r>
              </a:p>
              <a:p>
                <a:pPr lvl="0">
                  <a:lnSpc>
                    <a:spcPct val="150000"/>
                  </a:lnSpc>
                </a:pPr>
                <a:endParaRPr lang="en-US" dirty="0">
                  <a:solidFill>
                    <a:srgbClr val="FF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Eligibility trace!!!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𝑬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(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𝒔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83" y="1617316"/>
                <a:ext cx="3236167" cy="684868"/>
              </a:xfrm>
              <a:prstGeom prst="rect">
                <a:avLst/>
              </a:prstGeom>
              <a:blipFill>
                <a:blip r:embed="rId4"/>
                <a:stretch>
                  <a:fillRect l="-391" b="-1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754C92-EC87-B730-0A4D-CCF57413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0" y="1888312"/>
            <a:ext cx="4613327" cy="2094976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A5E99A-3EA0-1A55-A9ED-C8253FF59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283" y="3085014"/>
            <a:ext cx="3113088" cy="6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 </m:t>
                    </m:r>
                    <m:r>
                      <a:rPr lang="en-RO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TD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o-RO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/>
              <p:nvPr/>
            </p:nvSpPr>
            <p:spPr>
              <a:xfrm>
                <a:off x="592931" y="1753047"/>
                <a:ext cx="4561673" cy="2283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Dacă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atunci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doar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starea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curentă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primește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actualizări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Echivalent??? TD(0)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Dacă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recompensele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vor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fi migrate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către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finalul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episodului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Numărul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actualizări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în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acest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caz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egal cu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cel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realizat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MC (every-visit).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1" y="1753047"/>
                <a:ext cx="4561673" cy="2283172"/>
              </a:xfrm>
              <a:prstGeom prst="rect">
                <a:avLst/>
              </a:prstGeom>
              <a:blipFill>
                <a:blip r:embed="rId4"/>
                <a:stretch>
                  <a:fillRect l="-277" b="-1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DDB6DC2-C0F7-22D8-6550-8D891EE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483" y="1672298"/>
            <a:ext cx="2951956" cy="846365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2115BFDA-C660-5594-509C-3D544468E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04" y="2518663"/>
            <a:ext cx="2525713" cy="7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88957" y="1114753"/>
                <a:ext cx="5966085" cy="1456997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r>
                  <a:rPr lang="en-RO" sz="2000" dirty="0"/>
                  <a:t>Suma actualizărilor offline este identică pentru forward-view și back-ward </a:t>
                </a:r>
                <a14:m>
                  <m:oMath xmlns:m="http://schemas.openxmlformats.org/officeDocument/2006/math"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sz="2000" i="1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88957" y="1114753"/>
                <a:ext cx="5966085" cy="1456997"/>
              </a:xfrm>
              <a:blipFill>
                <a:blip r:embed="rId2"/>
                <a:stretch>
                  <a:fillRect t="-2586" b="-431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B4192F-F374-0E5F-C459-D971D43F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2660734"/>
            <a:ext cx="4654550" cy="10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3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74C9538-EE8E-EBAB-728A-67450C4E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6" y="744300"/>
            <a:ext cx="7727208" cy="4034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5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diferit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1?</m:t>
                      </m:r>
                    </m:oMath>
                  </m:oMathPara>
                </a14:m>
                <a:endParaRPr lang="ro-R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23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5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egal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1?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𝐸𝑣𝑒𝑟𝑦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𝑉𝑖𝑠𝑖𝑡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𝑀𝑜𝑛𝑡𝑒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𝐶𝑎𝑟𝑙𝑜</m:t>
                      </m:r>
                    </m:oMath>
                  </m:oMathPara>
                </a14:m>
                <a:endParaRPr lang="ro-R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3BFBFA5-B500-9637-DEAD-3D2B2D0E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50082"/>
            <a:ext cx="7493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9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7672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Este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întrebări</a:t>
            </a:r>
            <a:r>
              <a:rPr lang="en-GB" dirty="0"/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stefan.iordache10@s.unibuc.</a:t>
            </a:r>
            <a:r>
              <a:rPr lang="en-GB"/>
              <a:t>ro ciprian</a:t>
            </a:r>
            <a:r>
              <a:rPr lang="en-GB" dirty="0" err="1"/>
              <a:t>.paduraru@fmi.unibuc.ro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+40 7.. … …</a:t>
            </a: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Monte Carlo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Monte-Carlo </a:t>
            </a:r>
            <a:r>
              <a:rPr lang="en" dirty="0" err="1"/>
              <a:t>în</a:t>
            </a:r>
            <a:r>
              <a:rPr lang="en" dirty="0"/>
              <a:t> Reinforcement Learning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109299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Metodele MC învață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din experiențe (episodice).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este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model-free: 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nu cunoaște tranzițiile sau recompensele procesului decizional Markov (MDP).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invață din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episoade complete.</a:t>
            </a: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5145273" y="1424593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folosește </a:t>
            </a:r>
            <a:r>
              <a:rPr lang="en-RO" sz="1600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cea mai simplă idee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return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poate fi aplicat pe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MDP-urile episodice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→ </a:t>
            </a:r>
            <a:r>
              <a:rPr lang="en-RO" sz="1600" b="1" i="1" u="sng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pentru toate episoadele există final</a:t>
            </a:r>
          </a:p>
        </p:txBody>
      </p:sp>
    </p:spTree>
    <p:extLst>
      <p:ext uri="{BB962C8B-B14F-4D97-AF65-F5344CB8AC3E}">
        <p14:creationId xmlns:p14="http://schemas.microsoft.com/office/powerpoint/2010/main" val="18034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Evaluarea </a:t>
            </a:r>
            <a:r>
              <a:rPr lang="ro-RO" dirty="0" err="1"/>
              <a:t>policitii</a:t>
            </a:r>
            <a:r>
              <a:rPr lang="ro-RO" dirty="0"/>
              <a:t> - Monte </a:t>
            </a:r>
            <a:r>
              <a:rPr lang="ro-RO" dirty="0" err="1"/>
              <a:t>Carlo</a:t>
            </a: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E99ED-373F-C872-4E28-9A9216C3B64B}"/>
                  </a:ext>
                </a:extLst>
              </p:cNvPr>
              <p:cNvSpPr txBox="1"/>
              <p:nvPr/>
            </p:nvSpPr>
            <p:spPr>
              <a:xfrm>
                <a:off x="539501" y="1612836"/>
                <a:ext cx="3304870" cy="231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Scop</a:t>
                </a:r>
                <a:r>
                  <a:rPr lang="en-RO" dirty="0"/>
                  <a:t>: învățarea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RO" dirty="0"/>
                  <a:t> din episoade sub o politică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Return</a:t>
                </a:r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Value function </a:t>
                </a:r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Policy evaluation</a:t>
                </a:r>
                <a:r>
                  <a:rPr lang="en-RO" dirty="0"/>
                  <a:t>: se folosește </a:t>
                </a:r>
                <a:r>
                  <a:rPr lang="en-RO" i="1" u="sng" dirty="0"/>
                  <a:t>empirical mean return</a:t>
                </a:r>
                <a:r>
                  <a:rPr lang="en-RO" dirty="0"/>
                  <a:t> în loc de </a:t>
                </a:r>
                <a:r>
                  <a:rPr lang="en-RO" i="1" dirty="0"/>
                  <a:t>expected return</a:t>
                </a:r>
                <a:r>
                  <a:rPr lang="en-RO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E99ED-373F-C872-4E28-9A9216C3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1" y="1612836"/>
                <a:ext cx="3304870" cy="2314544"/>
              </a:xfrm>
              <a:prstGeom prst="rect">
                <a:avLst/>
              </a:prstGeom>
              <a:blipFill>
                <a:blip r:embed="rId3"/>
                <a:stretch>
                  <a:fillRect l="-369" b="-18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E48C7-25B9-A497-AAEA-DDFEABBA3733}"/>
                  </a:ext>
                </a:extLst>
              </p:cNvPr>
              <p:cNvSpPr txBox="1"/>
              <p:nvPr/>
            </p:nvSpPr>
            <p:spPr>
              <a:xfrm>
                <a:off x="5041899" y="1591270"/>
                <a:ext cx="38931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1</a:t>
                </a:r>
                <a:r>
                  <a:rPr lang="en-US" dirty="0"/>
                  <a:t>, R</a:t>
                </a:r>
                <a:r>
                  <a:rPr lang="en-US" baseline="-25000" dirty="0"/>
                  <a:t>2</a:t>
                </a:r>
                <a:r>
                  <a:rPr lang="en-US" dirty="0"/>
                  <a:t>, …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k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 dirty="0"/>
              </a:p>
              <a:p>
                <a:endParaRPr lang="en-RO" dirty="0"/>
              </a:p>
              <a:p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RO" dirty="0"/>
                  <a:t>G</a:t>
                </a:r>
                <a:r>
                  <a:rPr lang="en-RO" baseline="-25000" dirty="0"/>
                  <a:t>t </a:t>
                </a:r>
                <a:r>
                  <a:rPr lang="en-RO" dirty="0"/>
                  <a:t> = R</a:t>
                </a:r>
                <a:r>
                  <a:rPr lang="en-RO" baseline="-25000" dirty="0"/>
                  <a:t>t+1</a:t>
                </a:r>
                <a:r>
                  <a:rPr lang="en-RO" dirty="0"/>
                  <a:t> +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RO" dirty="0"/>
                  <a:t> * R</a:t>
                </a:r>
                <a:r>
                  <a:rPr lang="en-RO" baseline="-25000" dirty="0"/>
                  <a:t>T</a:t>
                </a:r>
              </a:p>
              <a:p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RO" dirty="0"/>
                  <a:t>[G</a:t>
                </a:r>
                <a:r>
                  <a:rPr lang="en-RO" baseline="-25000" dirty="0"/>
                  <a:t>t</a:t>
                </a:r>
                <a:r>
                  <a:rPr lang="en-RO" dirty="0"/>
                  <a:t> | S</a:t>
                </a:r>
                <a:r>
                  <a:rPr lang="en-RO" baseline="-25000" dirty="0"/>
                  <a:t>t</a:t>
                </a:r>
                <a:r>
                  <a:rPr lang="en-RO" dirty="0"/>
                  <a:t> = 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E48C7-25B9-A497-AAEA-DDFEABBA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899" y="1591270"/>
                <a:ext cx="3893131" cy="2031325"/>
              </a:xfrm>
              <a:prstGeom prst="rect">
                <a:avLst/>
              </a:prstGeom>
              <a:blipFill>
                <a:blip r:embed="rId4"/>
                <a:stretch>
                  <a:fillRect t="-62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endParaRPr lang="ro-RO" sz="1600"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A7BDA-ABA0-EAD1-3E25-B34DEDB2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6" b="3060"/>
          <a:stretch/>
        </p:blipFill>
        <p:spPr>
          <a:xfrm>
            <a:off x="936826" y="1570916"/>
            <a:ext cx="7391874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4"/>
                <a:ext cx="2870176" cy="294862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Valoarea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estimată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funcție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“</a:t>
                </a:r>
                <a:r>
                  <a:rPr lang="en-US" sz="1400" b="1" i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răspunsul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b="1" i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mediu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” </a:t>
                </a:r>
                <a:r>
                  <a:rPr lang="en-US" sz="1400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(mean return):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400" i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V(s) = S(s) / N(s)</a:t>
                </a:r>
                <a:endParaRPr lang="en-US" sz="1400" b="1" i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i="1" u="sng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V(s) 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𝒗</m:t>
                        </m:r>
                      </m:e>
                      <m:sub>
                        <m: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RO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r>
                          <a:rPr lang="en-RO" sz="1400" b="1" i="0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𝐬</m:t>
                        </m:r>
                      </m:e>
                    </m:d>
                    <m:r>
                      <a:rPr lang="en-RO" sz="1400" b="1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, </m:t>
                    </m:r>
                    <m:r>
                      <a:rPr lang="en-RO" sz="1400" b="1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𝐝𝐞𝐨𝐚𝐫𝐞𝐜𝐞</m:t>
                    </m:r>
                  </m:oMath>
                </a14:m>
                <a:r>
                  <a:rPr lang="en-US" sz="1400" b="1" u="sng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N(s) -&gt; </a:t>
                </a:r>
                <a14:m>
                  <m:oMath xmlns:m="http://schemas.openxmlformats.org/officeDocument/2006/math">
                    <m:r>
                      <a:rPr lang="en-US" sz="1400" b="1" i="1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∞</m:t>
                    </m:r>
                  </m:oMath>
                </a14:m>
                <a:endParaRPr lang="en-US" sz="1400" b="1" u="sng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algn="ctr"/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   </a:t>
                </a: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4"/>
                <a:ext cx="2870176" cy="2948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Every-visit Monte-Carlo Policy Evaluation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50" y="1630481"/>
            <a:ext cx="3173016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fiecare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moment de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timp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care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starea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vizitată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-un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episod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Counter:  </a:t>
            </a:r>
            <a:r>
              <a:rPr lang="en-US" sz="16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N(s) &lt;- N(s) + 1</a:t>
            </a:r>
          </a:p>
          <a:p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Incrementăm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return-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total, sub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formă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sumă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S(s) &lt;- S(s) + G</a:t>
            </a:r>
            <a:r>
              <a:rPr lang="en-US" sz="1600" b="1" i="1" baseline="-250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</a:t>
            </a:r>
            <a:endParaRPr lang="en-US" sz="1600" b="1" i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</a:t>
            </a:r>
            <a:endParaRPr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6" name="Google Shape;2806;p55"/>
          <p:cNvCxnSpPr>
            <a:cxnSpLocks/>
          </p:cNvCxnSpPr>
          <p:nvPr/>
        </p:nvCxnSpPr>
        <p:spPr>
          <a:xfrm flipV="1">
            <a:off x="4009178" y="2035961"/>
            <a:ext cx="1739824" cy="1651140"/>
          </a:xfrm>
          <a:prstGeom prst="bentConnector3">
            <a:avLst>
              <a:gd name="adj1" fmla="val 455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954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596F9436-29FD-4765-A0E6-87188FC62ACF}"/>
</file>

<file path=customXml/itemProps3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1643</Words>
  <Application>Microsoft Macintosh PowerPoint</Application>
  <PresentationFormat>On-screen Show (16:9)</PresentationFormat>
  <Paragraphs>253</Paragraphs>
  <Slides>45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CMMI10</vt:lpstr>
      <vt:lpstr>Arial</vt:lpstr>
      <vt:lpstr>Times New Roman</vt:lpstr>
      <vt:lpstr>Merriweather Black</vt:lpstr>
      <vt:lpstr>Cambria Math</vt:lpstr>
      <vt:lpstr>Spectral</vt:lpstr>
      <vt:lpstr>Merriweather</vt:lpstr>
      <vt:lpstr>Courier New</vt:lpstr>
      <vt:lpstr>Merriweather;900</vt:lpstr>
      <vt:lpstr>Spectral Light</vt:lpstr>
      <vt:lpstr>Graph Paper Style Thesis by Slidesgo</vt:lpstr>
      <vt:lpstr>Introducere în Reinforcement Learning</vt:lpstr>
      <vt:lpstr>Cuprins</vt:lpstr>
      <vt:lpstr>Recapitulare</vt:lpstr>
      <vt:lpstr>Recapitulare</vt:lpstr>
      <vt:lpstr>Monte Carlo</vt:lpstr>
      <vt:lpstr>         Monte-Carlo în Reinforcement Learning</vt:lpstr>
      <vt:lpstr>Evaluarea policitii - Monte Carlo</vt:lpstr>
      <vt:lpstr>First-Visit Monte Carlo</vt:lpstr>
      <vt:lpstr>Every-visit Monte-Carlo Policy Evaluation</vt:lpstr>
      <vt:lpstr>Bias, varianță &amp; MSE (Mean Squared Error)</vt:lpstr>
      <vt:lpstr>Bias, Varianță și MSE</vt:lpstr>
      <vt:lpstr>First-Visit Monte Carlo on Policy Evaluation</vt:lpstr>
      <vt:lpstr>First-Visit Monte Carlo on Policy Evaluation</vt:lpstr>
      <vt:lpstr>Every-Visit Monte Carlo on Policy Evaluation</vt:lpstr>
      <vt:lpstr>Every-Visit Monte Carlo on Policy Evaluation</vt:lpstr>
      <vt:lpstr>Evaluarea politicii cu programare dinamică V^π (s)←E_π [r_(t )+ γ ∗ V_(k-1) |s_t=s]</vt:lpstr>
      <vt:lpstr>Evaluarea politicii Monte Carlo</vt:lpstr>
      <vt:lpstr>Media incrementala</vt:lpstr>
      <vt:lpstr>Actualizări incrementale pentru Monte-Carlo</vt:lpstr>
      <vt:lpstr>Temporal Difference</vt:lpstr>
      <vt:lpstr>Ce este Temporal Difference</vt:lpstr>
      <vt:lpstr>MC vs. TD</vt:lpstr>
      <vt:lpstr>Algoritm TD</vt:lpstr>
      <vt:lpstr>Exemplu TD</vt:lpstr>
      <vt:lpstr>Exemplu TD vs. MC</vt:lpstr>
      <vt:lpstr>Avantaje &amp; Dezavantaje TD vs. MC</vt:lpstr>
      <vt:lpstr>PowerPoint Presentation</vt:lpstr>
      <vt:lpstr>PowerPoint Presentation</vt:lpstr>
      <vt:lpstr>PowerPoint Presentation</vt:lpstr>
      <vt:lpstr>Marea pictogramă a RL-ului!</vt:lpstr>
      <vt:lpstr>PowerPoint Presentation</vt:lpstr>
      <vt:lpstr>TD(λ)</vt:lpstr>
      <vt:lpstr>”n-Step Prediction” – TD("λ)"</vt:lpstr>
      <vt:lpstr>”n-Step Return” – TD("λ)"</vt:lpstr>
      <vt:lpstr>”n-Step Temporal Difference Learning” – TD("λ)"</vt:lpstr>
      <vt:lpstr>”n-Step Returns” – aplicarea mediei</vt:lpstr>
      <vt:lpstr>λ-return</vt:lpstr>
      <vt:lpstr>λ-return</vt:lpstr>
      <vt:lpstr>Forward View – TD("λ)"</vt:lpstr>
      <vt:lpstr>Backward View – TD("λ)"</vt:lpstr>
      <vt:lpstr>TD("λ) - " TD("0) "–" TD(1)" </vt:lpstr>
      <vt:lpstr>Teoremă!  Suma actualizărilor offline este identică pentru forward-view și back-ward TD(λ).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89</cp:revision>
  <cp:lastPrinted>2022-11-02T20:06:17Z</cp:lastPrinted>
  <dcterms:modified xsi:type="dcterms:W3CDTF">2024-11-10T17:34:27Z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