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4"/>
  </p:sldMasterIdLst>
  <p:notesMasterIdLst>
    <p:notesMasterId r:id="rId37"/>
  </p:notesMasterIdLst>
  <p:sldIdLst>
    <p:sldId id="256" r:id="rId5"/>
    <p:sldId id="351" r:id="rId6"/>
    <p:sldId id="350" r:id="rId7"/>
    <p:sldId id="260" r:id="rId8"/>
    <p:sldId id="400" r:id="rId9"/>
    <p:sldId id="401" r:id="rId10"/>
    <p:sldId id="403" r:id="rId11"/>
    <p:sldId id="404" r:id="rId12"/>
    <p:sldId id="405" r:id="rId13"/>
    <p:sldId id="406" r:id="rId14"/>
    <p:sldId id="408" r:id="rId15"/>
    <p:sldId id="409" r:id="rId16"/>
    <p:sldId id="410" r:id="rId17"/>
    <p:sldId id="352" r:id="rId18"/>
    <p:sldId id="411" r:id="rId19"/>
    <p:sldId id="412" r:id="rId20"/>
    <p:sldId id="362" r:id="rId21"/>
    <p:sldId id="356" r:id="rId22"/>
    <p:sldId id="413" r:id="rId23"/>
    <p:sldId id="414" r:id="rId24"/>
    <p:sldId id="415" r:id="rId25"/>
    <p:sldId id="417" r:id="rId26"/>
    <p:sldId id="418" r:id="rId27"/>
    <p:sldId id="363" r:id="rId28"/>
    <p:sldId id="379" r:id="rId29"/>
    <p:sldId id="361" r:id="rId30"/>
    <p:sldId id="377" r:id="rId31"/>
    <p:sldId id="423" r:id="rId32"/>
    <p:sldId id="421" r:id="rId33"/>
    <p:sldId id="424" r:id="rId34"/>
    <p:sldId id="425" r:id="rId35"/>
    <p:sldId id="284" r:id="rId36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8"/>
    </p:embeddedFont>
    <p:embeddedFont>
      <p:font typeface="Merriweather" pitchFamily="2" charset="77"/>
      <p:regular r:id="rId39"/>
      <p:bold r:id="rId40"/>
      <p:italic r:id="rId41"/>
      <p:boldItalic r:id="rId42"/>
    </p:embeddedFont>
    <p:embeddedFont>
      <p:font typeface="Merriweather Black" panose="020F0502020204030204" pitchFamily="34" charset="0"/>
      <p:bold r:id="rId43"/>
      <p:italic r:id="rId44"/>
      <p:boldItalic r:id="rId45"/>
    </p:embeddedFont>
    <p:embeddedFont>
      <p:font typeface="Segoe UI" panose="020B0502040204020203" pitchFamily="34" charset="0"/>
      <p:regular r:id="rId46"/>
      <p:bold r:id="rId47"/>
      <p:italic r:id="rId48"/>
      <p:boldItalic r:id="rId49"/>
    </p:embeddedFont>
    <p:embeddedFont>
      <p:font typeface="Spectral" panose="02020502060000000000" pitchFamily="18" charset="77"/>
      <p:regular r:id="rId50"/>
      <p:bold r:id="rId51"/>
      <p:italic r:id="rId52"/>
      <p:bold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BEA019-AC7E-4EF7-9D5B-286A5901FBF5}" v="1" dt="2023-10-13T16:24:52.219"/>
  </p1510:revLst>
</p1510:revInfo>
</file>

<file path=ppt/tableStyles.xml><?xml version="1.0" encoding="utf-8"?>
<a:tblStyleLst xmlns:a="http://schemas.openxmlformats.org/drawingml/2006/main" def="{8E613FF8-4EB2-4734-8CC8-9E79C4818E73}">
  <a:tblStyle styleId="{8E613FF8-4EB2-4734-8CC8-9E79C4818E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08"/>
    <p:restoredTop sz="94680"/>
  </p:normalViewPr>
  <p:slideViewPr>
    <p:cSldViewPr snapToGrid="0">
      <p:cViewPr varScale="1">
        <p:scale>
          <a:sx n="224" d="100"/>
          <a:sy n="224" d="100"/>
        </p:scale>
        <p:origin x="176" y="3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2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font" Target="fonts/font13.fntdata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font" Target="fonts/font16.fntdata"/><Relationship Id="rId58" Type="http://schemas.microsoft.com/office/2016/11/relationships/changesInfo" Target="changesInfos/changesInfo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font" Target="fonts/font14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59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font" Target="fonts/font4.fntdata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12.fntdata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font" Target="fonts/font7.fntdata"/><Relationship Id="rId52" Type="http://schemas.openxmlformats.org/officeDocument/2006/relationships/font" Target="fonts/font15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ru   Visan" userId="S::alexandru.visan@s.unibuc.ro::444e952e-3169-4cec-9191-91ba434d906d" providerId="AD" clId="Web-{9FBEA019-AC7E-4EF7-9D5B-286A5901FBF5}"/>
    <pc:docChg chg="sldOrd">
      <pc:chgData name="Alexandru   Visan" userId="S::alexandru.visan@s.unibuc.ro::444e952e-3169-4cec-9191-91ba434d906d" providerId="AD" clId="Web-{9FBEA019-AC7E-4EF7-9D5B-286A5901FBF5}" dt="2023-10-13T16:24:52.219" v="0"/>
      <pc:docMkLst>
        <pc:docMk/>
      </pc:docMkLst>
      <pc:sldChg chg="ord">
        <pc:chgData name="Alexandru   Visan" userId="S::alexandru.visan@s.unibuc.ro::444e952e-3169-4cec-9191-91ba434d906d" providerId="AD" clId="Web-{9FBEA019-AC7E-4EF7-9D5B-286A5901FBF5}" dt="2023-10-13T16:24:52.219" v="0"/>
        <pc:sldMkLst>
          <pc:docMk/>
          <pc:sldMk cId="2594404479" sldId="42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7" name="Google Shape;207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31012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g131cd8db3ce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9" name="Google Shape;2189;g131cd8db3ce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98360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48539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g1339646ca49_0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4" name="Google Shape;2794;g1339646ca49_0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89229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g1339646ca49_0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4" name="Google Shape;2794;g1339646ca49_0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66158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g1339646ca49_0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4" name="Google Shape;2794;g1339646ca49_0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61234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81962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8404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4" name="Google Shape;2984;g132c0d347fb_0_19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5" name="Google Shape;2985;g132c0d347fb_0_19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4" name="Google Shape;2144;g131cd8db3c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5" name="Google Shape;2145;g131cd8db3c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2922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g131cd8db3ce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9" name="Google Shape;2189;g131cd8db3ce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g1339646ca49_0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4" name="Google Shape;2794;g1339646ca49_0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7095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7853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9741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g131cd8db3ce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9" name="Google Shape;2189;g131cd8db3ce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00890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6753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g132c0d347fb_0_1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4" name="Google Shape;2474;g132c0d347fb_0_1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6564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1" name="Google Shape;11;p2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2" name="Google Shape;12;p2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" name="Google Shape;13;p2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" name="Google Shape;14;p2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" name="Google Shape;15;p2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" name="Google Shape;16;p2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" name="Google Shape;17;p2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2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" name="Google Shape;19;p2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" name="Google Shape;20;p2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1" name="Google Shape;21;p2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22" name="Google Shape;22;p2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" name="Google Shape;23;p2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" name="Google Shape;24;p2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" name="Google Shape;25;p2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" name="Google Shape;26;p2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2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" name="Google Shape;28;p2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" name="Google Shape;29;p2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0" name="Google Shape;30;p2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31" name="Google Shape;31;p2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32" name="Google Shape;32;p2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" name="Google Shape;33;p2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" name="Google Shape;34;p2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" name="Google Shape;35;p2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" name="Google Shape;36;p2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" name="Google Shape;37;p2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" name="Google Shape;38;p2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" name="Google Shape;39;p2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" name="Google Shape;40;p2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1" name="Google Shape;41;p2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42" name="Google Shape;42;p2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" name="Google Shape;43;p2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4" name="Google Shape;44;p2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" name="Google Shape;45;p2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6" name="Google Shape;46;p2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" name="Google Shape;47;p2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" name="Google Shape;48;p2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" name="Google Shape;49;p2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" name="Google Shape;50;p2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51" name="Google Shape;51;p2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52" name="Google Shape;52;p2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" name="Google Shape;53;p2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" name="Google Shape;54;p2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" name="Google Shape;55;p2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" name="Google Shape;56;p2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7" name="Google Shape;57;p2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" name="Google Shape;58;p2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9" name="Google Shape;59;p2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0" name="Google Shape;60;p2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1" name="Google Shape;61;p2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2" name="Google Shape;62;p2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" name="Google Shape;63;p2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" name="Google Shape;64;p2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" name="Google Shape;65;p2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" name="Google Shape;66;p2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" name="Google Shape;67;p2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" name="Google Shape;68;p2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" name="Google Shape;69;p2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0" name="Google Shape;70;p2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71" name="Google Shape;71;p2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72" name="Google Shape;72;p2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" name="Google Shape;73;p2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4" name="Google Shape;74;p2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" name="Google Shape;75;p2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" name="Google Shape;76;p2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7" name="Google Shape;77;p2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" name="Google Shape;78;p2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9" name="Google Shape;79;p2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" name="Google Shape;80;p2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1" name="Google Shape;81;p2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82" name="Google Shape;82;p2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3" name="Google Shape;83;p2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4" name="Google Shape;84;p2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5" name="Google Shape;85;p2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" name="Google Shape;86;p2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7" name="Google Shape;87;p2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8" name="Google Shape;88;p2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9" name="Google Shape;89;p2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90" name="Google Shape;90;p2"/>
          <p:cNvSpPr txBox="1">
            <a:spLocks noGrp="1"/>
          </p:cNvSpPr>
          <p:nvPr>
            <p:ph type="ctrTitle"/>
          </p:nvPr>
        </p:nvSpPr>
        <p:spPr>
          <a:xfrm>
            <a:off x="1340625" y="1354950"/>
            <a:ext cx="6462600" cy="8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type="subTitle" idx="1"/>
          </p:nvPr>
        </p:nvSpPr>
        <p:spPr>
          <a:xfrm>
            <a:off x="2269900" y="3689800"/>
            <a:ext cx="4605900" cy="367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950250" y="4644614"/>
            <a:ext cx="337500" cy="3291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"/>
          <p:cNvSpPr/>
          <p:nvPr/>
        </p:nvSpPr>
        <p:spPr>
          <a:xfrm>
            <a:off x="428133" y="4321796"/>
            <a:ext cx="224700" cy="2190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3" name="Google Shape;613;p13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614" name="Google Shape;614;p13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615" name="Google Shape;615;p13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616" name="Google Shape;616;p13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7" name="Google Shape;617;p13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8" name="Google Shape;618;p13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9" name="Google Shape;619;p13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0" name="Google Shape;620;p13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1" name="Google Shape;621;p13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2" name="Google Shape;622;p13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3" name="Google Shape;623;p13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4" name="Google Shape;624;p13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25" name="Google Shape;625;p13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26" name="Google Shape;626;p13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7" name="Google Shape;627;p13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8" name="Google Shape;628;p13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9" name="Google Shape;629;p13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0" name="Google Shape;630;p13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1" name="Google Shape;631;p13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2" name="Google Shape;632;p13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3" name="Google Shape;633;p13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34" name="Google Shape;634;p13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635" name="Google Shape;635;p13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636" name="Google Shape;636;p13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7" name="Google Shape;637;p13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8" name="Google Shape;638;p13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9" name="Google Shape;639;p13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0" name="Google Shape;640;p13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1" name="Google Shape;641;p13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2" name="Google Shape;642;p13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3" name="Google Shape;643;p13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4" name="Google Shape;644;p13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45" name="Google Shape;645;p13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46" name="Google Shape;646;p13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7" name="Google Shape;647;p13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8" name="Google Shape;648;p13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9" name="Google Shape;649;p13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0" name="Google Shape;650;p13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1" name="Google Shape;651;p13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2" name="Google Shape;652;p13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3" name="Google Shape;653;p13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54" name="Google Shape;654;p13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655" name="Google Shape;655;p13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656" name="Google Shape;656;p13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7" name="Google Shape;657;p13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8" name="Google Shape;658;p13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9" name="Google Shape;659;p13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0" name="Google Shape;660;p13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1" name="Google Shape;661;p13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2" name="Google Shape;662;p13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3" name="Google Shape;663;p13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4" name="Google Shape;664;p13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65" name="Google Shape;665;p13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66" name="Google Shape;666;p13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7" name="Google Shape;667;p13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8" name="Google Shape;668;p13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9" name="Google Shape;669;p13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0" name="Google Shape;670;p13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1" name="Google Shape;671;p13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2" name="Google Shape;672;p13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3" name="Google Shape;673;p13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74" name="Google Shape;674;p13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675" name="Google Shape;675;p13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676" name="Google Shape;676;p13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7" name="Google Shape;677;p13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8" name="Google Shape;678;p13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9" name="Google Shape;679;p13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0" name="Google Shape;680;p13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1" name="Google Shape;681;p13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2" name="Google Shape;682;p13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3" name="Google Shape;683;p13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4" name="Google Shape;684;p13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85" name="Google Shape;685;p13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86" name="Google Shape;686;p13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7" name="Google Shape;687;p13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8" name="Google Shape;688;p13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9" name="Google Shape;689;p13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0" name="Google Shape;690;p13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1" name="Google Shape;691;p13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2" name="Google Shape;692;p13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3" name="Google Shape;693;p13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694" name="Google Shape;694;p13"/>
          <p:cNvSpPr/>
          <p:nvPr/>
        </p:nvSpPr>
        <p:spPr>
          <a:xfrm>
            <a:off x="540475" y="1455200"/>
            <a:ext cx="8063700" cy="3349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13"/>
          <p:cNvSpPr txBox="1">
            <a:spLocks noGrp="1"/>
          </p:cNvSpPr>
          <p:nvPr>
            <p:ph type="title"/>
          </p:nvPr>
        </p:nvSpPr>
        <p:spPr>
          <a:xfrm>
            <a:off x="540475" y="342800"/>
            <a:ext cx="8062200" cy="74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>
            <a:endParaRPr/>
          </a:p>
        </p:txBody>
      </p:sp>
      <p:sp>
        <p:nvSpPr>
          <p:cNvPr id="696" name="Google Shape;696;p13"/>
          <p:cNvSpPr txBox="1">
            <a:spLocks noGrp="1"/>
          </p:cNvSpPr>
          <p:nvPr>
            <p:ph type="subTitle" idx="1"/>
          </p:nvPr>
        </p:nvSpPr>
        <p:spPr>
          <a:xfrm>
            <a:off x="1560930" y="1560781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697" name="Google Shape;697;p13"/>
          <p:cNvSpPr txBox="1">
            <a:spLocks noGrp="1"/>
          </p:cNvSpPr>
          <p:nvPr>
            <p:ph type="subTitle" idx="2"/>
          </p:nvPr>
        </p:nvSpPr>
        <p:spPr>
          <a:xfrm>
            <a:off x="1560930" y="1926486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8" name="Google Shape;698;p13"/>
          <p:cNvSpPr txBox="1">
            <a:spLocks noGrp="1"/>
          </p:cNvSpPr>
          <p:nvPr>
            <p:ph type="subTitle" idx="3"/>
          </p:nvPr>
        </p:nvSpPr>
        <p:spPr>
          <a:xfrm>
            <a:off x="1560930" y="2600306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699" name="Google Shape;699;p13"/>
          <p:cNvSpPr txBox="1">
            <a:spLocks noGrp="1"/>
          </p:cNvSpPr>
          <p:nvPr>
            <p:ph type="subTitle" idx="4"/>
          </p:nvPr>
        </p:nvSpPr>
        <p:spPr>
          <a:xfrm>
            <a:off x="1560930" y="2966011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0" name="Google Shape;700;p13"/>
          <p:cNvSpPr txBox="1">
            <a:spLocks noGrp="1"/>
          </p:cNvSpPr>
          <p:nvPr>
            <p:ph type="subTitle" idx="5"/>
          </p:nvPr>
        </p:nvSpPr>
        <p:spPr>
          <a:xfrm>
            <a:off x="1560930" y="3639831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01" name="Google Shape;701;p13"/>
          <p:cNvSpPr txBox="1">
            <a:spLocks noGrp="1"/>
          </p:cNvSpPr>
          <p:nvPr>
            <p:ph type="subTitle" idx="6"/>
          </p:nvPr>
        </p:nvSpPr>
        <p:spPr>
          <a:xfrm>
            <a:off x="1560930" y="4005536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2" name="Google Shape;702;p13"/>
          <p:cNvSpPr txBox="1">
            <a:spLocks noGrp="1"/>
          </p:cNvSpPr>
          <p:nvPr>
            <p:ph type="subTitle" idx="7"/>
          </p:nvPr>
        </p:nvSpPr>
        <p:spPr>
          <a:xfrm flipH="1">
            <a:off x="4745922" y="1560781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03" name="Google Shape;703;p13"/>
          <p:cNvSpPr txBox="1">
            <a:spLocks noGrp="1"/>
          </p:cNvSpPr>
          <p:nvPr>
            <p:ph type="subTitle" idx="8"/>
          </p:nvPr>
        </p:nvSpPr>
        <p:spPr>
          <a:xfrm flipH="1">
            <a:off x="5365422" y="1926486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4" name="Google Shape;704;p13"/>
          <p:cNvSpPr txBox="1">
            <a:spLocks noGrp="1"/>
          </p:cNvSpPr>
          <p:nvPr>
            <p:ph type="subTitle" idx="9"/>
          </p:nvPr>
        </p:nvSpPr>
        <p:spPr>
          <a:xfrm flipH="1">
            <a:off x="4745922" y="2600306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05" name="Google Shape;705;p13"/>
          <p:cNvSpPr txBox="1">
            <a:spLocks noGrp="1"/>
          </p:cNvSpPr>
          <p:nvPr>
            <p:ph type="subTitle" idx="13"/>
          </p:nvPr>
        </p:nvSpPr>
        <p:spPr>
          <a:xfrm flipH="1">
            <a:off x="5365422" y="2966011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6" name="Google Shape;706;p13"/>
          <p:cNvSpPr txBox="1">
            <a:spLocks noGrp="1"/>
          </p:cNvSpPr>
          <p:nvPr>
            <p:ph type="subTitle" idx="14"/>
          </p:nvPr>
        </p:nvSpPr>
        <p:spPr>
          <a:xfrm flipH="1">
            <a:off x="4745922" y="3639831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07" name="Google Shape;707;p13"/>
          <p:cNvSpPr txBox="1">
            <a:spLocks noGrp="1"/>
          </p:cNvSpPr>
          <p:nvPr>
            <p:ph type="subTitle" idx="15"/>
          </p:nvPr>
        </p:nvSpPr>
        <p:spPr>
          <a:xfrm flipH="1">
            <a:off x="5365422" y="4005536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8" name="Google Shape;708;p13"/>
          <p:cNvSpPr txBox="1">
            <a:spLocks noGrp="1"/>
          </p:cNvSpPr>
          <p:nvPr>
            <p:ph type="title" idx="16" hasCustomPrompt="1"/>
          </p:nvPr>
        </p:nvSpPr>
        <p:spPr>
          <a:xfrm>
            <a:off x="682899" y="1816685"/>
            <a:ext cx="849300" cy="4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9" name="Google Shape;709;p13"/>
          <p:cNvSpPr txBox="1">
            <a:spLocks noGrp="1"/>
          </p:cNvSpPr>
          <p:nvPr>
            <p:ph type="title" idx="17" hasCustomPrompt="1"/>
          </p:nvPr>
        </p:nvSpPr>
        <p:spPr>
          <a:xfrm>
            <a:off x="682882" y="2860363"/>
            <a:ext cx="8493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0" name="Google Shape;710;p13"/>
          <p:cNvSpPr txBox="1">
            <a:spLocks noGrp="1"/>
          </p:cNvSpPr>
          <p:nvPr>
            <p:ph type="title" idx="18" hasCustomPrompt="1"/>
          </p:nvPr>
        </p:nvSpPr>
        <p:spPr>
          <a:xfrm>
            <a:off x="682882" y="3893540"/>
            <a:ext cx="8493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1" name="Google Shape;711;p13"/>
          <p:cNvSpPr txBox="1">
            <a:spLocks noGrp="1"/>
          </p:cNvSpPr>
          <p:nvPr>
            <p:ph type="title" idx="19" hasCustomPrompt="1"/>
          </p:nvPr>
        </p:nvSpPr>
        <p:spPr>
          <a:xfrm>
            <a:off x="7611818" y="1816685"/>
            <a:ext cx="849300" cy="4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2" name="Google Shape;712;p13"/>
          <p:cNvSpPr txBox="1">
            <a:spLocks noGrp="1"/>
          </p:cNvSpPr>
          <p:nvPr>
            <p:ph type="title" idx="20" hasCustomPrompt="1"/>
          </p:nvPr>
        </p:nvSpPr>
        <p:spPr>
          <a:xfrm>
            <a:off x="7611818" y="2860363"/>
            <a:ext cx="8493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3" name="Google Shape;713;p13"/>
          <p:cNvSpPr txBox="1">
            <a:spLocks noGrp="1"/>
          </p:cNvSpPr>
          <p:nvPr>
            <p:ph type="title" idx="21" hasCustomPrompt="1"/>
          </p:nvPr>
        </p:nvSpPr>
        <p:spPr>
          <a:xfrm>
            <a:off x="7611818" y="3893540"/>
            <a:ext cx="8493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3_4"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3" name="Google Shape;1613;p24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1614" name="Google Shape;1614;p24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615" name="Google Shape;1615;p2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616" name="Google Shape;1616;p2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17" name="Google Shape;1617;p2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18" name="Google Shape;1618;p2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19" name="Google Shape;1619;p2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0" name="Google Shape;1620;p2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1" name="Google Shape;1621;p2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2" name="Google Shape;1622;p2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3" name="Google Shape;1623;p2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4" name="Google Shape;1624;p2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25" name="Google Shape;1625;p2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626" name="Google Shape;1626;p2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7" name="Google Shape;1627;p2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8" name="Google Shape;1628;p2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9" name="Google Shape;1629;p2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0" name="Google Shape;1630;p2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1" name="Google Shape;1631;p2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2" name="Google Shape;1632;p2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3" name="Google Shape;1633;p2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634" name="Google Shape;1634;p24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635" name="Google Shape;1635;p2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636" name="Google Shape;1636;p2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7" name="Google Shape;1637;p2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8" name="Google Shape;1638;p2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9" name="Google Shape;1639;p2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0" name="Google Shape;1640;p2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1" name="Google Shape;1641;p2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2" name="Google Shape;1642;p2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3" name="Google Shape;1643;p2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4" name="Google Shape;1644;p2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45" name="Google Shape;1645;p2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646" name="Google Shape;1646;p2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7" name="Google Shape;1647;p2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8" name="Google Shape;1648;p2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9" name="Google Shape;1649;p2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0" name="Google Shape;1650;p2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1" name="Google Shape;1651;p2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2" name="Google Shape;1652;p2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3" name="Google Shape;1653;p2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654" name="Google Shape;1654;p24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655" name="Google Shape;1655;p2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656" name="Google Shape;1656;p2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7" name="Google Shape;1657;p2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8" name="Google Shape;1658;p2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9" name="Google Shape;1659;p2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0" name="Google Shape;1660;p2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1" name="Google Shape;1661;p2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2" name="Google Shape;1662;p2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3" name="Google Shape;1663;p2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4" name="Google Shape;1664;p2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65" name="Google Shape;1665;p2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666" name="Google Shape;1666;p2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7" name="Google Shape;1667;p2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8" name="Google Shape;1668;p2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9" name="Google Shape;1669;p2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0" name="Google Shape;1670;p2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1" name="Google Shape;1671;p2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2" name="Google Shape;1672;p2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3" name="Google Shape;1673;p2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674" name="Google Shape;1674;p24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675" name="Google Shape;1675;p2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676" name="Google Shape;1676;p2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7" name="Google Shape;1677;p2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8" name="Google Shape;1678;p2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9" name="Google Shape;1679;p2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0" name="Google Shape;1680;p2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1" name="Google Shape;1681;p2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2" name="Google Shape;1682;p2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3" name="Google Shape;1683;p2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4" name="Google Shape;1684;p2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85" name="Google Shape;1685;p2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686" name="Google Shape;1686;p2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7" name="Google Shape;1687;p2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8" name="Google Shape;1688;p2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9" name="Google Shape;1689;p2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90" name="Google Shape;1690;p2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91" name="Google Shape;1691;p2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92" name="Google Shape;1692;p2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93" name="Google Shape;1693;p2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694" name="Google Shape;1694;p24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>
            <a:endParaRPr/>
          </a:p>
        </p:txBody>
      </p:sp>
      <p:sp>
        <p:nvSpPr>
          <p:cNvPr id="1695" name="Google Shape;1695;p24"/>
          <p:cNvSpPr/>
          <p:nvPr/>
        </p:nvSpPr>
        <p:spPr>
          <a:xfrm>
            <a:off x="540400" y="1458450"/>
            <a:ext cx="8064000" cy="297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" name="Google Shape;1696;p24"/>
          <p:cNvSpPr txBox="1">
            <a:spLocks noGrp="1"/>
          </p:cNvSpPr>
          <p:nvPr>
            <p:ph type="body" idx="1"/>
          </p:nvPr>
        </p:nvSpPr>
        <p:spPr>
          <a:xfrm>
            <a:off x="815200" y="1454125"/>
            <a:ext cx="7513500" cy="29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b="1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5"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1" name="Google Shape;1871;p27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1872" name="Google Shape;1872;p27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873" name="Google Shape;1873;p27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874" name="Google Shape;1874;p27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5" name="Google Shape;1875;p27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6" name="Google Shape;1876;p27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7" name="Google Shape;1877;p27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8" name="Google Shape;1878;p27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9" name="Google Shape;1879;p27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0" name="Google Shape;1880;p27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1" name="Google Shape;1881;p27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2" name="Google Shape;1882;p27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883" name="Google Shape;1883;p27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884" name="Google Shape;1884;p27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5" name="Google Shape;1885;p27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6" name="Google Shape;1886;p27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7" name="Google Shape;1887;p27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8" name="Google Shape;1888;p27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9" name="Google Shape;1889;p27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0" name="Google Shape;1890;p27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1" name="Google Shape;1891;p27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892" name="Google Shape;1892;p27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893" name="Google Shape;1893;p27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894" name="Google Shape;1894;p27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5" name="Google Shape;1895;p27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6" name="Google Shape;1896;p27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7" name="Google Shape;1897;p27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8" name="Google Shape;1898;p27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9" name="Google Shape;1899;p27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0" name="Google Shape;1900;p27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1" name="Google Shape;1901;p27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2" name="Google Shape;1902;p27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03" name="Google Shape;1903;p27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904" name="Google Shape;1904;p27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5" name="Google Shape;1905;p27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6" name="Google Shape;1906;p27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7" name="Google Shape;1907;p27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8" name="Google Shape;1908;p27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9" name="Google Shape;1909;p27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0" name="Google Shape;1910;p27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1" name="Google Shape;1911;p27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912" name="Google Shape;1912;p27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913" name="Google Shape;1913;p27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914" name="Google Shape;1914;p27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5" name="Google Shape;1915;p27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6" name="Google Shape;1916;p27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7" name="Google Shape;1917;p27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8" name="Google Shape;1918;p27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9" name="Google Shape;1919;p27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0" name="Google Shape;1920;p27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1" name="Google Shape;1921;p27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2" name="Google Shape;1922;p27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23" name="Google Shape;1923;p27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924" name="Google Shape;1924;p27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5" name="Google Shape;1925;p27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6" name="Google Shape;1926;p27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7" name="Google Shape;1927;p27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8" name="Google Shape;1928;p27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9" name="Google Shape;1929;p27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0" name="Google Shape;1930;p27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1" name="Google Shape;1931;p27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932" name="Google Shape;1932;p27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933" name="Google Shape;1933;p27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934" name="Google Shape;1934;p27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5" name="Google Shape;1935;p27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6" name="Google Shape;1936;p27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7" name="Google Shape;1937;p27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8" name="Google Shape;1938;p27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9" name="Google Shape;1939;p27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0" name="Google Shape;1940;p27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1" name="Google Shape;1941;p27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2" name="Google Shape;1942;p27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43" name="Google Shape;1943;p27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944" name="Google Shape;1944;p27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5" name="Google Shape;1945;p27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6" name="Google Shape;1946;p27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7" name="Google Shape;1947;p27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8" name="Google Shape;1948;p27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9" name="Google Shape;1949;p27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50" name="Google Shape;1950;p27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51" name="Google Shape;1951;p27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952" name="Google Shape;1952;p27"/>
          <p:cNvSpPr txBox="1">
            <a:spLocks noGrp="1"/>
          </p:cNvSpPr>
          <p:nvPr>
            <p:ph type="title"/>
          </p:nvPr>
        </p:nvSpPr>
        <p:spPr>
          <a:xfrm>
            <a:off x="2639875" y="534501"/>
            <a:ext cx="38667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9pPr>
          </a:lstStyle>
          <a:p>
            <a:endParaRPr/>
          </a:p>
        </p:txBody>
      </p:sp>
      <p:sp>
        <p:nvSpPr>
          <p:cNvPr id="1953" name="Google Shape;1953;p27"/>
          <p:cNvSpPr txBox="1">
            <a:spLocks noGrp="1"/>
          </p:cNvSpPr>
          <p:nvPr>
            <p:ph type="subTitle" idx="1"/>
          </p:nvPr>
        </p:nvSpPr>
        <p:spPr>
          <a:xfrm>
            <a:off x="2983525" y="1382665"/>
            <a:ext cx="3179400" cy="1175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4" name="Google Shape;1954;p27"/>
          <p:cNvSpPr txBox="1"/>
          <p:nvPr/>
        </p:nvSpPr>
        <p:spPr>
          <a:xfrm>
            <a:off x="1692625" y="4062750"/>
            <a:ext cx="5758800" cy="367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CREDITS: This presentation template was created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Spectral"/>
                <a:ea typeface="Spectral"/>
                <a:cs typeface="Spectral"/>
                <a:sym typeface="Spectr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, and includes icons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Spectral"/>
                <a:ea typeface="Spectral"/>
                <a:cs typeface="Spectral"/>
                <a:sym typeface="Spectr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 infographics &amp; images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Spectral"/>
                <a:ea typeface="Spectral"/>
                <a:cs typeface="Spectral"/>
                <a:sym typeface="Spectr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955" name="Google Shape;1955;p27"/>
          <p:cNvSpPr/>
          <p:nvPr/>
        </p:nvSpPr>
        <p:spPr>
          <a:xfrm flipH="1">
            <a:off x="7822627" y="4596843"/>
            <a:ext cx="429900" cy="418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6" name="Google Shape;1956;p27"/>
          <p:cNvSpPr/>
          <p:nvPr/>
        </p:nvSpPr>
        <p:spPr>
          <a:xfrm flipH="1">
            <a:off x="334652" y="4588866"/>
            <a:ext cx="429900" cy="418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3" name="Google Shape;483;p9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484" name="Google Shape;484;p9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485" name="Google Shape;485;p9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486" name="Google Shape;486;p9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7" name="Google Shape;487;p9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8" name="Google Shape;488;p9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9" name="Google Shape;489;p9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0" name="Google Shape;490;p9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1" name="Google Shape;491;p9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2" name="Google Shape;492;p9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3" name="Google Shape;493;p9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4" name="Google Shape;494;p9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95" name="Google Shape;495;p9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496" name="Google Shape;496;p9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7" name="Google Shape;497;p9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8" name="Google Shape;498;p9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9" name="Google Shape;499;p9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0" name="Google Shape;500;p9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1" name="Google Shape;501;p9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2" name="Google Shape;502;p9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3" name="Google Shape;503;p9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4" name="Google Shape;504;p9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505" name="Google Shape;505;p9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506" name="Google Shape;506;p9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7" name="Google Shape;507;p9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8" name="Google Shape;508;p9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9" name="Google Shape;509;p9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0" name="Google Shape;510;p9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1" name="Google Shape;511;p9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2" name="Google Shape;512;p9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3" name="Google Shape;513;p9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4" name="Google Shape;514;p9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15" name="Google Shape;515;p9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516" name="Google Shape;516;p9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7" name="Google Shape;517;p9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8" name="Google Shape;518;p9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9" name="Google Shape;519;p9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0" name="Google Shape;520;p9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1" name="Google Shape;521;p9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2" name="Google Shape;522;p9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3" name="Google Shape;523;p9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24" name="Google Shape;524;p9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525" name="Google Shape;525;p9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526" name="Google Shape;526;p9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7" name="Google Shape;527;p9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8" name="Google Shape;528;p9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9" name="Google Shape;529;p9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0" name="Google Shape;530;p9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1" name="Google Shape;531;p9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2" name="Google Shape;532;p9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3" name="Google Shape;533;p9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4" name="Google Shape;534;p9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35" name="Google Shape;535;p9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536" name="Google Shape;536;p9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7" name="Google Shape;537;p9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8" name="Google Shape;538;p9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9" name="Google Shape;539;p9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0" name="Google Shape;540;p9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1" name="Google Shape;541;p9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9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3" name="Google Shape;543;p9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44" name="Google Shape;544;p9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545" name="Google Shape;545;p9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546" name="Google Shape;546;p9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7" name="Google Shape;547;p9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8" name="Google Shape;548;p9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9" name="Google Shape;549;p9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0" name="Google Shape;550;p9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1" name="Google Shape;551;p9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2" name="Google Shape;552;p9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3" name="Google Shape;553;p9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4" name="Google Shape;554;p9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55" name="Google Shape;555;p9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556" name="Google Shape;556;p9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7" name="Google Shape;557;p9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8" name="Google Shape;558;p9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9" name="Google Shape;559;p9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0" name="Google Shape;560;p9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1" name="Google Shape;561;p9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2" name="Google Shape;562;p9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3" name="Google Shape;563;p9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564" name="Google Shape;564;p9"/>
          <p:cNvSpPr/>
          <p:nvPr/>
        </p:nvSpPr>
        <p:spPr>
          <a:xfrm>
            <a:off x="1114800" y="1086000"/>
            <a:ext cx="6914400" cy="2971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9"/>
          <p:cNvSpPr txBox="1">
            <a:spLocks noGrp="1"/>
          </p:cNvSpPr>
          <p:nvPr>
            <p:ph type="title"/>
          </p:nvPr>
        </p:nvSpPr>
        <p:spPr>
          <a:xfrm>
            <a:off x="2098025" y="1609100"/>
            <a:ext cx="4947600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66" name="Google Shape;566;p9"/>
          <p:cNvSpPr txBox="1">
            <a:spLocks noGrp="1"/>
          </p:cNvSpPr>
          <p:nvPr>
            <p:ph type="subTitle" idx="1"/>
          </p:nvPr>
        </p:nvSpPr>
        <p:spPr>
          <a:xfrm>
            <a:off x="2098025" y="2389294"/>
            <a:ext cx="4947600" cy="11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567" name="Google Shape;567;p9"/>
          <p:cNvGrpSpPr/>
          <p:nvPr/>
        </p:nvGrpSpPr>
        <p:grpSpPr>
          <a:xfrm>
            <a:off x="8031636" y="337016"/>
            <a:ext cx="820754" cy="1064503"/>
            <a:chOff x="7465916" y="720492"/>
            <a:chExt cx="1139144" cy="1477450"/>
          </a:xfrm>
        </p:grpSpPr>
        <p:sp>
          <p:nvSpPr>
            <p:cNvPr id="568" name="Google Shape;568;p9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4" name="Google Shape;574;p9"/>
          <p:cNvSpPr/>
          <p:nvPr/>
        </p:nvSpPr>
        <p:spPr>
          <a:xfrm flipH="1">
            <a:off x="7822627" y="4596843"/>
            <a:ext cx="429900" cy="418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457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5" name="Google Shape;1785;p26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1786" name="Google Shape;1786;p26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787" name="Google Shape;1787;p26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788" name="Google Shape;1788;p26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89" name="Google Shape;1789;p26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0" name="Google Shape;1790;p26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1" name="Google Shape;1791;p26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2" name="Google Shape;1792;p26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3" name="Google Shape;1793;p26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4" name="Google Shape;1794;p26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5" name="Google Shape;1795;p26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6" name="Google Shape;1796;p26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797" name="Google Shape;1797;p26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798" name="Google Shape;1798;p26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9" name="Google Shape;1799;p26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00" name="Google Shape;1800;p26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01" name="Google Shape;1801;p26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02" name="Google Shape;1802;p26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03" name="Google Shape;1803;p26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04" name="Google Shape;1804;p26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05" name="Google Shape;1805;p26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806" name="Google Shape;1806;p26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807" name="Google Shape;1807;p26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808" name="Google Shape;1808;p26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09" name="Google Shape;1809;p26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10" name="Google Shape;1810;p26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11" name="Google Shape;1811;p26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12" name="Google Shape;1812;p26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13" name="Google Shape;1813;p26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14" name="Google Shape;1814;p26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15" name="Google Shape;1815;p26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16" name="Google Shape;1816;p26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817" name="Google Shape;1817;p26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818" name="Google Shape;1818;p26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19" name="Google Shape;1819;p26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20" name="Google Shape;1820;p26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21" name="Google Shape;1821;p26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22" name="Google Shape;1822;p26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23" name="Google Shape;1823;p26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24" name="Google Shape;1824;p26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25" name="Google Shape;1825;p26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826" name="Google Shape;1826;p26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827" name="Google Shape;1827;p26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828" name="Google Shape;1828;p26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29" name="Google Shape;1829;p26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0" name="Google Shape;1830;p26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1" name="Google Shape;1831;p26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2" name="Google Shape;1832;p26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3" name="Google Shape;1833;p26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4" name="Google Shape;1834;p26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5" name="Google Shape;1835;p26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6" name="Google Shape;1836;p26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837" name="Google Shape;1837;p26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838" name="Google Shape;1838;p26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9" name="Google Shape;1839;p26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40" name="Google Shape;1840;p26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41" name="Google Shape;1841;p26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42" name="Google Shape;1842;p26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43" name="Google Shape;1843;p26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44" name="Google Shape;1844;p26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45" name="Google Shape;1845;p26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846" name="Google Shape;1846;p26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847" name="Google Shape;1847;p26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848" name="Google Shape;1848;p26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49" name="Google Shape;1849;p26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0" name="Google Shape;1850;p26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1" name="Google Shape;1851;p26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2" name="Google Shape;1852;p26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3" name="Google Shape;1853;p26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4" name="Google Shape;1854;p26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5" name="Google Shape;1855;p26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6" name="Google Shape;1856;p26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857" name="Google Shape;1857;p26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858" name="Google Shape;1858;p26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9" name="Google Shape;1859;p26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60" name="Google Shape;1860;p26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61" name="Google Shape;1861;p26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62" name="Google Shape;1862;p26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63" name="Google Shape;1863;p26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64" name="Google Shape;1864;p26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65" name="Google Shape;1865;p26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866" name="Google Shape;1866;p26"/>
          <p:cNvSpPr txBox="1">
            <a:spLocks noGrp="1"/>
          </p:cNvSpPr>
          <p:nvPr>
            <p:ph type="title"/>
          </p:nvPr>
        </p:nvSpPr>
        <p:spPr>
          <a:xfrm>
            <a:off x="539496" y="339325"/>
            <a:ext cx="80649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867" name="Google Shape;1867;p26"/>
          <p:cNvGrpSpPr/>
          <p:nvPr/>
        </p:nvGrpSpPr>
        <p:grpSpPr>
          <a:xfrm flipH="1">
            <a:off x="8438760" y="4313593"/>
            <a:ext cx="474334" cy="655652"/>
            <a:chOff x="5996469" y="3940040"/>
            <a:chExt cx="474334" cy="655652"/>
          </a:xfrm>
        </p:grpSpPr>
        <p:sp>
          <p:nvSpPr>
            <p:cNvPr id="1868" name="Google Shape;1868;p26"/>
            <p:cNvSpPr/>
            <p:nvPr/>
          </p:nvSpPr>
          <p:spPr>
            <a:xfrm flipH="1">
              <a:off x="6132402" y="4269892"/>
              <a:ext cx="338400" cy="325800"/>
            </a:xfrm>
            <a:prstGeom prst="star4">
              <a:avLst>
                <a:gd name="adj" fmla="val 125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26"/>
            <p:cNvSpPr/>
            <p:nvPr/>
          </p:nvSpPr>
          <p:spPr>
            <a:xfrm flipH="1">
              <a:off x="5996469" y="3940040"/>
              <a:ext cx="246900" cy="240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27207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3"/>
          <p:cNvGrpSpPr/>
          <p:nvPr/>
        </p:nvGrpSpPr>
        <p:grpSpPr>
          <a:xfrm>
            <a:off x="-151025" y="-87459"/>
            <a:ext cx="9443950" cy="5336943"/>
            <a:chOff x="1366600" y="892542"/>
            <a:chExt cx="757200" cy="649200"/>
          </a:xfrm>
        </p:grpSpPr>
        <p:grpSp>
          <p:nvGrpSpPr>
            <p:cNvPr id="96" name="Google Shape;96;p3"/>
            <p:cNvGrpSpPr/>
            <p:nvPr/>
          </p:nvGrpSpPr>
          <p:grpSpPr>
            <a:xfrm>
              <a:off x="1366600" y="892542"/>
              <a:ext cx="757199" cy="649200"/>
              <a:chOff x="1366600" y="892542"/>
              <a:chExt cx="757199" cy="649200"/>
            </a:xfrm>
          </p:grpSpPr>
          <p:cxnSp>
            <p:nvCxnSpPr>
              <p:cNvPr id="97" name="Google Shape;97;p3"/>
              <p:cNvCxnSpPr/>
              <p:nvPr/>
            </p:nvCxnSpPr>
            <p:spPr>
              <a:xfrm>
                <a:off x="13666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" name="Google Shape;98;p3"/>
              <p:cNvCxnSpPr/>
              <p:nvPr/>
            </p:nvCxnSpPr>
            <p:spPr>
              <a:xfrm>
                <a:off x="15559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Google Shape;99;p3"/>
              <p:cNvCxnSpPr/>
              <p:nvPr/>
            </p:nvCxnSpPr>
            <p:spPr>
              <a:xfrm>
                <a:off x="17452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3"/>
              <p:cNvCxnSpPr/>
              <p:nvPr/>
            </p:nvCxnSpPr>
            <p:spPr>
              <a:xfrm>
                <a:off x="1934499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Google Shape;101;p3"/>
              <p:cNvCxnSpPr/>
              <p:nvPr/>
            </p:nvCxnSpPr>
            <p:spPr>
              <a:xfrm>
                <a:off x="2123799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2" name="Google Shape;102;p3"/>
            <p:cNvGrpSpPr/>
            <p:nvPr/>
          </p:nvGrpSpPr>
          <p:grpSpPr>
            <a:xfrm>
              <a:off x="1366600" y="892542"/>
              <a:ext cx="757200" cy="645919"/>
              <a:chOff x="1366600" y="892542"/>
              <a:chExt cx="757200" cy="645919"/>
            </a:xfrm>
          </p:grpSpPr>
          <p:cxnSp>
            <p:nvCxnSpPr>
              <p:cNvPr id="103" name="Google Shape;103;p3"/>
              <p:cNvCxnSpPr/>
              <p:nvPr/>
            </p:nvCxnSpPr>
            <p:spPr>
              <a:xfrm>
                <a:off x="1366600" y="892542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" name="Google Shape;104;p3"/>
              <p:cNvCxnSpPr/>
              <p:nvPr/>
            </p:nvCxnSpPr>
            <p:spPr>
              <a:xfrm>
                <a:off x="1366600" y="1107849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" name="Google Shape;105;p3"/>
              <p:cNvCxnSpPr/>
              <p:nvPr/>
            </p:nvCxnSpPr>
            <p:spPr>
              <a:xfrm>
                <a:off x="1366600" y="1323155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3"/>
              <p:cNvCxnSpPr/>
              <p:nvPr/>
            </p:nvCxnSpPr>
            <p:spPr>
              <a:xfrm>
                <a:off x="1366600" y="1538461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07" name="Google Shape;107;p3"/>
          <p:cNvSpPr txBox="1">
            <a:spLocks noGrp="1"/>
          </p:cNvSpPr>
          <p:nvPr>
            <p:ph type="title" hasCustomPrompt="1"/>
          </p:nvPr>
        </p:nvSpPr>
        <p:spPr>
          <a:xfrm>
            <a:off x="2248150" y="539500"/>
            <a:ext cx="2298300" cy="1143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8" name="Google Shape;108;p3"/>
          <p:cNvSpPr txBox="1">
            <a:spLocks noGrp="1"/>
          </p:cNvSpPr>
          <p:nvPr>
            <p:ph type="title" idx="2"/>
          </p:nvPr>
        </p:nvSpPr>
        <p:spPr>
          <a:xfrm>
            <a:off x="2210650" y="1683075"/>
            <a:ext cx="4720200" cy="17646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54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3"/>
          <p:cNvSpPr txBox="1">
            <a:spLocks noGrp="1"/>
          </p:cNvSpPr>
          <p:nvPr>
            <p:ph type="subTitle" idx="1"/>
          </p:nvPr>
        </p:nvSpPr>
        <p:spPr>
          <a:xfrm>
            <a:off x="2242297" y="3984875"/>
            <a:ext cx="2298300" cy="585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solidFill>
                  <a:schemeClr val="lt1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10" name="Google Shape;110;p3"/>
          <p:cNvGrpSpPr/>
          <p:nvPr/>
        </p:nvGrpSpPr>
        <p:grpSpPr>
          <a:xfrm>
            <a:off x="431076" y="4267148"/>
            <a:ext cx="851140" cy="668466"/>
            <a:chOff x="431076" y="4267148"/>
            <a:chExt cx="851140" cy="668466"/>
          </a:xfrm>
        </p:grpSpPr>
        <p:sp>
          <p:nvSpPr>
            <p:cNvPr id="111" name="Google Shape;111;p3"/>
            <p:cNvSpPr/>
            <p:nvPr/>
          </p:nvSpPr>
          <p:spPr>
            <a:xfrm>
              <a:off x="943815" y="4267148"/>
              <a:ext cx="338400" cy="331200"/>
            </a:xfrm>
            <a:prstGeom prst="star4">
              <a:avLst>
                <a:gd name="adj" fmla="val 12500"/>
              </a:avLst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431076" y="4704914"/>
              <a:ext cx="236700" cy="230700"/>
            </a:xfrm>
            <a:prstGeom prst="star4">
              <a:avLst>
                <a:gd name="adj" fmla="val 12500"/>
              </a:avLst>
            </a:pr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" name="Google Shape;113;p3"/>
          <p:cNvGrpSpPr/>
          <p:nvPr/>
        </p:nvGrpSpPr>
        <p:grpSpPr>
          <a:xfrm>
            <a:off x="7914990" y="4444025"/>
            <a:ext cx="690064" cy="329108"/>
            <a:chOff x="7740700" y="4100311"/>
            <a:chExt cx="786936" cy="604089"/>
          </a:xfrm>
        </p:grpSpPr>
        <p:grpSp>
          <p:nvGrpSpPr>
            <p:cNvPr id="114" name="Google Shape;114;p3"/>
            <p:cNvGrpSpPr/>
            <p:nvPr/>
          </p:nvGrpSpPr>
          <p:grpSpPr>
            <a:xfrm>
              <a:off x="7740700" y="4149700"/>
              <a:ext cx="737550" cy="554700"/>
              <a:chOff x="7740700" y="4149700"/>
              <a:chExt cx="737550" cy="554700"/>
            </a:xfrm>
          </p:grpSpPr>
          <p:sp>
            <p:nvSpPr>
              <p:cNvPr id="115" name="Google Shape;115;p3"/>
              <p:cNvSpPr/>
              <p:nvPr/>
            </p:nvSpPr>
            <p:spPr>
              <a:xfrm rot="5400000">
                <a:off x="7905550" y="4131700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dk2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3"/>
              <p:cNvSpPr/>
              <p:nvPr/>
            </p:nvSpPr>
            <p:spPr>
              <a:xfrm>
                <a:off x="7740700" y="4286500"/>
                <a:ext cx="86400" cy="2811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7" name="Google Shape;117;p3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71704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33700" y="339325"/>
            <a:ext cx="8083800" cy="759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37508"/>
            <a:ext cx="7717500" cy="3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9" r:id="rId2"/>
    <p:sldLayoutId id="2147483670" r:id="rId3"/>
    <p:sldLayoutId id="2147483673" r:id="rId4"/>
    <p:sldLayoutId id="2147483679" r:id="rId5"/>
    <p:sldLayoutId id="2147483680" r:id="rId6"/>
    <p:sldLayoutId id="2147483681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" name="Google Shape;2079;p33"/>
          <p:cNvSpPr/>
          <p:nvPr/>
        </p:nvSpPr>
        <p:spPr>
          <a:xfrm>
            <a:off x="1118025" y="1086025"/>
            <a:ext cx="6908700" cy="2229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0" name="Google Shape;2080;p33"/>
          <p:cNvSpPr txBox="1">
            <a:spLocks noGrp="1"/>
          </p:cNvSpPr>
          <p:nvPr>
            <p:ph type="subTitle" idx="1"/>
          </p:nvPr>
        </p:nvSpPr>
        <p:spPr>
          <a:xfrm>
            <a:off x="1791402" y="3907917"/>
            <a:ext cx="5588079" cy="3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dirty="0" err="1">
                <a:solidFill>
                  <a:srgbClr val="434343"/>
                </a:solidFill>
                <a:effectLst/>
                <a:latin typeface="Spectral" panose="02020502060000000000" pitchFamily="18" charset="77"/>
              </a:rPr>
              <a:t>Ștefan</a:t>
            </a:r>
            <a:r>
              <a:rPr lang="en-GB" sz="1800" b="0" i="0" u="none" strike="noStrike" dirty="0">
                <a:solidFill>
                  <a:srgbClr val="434343"/>
                </a:solidFill>
                <a:effectLst/>
                <a:latin typeface="Spectral" panose="02020502060000000000" pitchFamily="18" charset="77"/>
              </a:rPr>
              <a:t> Iordache</a:t>
            </a:r>
            <a:r>
              <a:rPr lang="en-GB" sz="1800" dirty="0">
                <a:solidFill>
                  <a:srgbClr val="434343"/>
                </a:solidFill>
                <a:latin typeface="Spectral" panose="02020502060000000000" pitchFamily="18" charset="77"/>
              </a:rPr>
              <a:t> &amp; </a:t>
            </a:r>
            <a:r>
              <a:rPr lang="en-GB" sz="1800" b="0" i="0" u="none" strike="noStrike" dirty="0">
                <a:solidFill>
                  <a:srgbClr val="434343"/>
                </a:solidFill>
                <a:effectLst/>
                <a:latin typeface="Spectral" panose="02020502060000000000" pitchFamily="18" charset="77"/>
              </a:rPr>
              <a:t>Ciprian </a:t>
            </a:r>
            <a:r>
              <a:rPr lang="en-GB" sz="1800" b="0" i="0" u="none" strike="noStrike" dirty="0" err="1">
                <a:solidFill>
                  <a:srgbClr val="434343"/>
                </a:solidFill>
                <a:effectLst/>
                <a:latin typeface="Spectral" panose="02020502060000000000" pitchFamily="18" charset="77"/>
              </a:rPr>
              <a:t>Păduraru</a:t>
            </a:r>
            <a:r>
              <a:rPr lang="en-GB" sz="1800" b="0" i="0" dirty="0">
                <a:solidFill>
                  <a:srgbClr val="434343"/>
                </a:solidFill>
                <a:effectLst/>
                <a:latin typeface="Spectral" panose="02020502060000000000" pitchFamily="18" charset="77"/>
              </a:rPr>
              <a:t>​</a:t>
            </a:r>
            <a:endParaRPr dirty="0"/>
          </a:p>
        </p:txBody>
      </p:sp>
      <p:sp>
        <p:nvSpPr>
          <p:cNvPr id="2081" name="Google Shape;2081;p33"/>
          <p:cNvSpPr txBox="1">
            <a:spLocks noGrp="1"/>
          </p:cNvSpPr>
          <p:nvPr>
            <p:ph type="ctrTitle"/>
          </p:nvPr>
        </p:nvSpPr>
        <p:spPr>
          <a:xfrm>
            <a:off x="1340625" y="1354950"/>
            <a:ext cx="6462600" cy="8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err="1"/>
              <a:t>Introducere</a:t>
            </a:r>
            <a:r>
              <a:rPr lang="en" sz="3200" dirty="0"/>
              <a:t> </a:t>
            </a:r>
            <a:r>
              <a:rPr lang="en" sz="3200" dirty="0" err="1"/>
              <a:t>în</a:t>
            </a:r>
            <a:r>
              <a:rPr lang="en" sz="3200" dirty="0"/>
              <a:t> Reinforcement Learning</a:t>
            </a:r>
            <a:endParaRPr sz="3200" dirty="0"/>
          </a:p>
        </p:txBody>
      </p:sp>
      <p:sp>
        <p:nvSpPr>
          <p:cNvPr id="2082" name="Google Shape;2082;p33"/>
          <p:cNvSpPr/>
          <p:nvPr/>
        </p:nvSpPr>
        <p:spPr>
          <a:xfrm>
            <a:off x="2649300" y="2361196"/>
            <a:ext cx="3872285" cy="68931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RO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Merriweather"/>
              </a:rPr>
              <a:t>Cursul #6</a:t>
            </a:r>
            <a:endParaRPr b="0" i="0" dirty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lt1"/>
              </a:solidFill>
              <a:latin typeface="Merriweather"/>
            </a:endParaRPr>
          </a:p>
        </p:txBody>
      </p:sp>
      <p:sp>
        <p:nvSpPr>
          <p:cNvPr id="2083" name="Google Shape;2083;p33"/>
          <p:cNvSpPr/>
          <p:nvPr/>
        </p:nvSpPr>
        <p:spPr>
          <a:xfrm>
            <a:off x="3261615" y="2357391"/>
            <a:ext cx="2647657" cy="68931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0" i="0" dirty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lt1"/>
              </a:solidFill>
              <a:latin typeface="Merriweather"/>
            </a:endParaRPr>
          </a:p>
        </p:txBody>
      </p:sp>
      <p:grpSp>
        <p:nvGrpSpPr>
          <p:cNvPr id="2084" name="Google Shape;2084;p33"/>
          <p:cNvGrpSpPr/>
          <p:nvPr/>
        </p:nvGrpSpPr>
        <p:grpSpPr>
          <a:xfrm>
            <a:off x="7803335" y="4060517"/>
            <a:ext cx="798976" cy="380999"/>
            <a:chOff x="7740700" y="4100311"/>
            <a:chExt cx="786936" cy="604089"/>
          </a:xfrm>
        </p:grpSpPr>
        <p:grpSp>
          <p:nvGrpSpPr>
            <p:cNvPr id="2085" name="Google Shape;2085;p33"/>
            <p:cNvGrpSpPr/>
            <p:nvPr/>
          </p:nvGrpSpPr>
          <p:grpSpPr>
            <a:xfrm>
              <a:off x="7740700" y="4149700"/>
              <a:ext cx="737550" cy="554700"/>
              <a:chOff x="7740700" y="4149700"/>
              <a:chExt cx="737550" cy="554700"/>
            </a:xfrm>
          </p:grpSpPr>
          <p:sp>
            <p:nvSpPr>
              <p:cNvPr id="2086" name="Google Shape;2086;p33"/>
              <p:cNvSpPr/>
              <p:nvPr/>
            </p:nvSpPr>
            <p:spPr>
              <a:xfrm rot="5400000">
                <a:off x="7905550" y="4131700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33"/>
              <p:cNvSpPr/>
              <p:nvPr/>
            </p:nvSpPr>
            <p:spPr>
              <a:xfrm>
                <a:off x="7740700" y="4286500"/>
                <a:ext cx="86400" cy="2811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88" name="Google Shape;2088;p33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9" name="Google Shape;2089;p33"/>
          <p:cNvSpPr/>
          <p:nvPr/>
        </p:nvSpPr>
        <p:spPr>
          <a:xfrm>
            <a:off x="2102264" y="175464"/>
            <a:ext cx="337500" cy="3291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0" name="Google Shape;2090;p33"/>
          <p:cNvSpPr/>
          <p:nvPr/>
        </p:nvSpPr>
        <p:spPr>
          <a:xfrm>
            <a:off x="948396" y="1289701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1" name="Google Shape;2091;p33"/>
          <p:cNvSpPr/>
          <p:nvPr/>
        </p:nvSpPr>
        <p:spPr>
          <a:xfrm>
            <a:off x="7248344" y="3112759"/>
            <a:ext cx="427200" cy="4164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2" name="Google Shape;2092;p33"/>
          <p:cNvGrpSpPr/>
          <p:nvPr/>
        </p:nvGrpSpPr>
        <p:grpSpPr>
          <a:xfrm>
            <a:off x="7459073" y="337966"/>
            <a:ext cx="1143140" cy="598828"/>
            <a:chOff x="7055900" y="279450"/>
            <a:chExt cx="1820576" cy="953700"/>
          </a:xfrm>
        </p:grpSpPr>
        <p:sp>
          <p:nvSpPr>
            <p:cNvPr id="2093" name="Google Shape;2093;p33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3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3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3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3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8" name="Google Shape;2098;p33"/>
          <p:cNvGrpSpPr/>
          <p:nvPr/>
        </p:nvGrpSpPr>
        <p:grpSpPr>
          <a:xfrm>
            <a:off x="539126" y="3307343"/>
            <a:ext cx="584139" cy="656583"/>
            <a:chOff x="848509" y="2822478"/>
            <a:chExt cx="624748" cy="702228"/>
          </a:xfrm>
        </p:grpSpPr>
        <p:sp>
          <p:nvSpPr>
            <p:cNvPr id="2099" name="Google Shape;2099;p33"/>
            <p:cNvSpPr/>
            <p:nvPr/>
          </p:nvSpPr>
          <p:spPr>
            <a:xfrm rot="-5400000">
              <a:off x="950207" y="3001656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3"/>
            <p:cNvSpPr/>
            <p:nvPr/>
          </p:nvSpPr>
          <p:spPr>
            <a:xfrm rot="-5400000">
              <a:off x="904258" y="2953980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3"/>
            <p:cNvSpPr/>
            <p:nvPr/>
          </p:nvSpPr>
          <p:spPr>
            <a:xfrm rot="-5400000">
              <a:off x="858308" y="2906304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3"/>
            <p:cNvSpPr/>
            <p:nvPr/>
          </p:nvSpPr>
          <p:spPr>
            <a:xfrm rot="-5400000">
              <a:off x="812359" y="2858628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BA21C01-FCE4-C258-A2B9-E77EF3852F3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16419" y="1114753"/>
                <a:ext cx="6932428" cy="2904354"/>
              </a:xfrm>
            </p:spPr>
            <p:txBody>
              <a:bodyPr/>
              <a:lstStyle/>
              <a:p>
                <a:r>
                  <a:rPr lang="en-RO" dirty="0"/>
                  <a:t>Teoremă! </a:t>
                </a:r>
                <a:br>
                  <a:rPr lang="en-RO" dirty="0"/>
                </a:br>
                <a:br>
                  <a:rPr lang="en-RO" dirty="0"/>
                </a:br>
                <a:r>
                  <a:rPr lang="en-RO" sz="2000" dirty="0"/>
                  <a:t>Pentru orice politică ε-greedy π, politica π’ obținută cu ajutorul q</a:t>
                </a:r>
                <a:r>
                  <a:rPr lang="en-RO" sz="2000" baseline="-25000" dirty="0"/>
                  <a:t>π</a:t>
                </a:r>
                <a:r>
                  <a:rPr lang="en-RO" sz="2000" dirty="0"/>
                  <a:t> este o îmbunătățire față de politica anterioară,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RO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p>
                          <m:sSupPr>
                            <m:ctrlPr>
                              <a:rPr lang="en-RO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RO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RO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RO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RO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RO" sz="2000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RO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RO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RO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RO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RO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RO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RO" sz="2000" dirty="0"/>
                  <a:t> </a:t>
                </a:r>
                <a:br>
                  <a:rPr lang="en-RO" dirty="0"/>
                </a:br>
                <a:endParaRPr lang="en-RO" sz="2000" i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BA21C01-FCE4-C258-A2B9-E77EF3852F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16419" y="1114753"/>
                <a:ext cx="6932428" cy="2904354"/>
              </a:xfrm>
              <a:blipFill>
                <a:blip r:embed="rId2"/>
                <a:stretch>
                  <a:fillRect r="-366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9527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799;p55">
            <a:extLst>
              <a:ext uri="{FF2B5EF4-FFF2-40B4-BE49-F238E27FC236}">
                <a16:creationId xmlns:a16="http://schemas.microsoft.com/office/drawing/2014/main" id="{D8FF1FC3-63DA-C7DB-905F-9893BAFB7517}"/>
              </a:ext>
            </a:extLst>
          </p:cNvPr>
          <p:cNvSpPr txBox="1">
            <a:spLocks/>
          </p:cNvSpPr>
          <p:nvPr/>
        </p:nvSpPr>
        <p:spPr>
          <a:xfrm>
            <a:off x="539550" y="146285"/>
            <a:ext cx="8064900" cy="7407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5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r>
              <a:rPr lang="en-GB" sz="3200" dirty="0"/>
              <a:t>Mai </a:t>
            </a:r>
            <a:r>
              <a:rPr lang="en-GB" sz="3200" dirty="0" err="1"/>
              <a:t>detaliat</a:t>
            </a:r>
            <a:r>
              <a:rPr lang="en-GB" sz="3200" dirty="0"/>
              <a:t>…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74D6D3-8801-1194-3C82-FC8682BAD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088508"/>
            <a:ext cx="7772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159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799;p55">
            <a:extLst>
              <a:ext uri="{FF2B5EF4-FFF2-40B4-BE49-F238E27FC236}">
                <a16:creationId xmlns:a16="http://schemas.microsoft.com/office/drawing/2014/main" id="{D8FF1FC3-63DA-C7DB-905F-9893BAFB7517}"/>
              </a:ext>
            </a:extLst>
          </p:cNvPr>
          <p:cNvSpPr txBox="1">
            <a:spLocks/>
          </p:cNvSpPr>
          <p:nvPr/>
        </p:nvSpPr>
        <p:spPr>
          <a:xfrm>
            <a:off x="539550" y="146285"/>
            <a:ext cx="8064900" cy="7407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5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r>
              <a:rPr lang="en-GB" sz="3200" dirty="0"/>
              <a:t>Un </a:t>
            </a:r>
            <a:r>
              <a:rPr lang="en-GB" sz="3200" dirty="0" err="1"/>
              <a:t>portret</a:t>
            </a:r>
            <a:r>
              <a:rPr lang="en-GB" sz="3200" dirty="0"/>
              <a:t> final!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ubtitle 2">
                <a:extLst>
                  <a:ext uri="{FF2B5EF4-FFF2-40B4-BE49-F238E27FC236}">
                    <a16:creationId xmlns:a16="http://schemas.microsoft.com/office/drawing/2014/main" id="{B8A48B58-8EC7-34A7-D741-E9D464A61410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58797" y="821319"/>
                <a:ext cx="4734199" cy="1131923"/>
              </a:xfrm>
            </p:spPr>
            <p:txBody>
              <a:bodyPr/>
              <a:lstStyle/>
              <a:p>
                <a:pPr algn="l">
                  <a:buFontTx/>
                  <a:buChar char="-"/>
                </a:pPr>
                <a:r>
                  <a:rPr lang="en-RO" sz="1800" b="1" dirty="0">
                    <a:solidFill>
                      <a:srgbClr val="FF0000"/>
                    </a:solidFill>
                  </a:rPr>
                  <a:t>Evaluarea politicii: </a:t>
                </a:r>
                <a:r>
                  <a:rPr lang="en-RO" sz="1800" b="1" dirty="0">
                    <a:solidFill>
                      <a:schemeClr val="bg1">
                        <a:lumMod val="10000"/>
                      </a:schemeClr>
                    </a:solidFill>
                  </a:rPr>
                  <a:t>Estimarea </a:t>
                </a:r>
                <a14:m>
                  <m:oMath xmlns:m="http://schemas.openxmlformats.org/officeDocument/2006/math">
                    <m:r>
                      <a:rPr lang="en-RO" sz="1800" b="1" i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𝐐</m:t>
                    </m:r>
                    <m:r>
                      <a:rPr lang="en-RO" sz="1800" b="1" i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RO" sz="1800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sz="1800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RO" sz="1800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sub>
                    </m:sSub>
                  </m:oMath>
                </a14:m>
                <a:endParaRPr lang="en-RO" sz="1800" b="1" dirty="0">
                  <a:solidFill>
                    <a:schemeClr val="bg1">
                      <a:lumMod val="10000"/>
                    </a:schemeClr>
                  </a:solidFill>
                </a:endParaRPr>
              </a:p>
              <a:p>
                <a:pPr algn="l">
                  <a:buFontTx/>
                  <a:buChar char="-"/>
                </a:pPr>
                <a:r>
                  <a:rPr lang="en-RO" sz="1800" b="1" dirty="0">
                    <a:solidFill>
                      <a:srgbClr val="FF0000"/>
                    </a:solidFill>
                  </a:rPr>
                  <a:t>Îmbunătățirea politicii: </a:t>
                </a:r>
                <a:r>
                  <a:rPr lang="en-RO" sz="1800" b="1" dirty="0">
                    <a:solidFill>
                      <a:schemeClr val="bg1">
                        <a:lumMod val="10000"/>
                      </a:schemeClr>
                    </a:solidFill>
                  </a:rPr>
                  <a:t>ε-greedy</a:t>
                </a:r>
              </a:p>
            </p:txBody>
          </p:sp>
        </mc:Choice>
        <mc:Fallback xmlns="">
          <p:sp>
            <p:nvSpPr>
              <p:cNvPr id="7" name="Subtitle 2">
                <a:extLst>
                  <a:ext uri="{FF2B5EF4-FFF2-40B4-BE49-F238E27FC236}">
                    <a16:creationId xmlns:a16="http://schemas.microsoft.com/office/drawing/2014/main" id="{B8A48B58-8EC7-34A7-D741-E9D464A6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58797" y="821319"/>
                <a:ext cx="4734199" cy="1131923"/>
              </a:xfrm>
              <a:blipFill>
                <a:blip r:embed="rId2"/>
                <a:stretch>
                  <a:fillRect l="-800" t="-2198" b="-5495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3D758A2-A817-BBB4-5B34-8E28168CF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838" y="1757669"/>
            <a:ext cx="4825557" cy="302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093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799;p55">
            <a:extLst>
              <a:ext uri="{FF2B5EF4-FFF2-40B4-BE49-F238E27FC236}">
                <a16:creationId xmlns:a16="http://schemas.microsoft.com/office/drawing/2014/main" id="{D8FF1FC3-63DA-C7DB-905F-9893BAFB7517}"/>
              </a:ext>
            </a:extLst>
          </p:cNvPr>
          <p:cNvSpPr txBox="1">
            <a:spLocks/>
          </p:cNvSpPr>
          <p:nvPr/>
        </p:nvSpPr>
        <p:spPr>
          <a:xfrm>
            <a:off x="539550" y="146285"/>
            <a:ext cx="8064900" cy="7407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5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r>
              <a:rPr lang="en-GB" sz="3200" dirty="0"/>
              <a:t>Dar </a:t>
            </a:r>
            <a:r>
              <a:rPr lang="en-GB" sz="3200" dirty="0" err="1"/>
              <a:t>putem</a:t>
            </a:r>
            <a:r>
              <a:rPr lang="en-GB" sz="3200" dirty="0"/>
              <a:t> </a:t>
            </a:r>
            <a:r>
              <a:rPr lang="en-GB" sz="3200" dirty="0" err="1"/>
              <a:t>simplifica</a:t>
            </a:r>
            <a:r>
              <a:rPr lang="en-GB" sz="3200" dirty="0"/>
              <a:t>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ubtitle 2">
                <a:extLst>
                  <a:ext uri="{FF2B5EF4-FFF2-40B4-BE49-F238E27FC236}">
                    <a16:creationId xmlns:a16="http://schemas.microsoft.com/office/drawing/2014/main" id="{B8A48B58-8EC7-34A7-D741-E9D464A61410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58797" y="821319"/>
                <a:ext cx="4734199" cy="1131923"/>
              </a:xfrm>
            </p:spPr>
            <p:txBody>
              <a:bodyPr/>
              <a:lstStyle/>
              <a:p>
                <a:pPr algn="l">
                  <a:buFontTx/>
                  <a:buChar char="-"/>
                </a:pPr>
                <a:r>
                  <a:rPr lang="en-RO" sz="1800" b="1" dirty="0">
                    <a:solidFill>
                      <a:srgbClr val="FF0000"/>
                    </a:solidFill>
                  </a:rPr>
                  <a:t>Evaluarea politicii: </a:t>
                </a:r>
                <a:r>
                  <a:rPr lang="en-RO" sz="1800" b="1" dirty="0">
                    <a:solidFill>
                      <a:schemeClr val="bg1">
                        <a:lumMod val="10000"/>
                      </a:schemeClr>
                    </a:solidFill>
                  </a:rPr>
                  <a:t>Estimarea </a:t>
                </a:r>
                <a14:m>
                  <m:oMath xmlns:m="http://schemas.openxmlformats.org/officeDocument/2006/math">
                    <m:r>
                      <a:rPr lang="en-RO" sz="1800" b="1" i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𝐐</m:t>
                    </m:r>
                    <m:r>
                      <a:rPr lang="en-RO" sz="1800" b="1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RO" sz="1800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sz="1800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RO" sz="1800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sub>
                    </m:sSub>
                  </m:oMath>
                </a14:m>
                <a:endParaRPr lang="en-RO" sz="1800" b="1" dirty="0">
                  <a:solidFill>
                    <a:schemeClr val="bg1">
                      <a:lumMod val="10000"/>
                    </a:schemeClr>
                  </a:solidFill>
                </a:endParaRPr>
              </a:p>
              <a:p>
                <a:pPr algn="l">
                  <a:buFontTx/>
                  <a:buChar char="-"/>
                </a:pPr>
                <a:r>
                  <a:rPr lang="en-RO" sz="1800" b="1" dirty="0">
                    <a:solidFill>
                      <a:srgbClr val="FF0000"/>
                    </a:solidFill>
                  </a:rPr>
                  <a:t>Îmbunătățirea politicii: </a:t>
                </a:r>
                <a:r>
                  <a:rPr lang="en-RO" sz="1800" b="1" dirty="0">
                    <a:solidFill>
                      <a:schemeClr val="bg1">
                        <a:lumMod val="10000"/>
                      </a:schemeClr>
                    </a:solidFill>
                  </a:rPr>
                  <a:t>ε-greedy</a:t>
                </a:r>
              </a:p>
            </p:txBody>
          </p:sp>
        </mc:Choice>
        <mc:Fallback xmlns="">
          <p:sp>
            <p:nvSpPr>
              <p:cNvPr id="7" name="Subtitle 2">
                <a:extLst>
                  <a:ext uri="{FF2B5EF4-FFF2-40B4-BE49-F238E27FC236}">
                    <a16:creationId xmlns:a16="http://schemas.microsoft.com/office/drawing/2014/main" id="{B8A48B58-8EC7-34A7-D741-E9D464A6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58797" y="821319"/>
                <a:ext cx="4734199" cy="1131923"/>
              </a:xfrm>
              <a:blipFill>
                <a:blip r:embed="rId2"/>
                <a:stretch>
                  <a:fillRect l="-800" t="-2198" b="-5495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8DEC2AB-6A74-D1B2-5157-98C3F7288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724" y="1791438"/>
            <a:ext cx="5108712" cy="312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583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/>
              <a:t>GLIE (</a:t>
            </a:r>
            <a:r>
              <a:rPr lang="ro-RO" sz="2400" dirty="0" err="1"/>
              <a:t>Greedy</a:t>
            </a:r>
            <a:r>
              <a:rPr lang="ro-RO" sz="2400" dirty="0"/>
              <a:t> in </a:t>
            </a:r>
            <a:r>
              <a:rPr lang="ro-RO" sz="2400" dirty="0" err="1"/>
              <a:t>the</a:t>
            </a:r>
            <a:r>
              <a:rPr lang="ro-RO" sz="2400" dirty="0"/>
              <a:t> </a:t>
            </a:r>
            <a:r>
              <a:rPr lang="ro-RO" sz="2400" dirty="0" err="1"/>
              <a:t>Limit</a:t>
            </a:r>
            <a:r>
              <a:rPr lang="ro-RO" sz="2400" dirty="0"/>
              <a:t> </a:t>
            </a:r>
            <a:r>
              <a:rPr lang="ro-RO" sz="2400" dirty="0" err="1"/>
              <a:t>with</a:t>
            </a:r>
            <a:r>
              <a:rPr lang="ro-RO" sz="2400" dirty="0"/>
              <a:t> Infinite </a:t>
            </a:r>
            <a:r>
              <a:rPr lang="ro-RO" sz="2400" dirty="0" err="1"/>
              <a:t>Exploration</a:t>
            </a:r>
            <a:r>
              <a:rPr lang="ro-RO" sz="2400" dirty="0"/>
              <a:t>)</a:t>
            </a:r>
          </a:p>
        </p:txBody>
      </p:sp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Subtitle 2">
            <a:extLst>
              <a:ext uri="{FF2B5EF4-FFF2-40B4-BE49-F238E27FC236}">
                <a16:creationId xmlns:a16="http://schemas.microsoft.com/office/drawing/2014/main" id="{1E79D43F-C8C4-99FE-21D6-D42EEC61F366}"/>
              </a:ext>
            </a:extLst>
          </p:cNvPr>
          <p:cNvSpPr txBox="1">
            <a:spLocks/>
          </p:cNvSpPr>
          <p:nvPr/>
        </p:nvSpPr>
        <p:spPr>
          <a:xfrm>
            <a:off x="539500" y="1448163"/>
            <a:ext cx="8064900" cy="2985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ectral"/>
              <a:buChar char="●"/>
              <a:defRPr sz="1400" b="1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pectral"/>
              <a:buChar char="○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 sz="1400" b="0" i="0" u="none" strike="noStrike" cap="non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9pPr>
          </a:lstStyle>
          <a:p>
            <a:pPr marL="425450" indent="-285750">
              <a:buFont typeface="Arial" panose="020B0604020202020204" pitchFamily="34" charset="0"/>
              <a:buChar char="•"/>
            </a:pPr>
            <a:endParaRPr lang="en-RO" sz="1800" dirty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en-RO" sz="1800" dirty="0">
                <a:solidFill>
                  <a:schemeClr val="bg1">
                    <a:lumMod val="10000"/>
                  </a:schemeClr>
                </a:solidFill>
              </a:rPr>
              <a:t>Toate perechile stare-acțiune sunt explorate “la infinit”.</a:t>
            </a:r>
          </a:p>
          <a:p>
            <a:endParaRPr lang="en-RO" sz="1800" dirty="0">
              <a:solidFill>
                <a:schemeClr val="bg1">
                  <a:lumMod val="10000"/>
                </a:schemeClr>
              </a:solidFill>
            </a:endParaRPr>
          </a:p>
          <a:p>
            <a:endParaRPr lang="en-RO" sz="1800" dirty="0">
              <a:solidFill>
                <a:schemeClr val="bg1">
                  <a:lumMod val="10000"/>
                </a:schemeClr>
              </a:solidFill>
            </a:endParaRPr>
          </a:p>
          <a:p>
            <a:endParaRPr lang="en-RO" sz="1800" dirty="0">
              <a:solidFill>
                <a:schemeClr val="bg1">
                  <a:lumMod val="10000"/>
                </a:schemeClr>
              </a:solidFill>
            </a:endParaRPr>
          </a:p>
          <a:p>
            <a:endParaRPr lang="en-RO" sz="1800" dirty="0">
              <a:solidFill>
                <a:schemeClr val="bg1">
                  <a:lumMod val="10000"/>
                </a:schemeClr>
              </a:solidFill>
            </a:endParaRPr>
          </a:p>
          <a:p>
            <a:r>
              <a:rPr lang="en-RO" sz="1800" dirty="0">
                <a:solidFill>
                  <a:schemeClr val="bg1">
                    <a:lumMod val="10000"/>
                  </a:schemeClr>
                </a:solidFill>
              </a:rPr>
              <a:t>Policita converge către una de tip greedy.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2C8071-A46E-7F9A-8906-19CCA4603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00" y="2146300"/>
            <a:ext cx="2540000" cy="850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FE5243-57D8-3B47-7B58-F4F97EC391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0646" y="3496486"/>
            <a:ext cx="5196089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676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/>
              <a:t>GLIE Monte-</a:t>
            </a:r>
            <a:r>
              <a:rPr lang="ro-RO" sz="2400" dirty="0" err="1"/>
              <a:t>Carlo</a:t>
            </a:r>
            <a:endParaRPr lang="ro-RO" sz="2400" dirty="0"/>
          </a:p>
        </p:txBody>
      </p:sp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Subtitle 2">
                <a:extLst>
                  <a:ext uri="{FF2B5EF4-FFF2-40B4-BE49-F238E27FC236}">
                    <a16:creationId xmlns:a16="http://schemas.microsoft.com/office/drawing/2014/main" id="{1E79D43F-C8C4-99FE-21D6-D42EEC61F36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9500" y="1448163"/>
                <a:ext cx="8064900" cy="29856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400"/>
                  <a:buFont typeface="Spectral"/>
                  <a:buChar char="●"/>
                  <a:defRPr sz="1400" b="1" i="0" u="none" strike="noStrike" cap="none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defRPr>
                </a:lvl1pPr>
                <a:lvl2pPr marL="914400" marR="0" lvl="1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Spectral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defRPr>
                </a:lvl2pPr>
                <a:lvl3pPr marL="1371600" marR="0" lvl="2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Spectral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defRPr>
                </a:lvl3pPr>
                <a:lvl4pPr marL="1828800" marR="0" lvl="3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Spectral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defRPr>
                </a:lvl4pPr>
                <a:lvl5pPr marL="2286000" marR="0" lvl="4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Spectral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defRPr>
                </a:lvl5pPr>
                <a:lvl6pPr marL="2743200" marR="0" lvl="5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Spectral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defRPr>
                </a:lvl6pPr>
                <a:lvl7pPr marL="3200400" marR="0" lvl="6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Spectral"/>
                  <a:buChar char="●"/>
                  <a:defRPr sz="1400" b="0" i="0" u="none" strike="noStrike" cap="none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defRPr>
                </a:lvl7pPr>
                <a:lvl8pPr marL="3657600" marR="0" lvl="7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Spectral"/>
                  <a:buChar char="○"/>
                  <a:defRPr sz="1400" b="0" i="0" u="none" strike="noStrike" cap="none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defRPr>
                </a:lvl8pPr>
                <a:lvl9pPr marL="4114800" marR="0" lvl="8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Spectral"/>
                  <a:buChar char="■"/>
                  <a:defRPr sz="1400" b="0" i="0" u="none" strike="noStrike" cap="none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defRPr>
                </a:lvl9pPr>
              </a:lstStyle>
              <a:p>
                <a:r>
                  <a:rPr lang="en-RO" sz="1800" b="0" dirty="0">
                    <a:solidFill>
                      <a:schemeClr val="bg1">
                        <a:lumMod val="10000"/>
                      </a:schemeClr>
                    </a:solidFill>
                  </a:rPr>
                  <a:t>Extragem episodul cu indicele k, folosind </a:t>
                </a:r>
                <a14:m>
                  <m:oMath xmlns:m="http://schemas.openxmlformats.org/officeDocument/2006/math">
                    <m:r>
                      <a:rPr lang="en-RO" sz="1800" b="0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RO" sz="1800" b="0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RO" sz="1800" b="1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RO" sz="1800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sz="1800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RO" sz="1800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RO" sz="1800" b="1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RO" sz="1800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sz="1800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RO" sz="1800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RO" sz="1800" b="1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RO" sz="1800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sz="1800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RO" sz="1800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RO" sz="1800" b="1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RO" sz="1800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sz="1800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RO" sz="1800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sub>
                    </m:sSub>
                    <m:r>
                      <a:rPr lang="en-RO" sz="1800" b="1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}~</m:t>
                    </m:r>
                    <m:r>
                      <a:rPr lang="en-RO" sz="1800" b="1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</m:oMath>
                </a14:m>
                <a:endParaRPr lang="en-RO" sz="1800" dirty="0">
                  <a:solidFill>
                    <a:schemeClr val="bg1">
                      <a:lumMod val="10000"/>
                    </a:schemeClr>
                  </a:solidFill>
                </a:endParaRPr>
              </a:p>
              <a:p>
                <a:r>
                  <a:rPr lang="en-RO" sz="1800" b="0" dirty="0">
                    <a:solidFill>
                      <a:schemeClr val="bg1">
                        <a:lumMod val="10000"/>
                      </a:schemeClr>
                    </a:solidFill>
                  </a:rPr>
                  <a:t>Pentru fiecare stare S</a:t>
                </a:r>
                <a:r>
                  <a:rPr lang="en-RO" sz="1800" b="0" baseline="-25000" dirty="0">
                    <a:solidFill>
                      <a:schemeClr val="bg1">
                        <a:lumMod val="10000"/>
                      </a:schemeClr>
                    </a:solidFill>
                  </a:rPr>
                  <a:t>t</a:t>
                </a:r>
                <a:r>
                  <a:rPr lang="en-RO" sz="1800" b="0" dirty="0">
                    <a:solidFill>
                      <a:schemeClr val="bg1">
                        <a:lumMod val="10000"/>
                      </a:schemeClr>
                    </a:solidFill>
                  </a:rPr>
                  <a:t> și acțiune A</a:t>
                </a:r>
                <a:r>
                  <a:rPr lang="en-RO" sz="1800" b="0" baseline="-25000" dirty="0">
                    <a:solidFill>
                      <a:schemeClr val="bg1">
                        <a:lumMod val="10000"/>
                      </a:schemeClr>
                    </a:solidFill>
                  </a:rPr>
                  <a:t>t</a:t>
                </a:r>
                <a:r>
                  <a:rPr lang="en-RO" sz="1800" b="0" dirty="0">
                    <a:solidFill>
                      <a:schemeClr val="bg1">
                        <a:lumMod val="10000"/>
                      </a:schemeClr>
                    </a:solidFill>
                  </a:rPr>
                  <a:t> din episod:</a:t>
                </a:r>
              </a:p>
              <a:p>
                <a:endParaRPr lang="en-RO" sz="1800" b="0" dirty="0">
                  <a:solidFill>
                    <a:schemeClr val="bg1">
                      <a:lumMod val="10000"/>
                    </a:schemeClr>
                  </a:solidFill>
                </a:endParaRPr>
              </a:p>
              <a:p>
                <a:endParaRPr lang="en-RO" sz="1800" b="0" dirty="0">
                  <a:solidFill>
                    <a:schemeClr val="bg1">
                      <a:lumMod val="10000"/>
                    </a:schemeClr>
                  </a:solidFill>
                </a:endParaRPr>
              </a:p>
              <a:p>
                <a:endParaRPr lang="en-RO" sz="1800" b="0" dirty="0">
                  <a:solidFill>
                    <a:schemeClr val="bg1">
                      <a:lumMod val="10000"/>
                    </a:schemeClr>
                  </a:solidFill>
                </a:endParaRPr>
              </a:p>
              <a:p>
                <a:endParaRPr lang="en-RO" sz="1800" b="0" dirty="0">
                  <a:solidFill>
                    <a:schemeClr val="bg1">
                      <a:lumMod val="10000"/>
                    </a:schemeClr>
                  </a:solidFill>
                </a:endParaRPr>
              </a:p>
              <a:p>
                <a:r>
                  <a:rPr lang="en-RO" sz="1800" b="0" dirty="0">
                    <a:solidFill>
                      <a:schemeClr val="bg1">
                        <a:lumMod val="10000"/>
                      </a:schemeClr>
                    </a:solidFill>
                  </a:rPr>
                  <a:t>Îmbunătățim politica folosind valorile noi pentru “action-value function”:</a:t>
                </a:r>
              </a:p>
            </p:txBody>
          </p:sp>
        </mc:Choice>
        <mc:Fallback xmlns="">
          <p:sp>
            <p:nvSpPr>
              <p:cNvPr id="2" name="Subtitle 2">
                <a:extLst>
                  <a:ext uri="{FF2B5EF4-FFF2-40B4-BE49-F238E27FC236}">
                    <a16:creationId xmlns:a16="http://schemas.microsoft.com/office/drawing/2014/main" id="{1E79D43F-C8C4-99FE-21D6-D42EEC61F3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00" y="1448163"/>
                <a:ext cx="8064900" cy="29856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2C7B54C-19A2-070A-0980-F030A81090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2025" y="2153499"/>
            <a:ext cx="4458734" cy="9463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A9DA4F-3F84-2958-DD52-CC91FEEFD3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1172" y="3515030"/>
            <a:ext cx="2101555" cy="82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261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BA21C01-FCE4-C258-A2B9-E77EF3852F3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05786" y="1402168"/>
                <a:ext cx="6932428" cy="2339163"/>
              </a:xfrm>
            </p:spPr>
            <p:txBody>
              <a:bodyPr/>
              <a:lstStyle/>
              <a:p>
                <a:r>
                  <a:rPr lang="en-RO" dirty="0"/>
                  <a:t>Teoremă! </a:t>
                </a:r>
                <a:br>
                  <a:rPr lang="en-RO" dirty="0"/>
                </a:br>
                <a:br>
                  <a:rPr lang="en-RO" dirty="0"/>
                </a:br>
                <a:r>
                  <a:rPr lang="en-RO" sz="2000" dirty="0"/>
                  <a:t>GLIE Monte-Carlo converge către zona optimă a funcției valoare-acțiune, </a:t>
                </a:r>
                <a14:m>
                  <m:oMath xmlns:m="http://schemas.openxmlformats.org/officeDocument/2006/math">
                    <m:r>
                      <a:rPr lang="en-RO" sz="20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RO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RO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RO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RO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RO" sz="20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RO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RO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RO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RO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RO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RO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RO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RO" sz="2000" i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BA21C01-FCE4-C258-A2B9-E77EF3852F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05786" y="1402168"/>
                <a:ext cx="6932428" cy="2339163"/>
              </a:xfrm>
              <a:blipFill>
                <a:blip r:embed="rId2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4661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p37"/>
          <p:cNvSpPr txBox="1">
            <a:spLocks noGrp="1"/>
          </p:cNvSpPr>
          <p:nvPr>
            <p:ph type="title" idx="2"/>
          </p:nvPr>
        </p:nvSpPr>
        <p:spPr>
          <a:xfrm>
            <a:off x="2210650" y="1683075"/>
            <a:ext cx="4720200" cy="17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On-Policy TD</a:t>
            </a:r>
            <a:endParaRPr sz="4400" dirty="0"/>
          </a:p>
        </p:txBody>
      </p:sp>
      <p:sp>
        <p:nvSpPr>
          <p:cNvPr id="2193" name="Google Shape;2193;p37"/>
          <p:cNvSpPr/>
          <p:nvPr/>
        </p:nvSpPr>
        <p:spPr>
          <a:xfrm>
            <a:off x="2295151" y="540928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0</a:t>
            </a:r>
            <a:r>
              <a:rPr lang="en-RO" b="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2</a:t>
            </a:r>
            <a:endParaRPr b="0" i="0" dirty="0"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dk1"/>
              </a:solidFill>
              <a:latin typeface="Merriweather;900"/>
            </a:endParaRPr>
          </a:p>
        </p:txBody>
      </p:sp>
      <p:sp>
        <p:nvSpPr>
          <p:cNvPr id="2194" name="Google Shape;2194;p37"/>
          <p:cNvSpPr/>
          <p:nvPr/>
        </p:nvSpPr>
        <p:spPr>
          <a:xfrm>
            <a:off x="2239234" y="549501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0</a:t>
            </a:r>
            <a:r>
              <a:rPr lang="en-RO" b="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2</a:t>
            </a:r>
            <a:endParaRPr b="0" i="0" dirty="0"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dk1"/>
              </a:solidFill>
              <a:latin typeface="Merriweather;900"/>
            </a:endParaRPr>
          </a:p>
        </p:txBody>
      </p:sp>
      <p:sp>
        <p:nvSpPr>
          <p:cNvPr id="2195" name="Google Shape;2195;p37"/>
          <p:cNvSpPr/>
          <p:nvPr/>
        </p:nvSpPr>
        <p:spPr>
          <a:xfrm>
            <a:off x="1594863" y="1565164"/>
            <a:ext cx="236700" cy="2307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6" name="Google Shape;2196;p37"/>
          <p:cNvSpPr/>
          <p:nvPr/>
        </p:nvSpPr>
        <p:spPr>
          <a:xfrm>
            <a:off x="6757396" y="3778965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7" name="Google Shape;2197;p37"/>
          <p:cNvGrpSpPr/>
          <p:nvPr/>
        </p:nvGrpSpPr>
        <p:grpSpPr>
          <a:xfrm>
            <a:off x="6939236" y="1683082"/>
            <a:ext cx="1370960" cy="1778111"/>
            <a:chOff x="7465916" y="720492"/>
            <a:chExt cx="1139144" cy="1477450"/>
          </a:xfrm>
        </p:grpSpPr>
        <p:sp>
          <p:nvSpPr>
            <p:cNvPr id="2198" name="Google Shape;2198;p37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7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7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7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7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7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4" name="Google Shape;2204;p37"/>
          <p:cNvGrpSpPr/>
          <p:nvPr/>
        </p:nvGrpSpPr>
        <p:grpSpPr>
          <a:xfrm rot="5400000">
            <a:off x="-149785" y="2103340"/>
            <a:ext cx="1764685" cy="924421"/>
            <a:chOff x="7055900" y="279450"/>
            <a:chExt cx="1820576" cy="953700"/>
          </a:xfrm>
        </p:grpSpPr>
        <p:sp>
          <p:nvSpPr>
            <p:cNvPr id="2205" name="Google Shape;2205;p37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7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7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7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7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0" name="Google Shape;2210;p37"/>
          <p:cNvSpPr/>
          <p:nvPr/>
        </p:nvSpPr>
        <p:spPr>
          <a:xfrm>
            <a:off x="3843151" y="434151"/>
            <a:ext cx="236700" cy="230700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3494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/>
              <a:t>MC vs. TD</a:t>
            </a:r>
          </a:p>
        </p:txBody>
      </p:sp>
      <p:sp>
        <p:nvSpPr>
          <p:cNvPr id="2477" name="Google Shape;2477;p45"/>
          <p:cNvSpPr txBox="1">
            <a:spLocks noGrp="1"/>
          </p:cNvSpPr>
          <p:nvPr>
            <p:ph type="body" idx="1"/>
          </p:nvPr>
        </p:nvSpPr>
        <p:spPr>
          <a:xfrm>
            <a:off x="539499" y="1471800"/>
            <a:ext cx="8064899" cy="29613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1">
              <a:lnSpc>
                <a:spcPct val="150000"/>
              </a:lnSpc>
              <a:buChar char="●"/>
            </a:pPr>
            <a:r>
              <a:rPr lang="ro-RO" sz="1800" b="1" dirty="0"/>
              <a:t>Ne reamintim avantajele TD:</a:t>
            </a:r>
          </a:p>
          <a:p>
            <a:pPr lvl="2">
              <a:lnSpc>
                <a:spcPct val="150000"/>
              </a:lnSpc>
              <a:buChar char="●"/>
            </a:pPr>
            <a:r>
              <a:rPr lang="ro-RO" sz="1800" dirty="0"/>
              <a:t>Varianță mai mică!</a:t>
            </a:r>
          </a:p>
          <a:p>
            <a:pPr lvl="2">
              <a:lnSpc>
                <a:spcPct val="150000"/>
              </a:lnSpc>
              <a:buChar char="●"/>
            </a:pPr>
            <a:r>
              <a:rPr lang="ro-RO" sz="1800" dirty="0"/>
              <a:t>Online!</a:t>
            </a:r>
          </a:p>
          <a:p>
            <a:pPr lvl="2">
              <a:lnSpc>
                <a:spcPct val="150000"/>
              </a:lnSpc>
              <a:buChar char="●"/>
            </a:pPr>
            <a:r>
              <a:rPr lang="ro-RO" sz="1800" dirty="0"/>
              <a:t>Învață din secvențe incomplete!</a:t>
            </a:r>
          </a:p>
          <a:p>
            <a:pPr lvl="1">
              <a:lnSpc>
                <a:spcPct val="150000"/>
              </a:lnSpc>
              <a:buFont typeface="Spectral"/>
              <a:buChar char="●"/>
            </a:pPr>
            <a:r>
              <a:rPr lang="ro-RO" sz="1800" b="1" dirty="0"/>
              <a:t>Ce putem face în continuare?</a:t>
            </a:r>
          </a:p>
          <a:p>
            <a:pPr lvl="2">
              <a:lnSpc>
                <a:spcPct val="150000"/>
              </a:lnSpc>
              <a:buFont typeface="Spectral"/>
              <a:buChar char="●"/>
            </a:pPr>
            <a:r>
              <a:rPr lang="ro-RO" sz="1800" b="1" dirty="0"/>
              <a:t>Aplicăm TD pentru Q(s, a) cu </a:t>
            </a:r>
            <a:r>
              <a:rPr lang="ro-RO" sz="1800" b="1" dirty="0" err="1"/>
              <a:t>ε-greedy</a:t>
            </a:r>
            <a:r>
              <a:rPr lang="ro-RO" sz="1800" b="1" dirty="0"/>
              <a:t>, la fiecare pas de timp t</a:t>
            </a:r>
          </a:p>
          <a:p>
            <a:pPr lvl="2">
              <a:lnSpc>
                <a:spcPct val="150000"/>
              </a:lnSpc>
              <a:buChar char="●"/>
            </a:pPr>
            <a:endParaRPr lang="ro-RO" sz="1800" dirty="0"/>
          </a:p>
        </p:txBody>
      </p:sp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32443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21C01-FCE4-C258-A2B9-E77EF385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786" y="1402168"/>
            <a:ext cx="6932428" cy="2339163"/>
          </a:xfrm>
        </p:spPr>
        <p:txBody>
          <a:bodyPr/>
          <a:lstStyle/>
          <a:p>
            <a:r>
              <a:rPr lang="en-RO" dirty="0"/>
              <a:t>SARSA(λ)</a:t>
            </a:r>
            <a:br>
              <a:rPr lang="en-RO" dirty="0"/>
            </a:br>
            <a:br>
              <a:rPr lang="en-RO" dirty="0"/>
            </a:br>
            <a:endParaRPr lang="en-RO" sz="20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297132-1782-F55B-AF08-F0BFC4FB4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786" y="1092121"/>
            <a:ext cx="1329070" cy="29592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7DF4E6-0534-A8F6-35F5-1A60B7749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850" y="4051378"/>
            <a:ext cx="64643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629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" name="Google Shape;2150;p36"/>
          <p:cNvGrpSpPr/>
          <p:nvPr/>
        </p:nvGrpSpPr>
        <p:grpSpPr>
          <a:xfrm>
            <a:off x="1117154" y="1669555"/>
            <a:ext cx="731519" cy="822961"/>
            <a:chOff x="4314469" y="1612892"/>
            <a:chExt cx="486900" cy="607800"/>
          </a:xfrm>
        </p:grpSpPr>
        <p:sp>
          <p:nvSpPr>
            <p:cNvPr id="2151" name="Google Shape;2151;p36"/>
            <p:cNvSpPr/>
            <p:nvPr/>
          </p:nvSpPr>
          <p:spPr>
            <a:xfrm rot="5400000" flipH="1">
              <a:off x="4277419" y="1649942"/>
              <a:ext cx="5610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36"/>
            <p:cNvSpPr/>
            <p:nvPr/>
          </p:nvSpPr>
          <p:spPr>
            <a:xfrm rot="5400000" flipH="1">
              <a:off x="4277419" y="1696742"/>
              <a:ext cx="561000" cy="4869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5" name="Google Shape;2165;p36"/>
          <p:cNvSpPr txBox="1">
            <a:spLocks noGrp="1"/>
          </p:cNvSpPr>
          <p:nvPr>
            <p:ph type="title"/>
          </p:nvPr>
        </p:nvSpPr>
        <p:spPr>
          <a:xfrm>
            <a:off x="540475" y="342800"/>
            <a:ext cx="8062200" cy="7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Cuprins</a:t>
            </a:r>
            <a:endParaRPr dirty="0"/>
          </a:p>
        </p:txBody>
      </p:sp>
      <p:sp>
        <p:nvSpPr>
          <p:cNvPr id="2166" name="Google Shape;2166;p36"/>
          <p:cNvSpPr txBox="1">
            <a:spLocks noGrp="1"/>
          </p:cNvSpPr>
          <p:nvPr>
            <p:ph type="subTitle" idx="1"/>
          </p:nvPr>
        </p:nvSpPr>
        <p:spPr>
          <a:xfrm>
            <a:off x="1936374" y="1973687"/>
            <a:ext cx="2939508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On-Policy MC</a:t>
            </a:r>
            <a:endParaRPr dirty="0"/>
          </a:p>
        </p:txBody>
      </p:sp>
      <p:sp>
        <p:nvSpPr>
          <p:cNvPr id="2169" name="Google Shape;2169;p36"/>
          <p:cNvSpPr txBox="1">
            <a:spLocks noGrp="1"/>
          </p:cNvSpPr>
          <p:nvPr>
            <p:ph type="subTitle" idx="4"/>
          </p:nvPr>
        </p:nvSpPr>
        <p:spPr>
          <a:xfrm>
            <a:off x="6057535" y="3725335"/>
            <a:ext cx="2522884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2178" name="Google Shape;2178;p36"/>
          <p:cNvSpPr txBox="1">
            <a:spLocks noGrp="1"/>
          </p:cNvSpPr>
          <p:nvPr>
            <p:ph type="title" idx="16"/>
          </p:nvPr>
        </p:nvSpPr>
        <p:spPr>
          <a:xfrm>
            <a:off x="1058326" y="1877316"/>
            <a:ext cx="849300" cy="49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184" name="Google Shape;2184;p36"/>
          <p:cNvSpPr/>
          <p:nvPr/>
        </p:nvSpPr>
        <p:spPr>
          <a:xfrm>
            <a:off x="7843664" y="1011864"/>
            <a:ext cx="337500" cy="3291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5" name="Google Shape;2185;p36"/>
          <p:cNvSpPr/>
          <p:nvPr/>
        </p:nvSpPr>
        <p:spPr>
          <a:xfrm>
            <a:off x="957921" y="174426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oogle Shape;2162;p36">
            <a:extLst>
              <a:ext uri="{FF2B5EF4-FFF2-40B4-BE49-F238E27FC236}">
                <a16:creationId xmlns:a16="http://schemas.microsoft.com/office/drawing/2014/main" id="{4D70AD5F-B6FA-54D3-B254-846C40EF7253}"/>
              </a:ext>
            </a:extLst>
          </p:cNvPr>
          <p:cNvGrpSpPr/>
          <p:nvPr/>
        </p:nvGrpSpPr>
        <p:grpSpPr>
          <a:xfrm>
            <a:off x="5187651" y="1669554"/>
            <a:ext cx="731519" cy="822961"/>
            <a:chOff x="4314469" y="1612892"/>
            <a:chExt cx="486900" cy="607800"/>
          </a:xfrm>
        </p:grpSpPr>
        <p:sp>
          <p:nvSpPr>
            <p:cNvPr id="7" name="Google Shape;2163;p36">
              <a:extLst>
                <a:ext uri="{FF2B5EF4-FFF2-40B4-BE49-F238E27FC236}">
                  <a16:creationId xmlns:a16="http://schemas.microsoft.com/office/drawing/2014/main" id="{E2C06283-4840-0802-5F6C-DF79FB729ED6}"/>
                </a:ext>
              </a:extLst>
            </p:cNvPr>
            <p:cNvSpPr/>
            <p:nvPr/>
          </p:nvSpPr>
          <p:spPr>
            <a:xfrm rot="5400000" flipH="1">
              <a:off x="4277419" y="1649942"/>
              <a:ext cx="5610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164;p36">
              <a:extLst>
                <a:ext uri="{FF2B5EF4-FFF2-40B4-BE49-F238E27FC236}">
                  <a16:creationId xmlns:a16="http://schemas.microsoft.com/office/drawing/2014/main" id="{1DF03EE9-55AC-8541-C5EB-7B7CCF66551D}"/>
                </a:ext>
              </a:extLst>
            </p:cNvPr>
            <p:cNvSpPr/>
            <p:nvPr/>
          </p:nvSpPr>
          <p:spPr>
            <a:xfrm rot="5400000" flipH="1">
              <a:off x="4277419" y="1696742"/>
              <a:ext cx="561000" cy="4869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2168;p36">
            <a:extLst>
              <a:ext uri="{FF2B5EF4-FFF2-40B4-BE49-F238E27FC236}">
                <a16:creationId xmlns:a16="http://schemas.microsoft.com/office/drawing/2014/main" id="{C93C7FC7-72DC-A3F4-559F-70D55AFF3AAA}"/>
              </a:ext>
            </a:extLst>
          </p:cNvPr>
          <p:cNvSpPr txBox="1">
            <a:spLocks/>
          </p:cNvSpPr>
          <p:nvPr/>
        </p:nvSpPr>
        <p:spPr>
          <a:xfrm>
            <a:off x="6006854" y="2135385"/>
            <a:ext cx="2207563" cy="183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GB" dirty="0"/>
              <a:t>On-Policy TD</a:t>
            </a:r>
          </a:p>
        </p:txBody>
      </p:sp>
      <p:sp>
        <p:nvSpPr>
          <p:cNvPr id="10" name="Google Shape;2179;p36">
            <a:extLst>
              <a:ext uri="{FF2B5EF4-FFF2-40B4-BE49-F238E27FC236}">
                <a16:creationId xmlns:a16="http://schemas.microsoft.com/office/drawing/2014/main" id="{2096EF4B-2EC3-72E6-CAAB-76368AB73E32}"/>
              </a:ext>
            </a:extLst>
          </p:cNvPr>
          <p:cNvSpPr txBox="1">
            <a:spLocks/>
          </p:cNvSpPr>
          <p:nvPr/>
        </p:nvSpPr>
        <p:spPr>
          <a:xfrm>
            <a:off x="5128806" y="1882940"/>
            <a:ext cx="849300" cy="4842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3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r>
              <a:rPr lang="en" dirty="0"/>
              <a:t>02</a:t>
            </a:r>
          </a:p>
        </p:txBody>
      </p:sp>
      <p:grpSp>
        <p:nvGrpSpPr>
          <p:cNvPr id="16" name="Google Shape;2162;p36">
            <a:extLst>
              <a:ext uri="{FF2B5EF4-FFF2-40B4-BE49-F238E27FC236}">
                <a16:creationId xmlns:a16="http://schemas.microsoft.com/office/drawing/2014/main" id="{47A40067-6D71-4729-E83D-9DF6AF2A6937}"/>
              </a:ext>
            </a:extLst>
          </p:cNvPr>
          <p:cNvGrpSpPr/>
          <p:nvPr/>
        </p:nvGrpSpPr>
        <p:grpSpPr>
          <a:xfrm>
            <a:off x="3551097" y="3496674"/>
            <a:ext cx="731519" cy="822961"/>
            <a:chOff x="4314469" y="1612892"/>
            <a:chExt cx="486900" cy="607800"/>
          </a:xfrm>
        </p:grpSpPr>
        <p:sp>
          <p:nvSpPr>
            <p:cNvPr id="17" name="Google Shape;2163;p36">
              <a:extLst>
                <a:ext uri="{FF2B5EF4-FFF2-40B4-BE49-F238E27FC236}">
                  <a16:creationId xmlns:a16="http://schemas.microsoft.com/office/drawing/2014/main" id="{AF0DA94F-DC71-BCEA-BED7-A22D8383A590}"/>
                </a:ext>
              </a:extLst>
            </p:cNvPr>
            <p:cNvSpPr/>
            <p:nvPr/>
          </p:nvSpPr>
          <p:spPr>
            <a:xfrm rot="5400000" flipH="1">
              <a:off x="4277419" y="1649942"/>
              <a:ext cx="5610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164;p36">
              <a:extLst>
                <a:ext uri="{FF2B5EF4-FFF2-40B4-BE49-F238E27FC236}">
                  <a16:creationId xmlns:a16="http://schemas.microsoft.com/office/drawing/2014/main" id="{2B6197AC-CE62-0C84-3E5F-FE48EC17A486}"/>
                </a:ext>
              </a:extLst>
            </p:cNvPr>
            <p:cNvSpPr/>
            <p:nvPr/>
          </p:nvSpPr>
          <p:spPr>
            <a:xfrm rot="5400000" flipH="1">
              <a:off x="4277419" y="1696742"/>
              <a:ext cx="561000" cy="4869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Google Shape;2168;p36">
            <a:extLst>
              <a:ext uri="{FF2B5EF4-FFF2-40B4-BE49-F238E27FC236}">
                <a16:creationId xmlns:a16="http://schemas.microsoft.com/office/drawing/2014/main" id="{9B29891C-5D6E-05F4-0480-697A66550621}"/>
              </a:ext>
            </a:extLst>
          </p:cNvPr>
          <p:cNvSpPr txBox="1">
            <a:spLocks/>
          </p:cNvSpPr>
          <p:nvPr/>
        </p:nvSpPr>
        <p:spPr>
          <a:xfrm>
            <a:off x="4370300" y="3780671"/>
            <a:ext cx="1950141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rriweather"/>
              <a:buNone/>
              <a:defRPr sz="2000" b="1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GB" dirty="0"/>
              <a:t>Off-Policy Learning</a:t>
            </a:r>
          </a:p>
        </p:txBody>
      </p:sp>
      <p:sp>
        <p:nvSpPr>
          <p:cNvPr id="20" name="Google Shape;2179;p36">
            <a:extLst>
              <a:ext uri="{FF2B5EF4-FFF2-40B4-BE49-F238E27FC236}">
                <a16:creationId xmlns:a16="http://schemas.microsoft.com/office/drawing/2014/main" id="{6BDCAAC9-7055-77A6-9857-99DBA30B67D0}"/>
              </a:ext>
            </a:extLst>
          </p:cNvPr>
          <p:cNvSpPr txBox="1">
            <a:spLocks/>
          </p:cNvSpPr>
          <p:nvPr/>
        </p:nvSpPr>
        <p:spPr>
          <a:xfrm>
            <a:off x="3492252" y="3710060"/>
            <a:ext cx="849300" cy="4842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3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erriweather"/>
              <a:buNone/>
              <a:defRPr sz="30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r>
              <a:rPr lang="en" dirty="0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093086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799;p55">
            <a:extLst>
              <a:ext uri="{FF2B5EF4-FFF2-40B4-BE49-F238E27FC236}">
                <a16:creationId xmlns:a16="http://schemas.microsoft.com/office/drawing/2014/main" id="{D8FF1FC3-63DA-C7DB-905F-9893BAFB7517}"/>
              </a:ext>
            </a:extLst>
          </p:cNvPr>
          <p:cNvSpPr txBox="1">
            <a:spLocks/>
          </p:cNvSpPr>
          <p:nvPr/>
        </p:nvSpPr>
        <p:spPr>
          <a:xfrm>
            <a:off x="539550" y="146285"/>
            <a:ext cx="8064900" cy="7407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5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r>
              <a:rPr lang="en-GB" sz="3200" dirty="0"/>
              <a:t>Cum </a:t>
            </a:r>
            <a:r>
              <a:rPr lang="en-GB" sz="3200" dirty="0" err="1"/>
              <a:t>funcționează</a:t>
            </a:r>
            <a:r>
              <a:rPr lang="en-GB" sz="3200" dirty="0"/>
              <a:t> SARSA?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ubtitle 2">
                <a:extLst>
                  <a:ext uri="{FF2B5EF4-FFF2-40B4-BE49-F238E27FC236}">
                    <a16:creationId xmlns:a16="http://schemas.microsoft.com/office/drawing/2014/main" id="{B8A48B58-8EC7-34A7-D741-E9D464A61410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58797" y="821319"/>
                <a:ext cx="4734199" cy="1131923"/>
              </a:xfrm>
            </p:spPr>
            <p:txBody>
              <a:bodyPr/>
              <a:lstStyle/>
              <a:p>
                <a:pPr marL="139700" indent="0" algn="l"/>
                <a:r>
                  <a:rPr lang="en-RO" sz="1800" b="1" dirty="0">
                    <a:solidFill>
                      <a:srgbClr val="FF0000"/>
                    </a:solidFill>
                  </a:rPr>
                  <a:t>La fiecare pas de timp!!!</a:t>
                </a:r>
              </a:p>
              <a:p>
                <a:pPr algn="l">
                  <a:buFontTx/>
                  <a:buChar char="-"/>
                </a:pPr>
                <a:r>
                  <a:rPr lang="en-RO" sz="1800" b="1" dirty="0">
                    <a:solidFill>
                      <a:srgbClr val="FF0000"/>
                    </a:solidFill>
                  </a:rPr>
                  <a:t>Evaluarea politicii: </a:t>
                </a:r>
                <a:r>
                  <a:rPr lang="en-RO" sz="1800" b="1" dirty="0">
                    <a:solidFill>
                      <a:schemeClr val="bg1">
                        <a:lumMod val="10000"/>
                      </a:schemeClr>
                    </a:solidFill>
                  </a:rPr>
                  <a:t>Estimarea </a:t>
                </a:r>
                <a14:m>
                  <m:oMath xmlns:m="http://schemas.openxmlformats.org/officeDocument/2006/math">
                    <m:r>
                      <a:rPr lang="en-RO" sz="1800" b="1" i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𝐐</m:t>
                    </m:r>
                    <m:r>
                      <a:rPr lang="en-RO" sz="1800" b="1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RO" sz="1800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sz="1800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RO" sz="1800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sub>
                    </m:sSub>
                  </m:oMath>
                </a14:m>
                <a:endParaRPr lang="en-RO" sz="1800" b="1" dirty="0">
                  <a:solidFill>
                    <a:schemeClr val="bg1">
                      <a:lumMod val="10000"/>
                    </a:schemeClr>
                  </a:solidFill>
                </a:endParaRPr>
              </a:p>
              <a:p>
                <a:pPr algn="l">
                  <a:buFontTx/>
                  <a:buChar char="-"/>
                </a:pPr>
                <a:r>
                  <a:rPr lang="en-RO" sz="1800" b="1" dirty="0">
                    <a:solidFill>
                      <a:srgbClr val="FF0000"/>
                    </a:solidFill>
                  </a:rPr>
                  <a:t>Îmbunătățirea politicii: </a:t>
                </a:r>
                <a:r>
                  <a:rPr lang="en-RO" sz="1800" b="1" dirty="0">
                    <a:solidFill>
                      <a:schemeClr val="bg1">
                        <a:lumMod val="10000"/>
                      </a:schemeClr>
                    </a:solidFill>
                  </a:rPr>
                  <a:t>ε-greedy</a:t>
                </a:r>
              </a:p>
            </p:txBody>
          </p:sp>
        </mc:Choice>
        <mc:Fallback xmlns="">
          <p:sp>
            <p:nvSpPr>
              <p:cNvPr id="7" name="Subtitle 2">
                <a:extLst>
                  <a:ext uri="{FF2B5EF4-FFF2-40B4-BE49-F238E27FC236}">
                    <a16:creationId xmlns:a16="http://schemas.microsoft.com/office/drawing/2014/main" id="{B8A48B58-8EC7-34A7-D741-E9D464A6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58797" y="821319"/>
                <a:ext cx="4734199" cy="1131923"/>
              </a:xfrm>
              <a:blipFill>
                <a:blip r:embed="rId2"/>
                <a:stretch>
                  <a:fillRect l="-800" b="-17582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8DEC2AB-6A74-D1B2-5157-98C3F7288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576" y="2080294"/>
            <a:ext cx="4635859" cy="283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897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799;p55">
            <a:extLst>
              <a:ext uri="{FF2B5EF4-FFF2-40B4-BE49-F238E27FC236}">
                <a16:creationId xmlns:a16="http://schemas.microsoft.com/office/drawing/2014/main" id="{D8FF1FC3-63DA-C7DB-905F-9893BAFB7517}"/>
              </a:ext>
            </a:extLst>
          </p:cNvPr>
          <p:cNvSpPr txBox="1">
            <a:spLocks/>
          </p:cNvSpPr>
          <p:nvPr/>
        </p:nvSpPr>
        <p:spPr>
          <a:xfrm>
            <a:off x="539550" y="146285"/>
            <a:ext cx="8064900" cy="7407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5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r>
              <a:rPr lang="en-GB" sz="3200" dirty="0" err="1"/>
              <a:t>Algoritm</a:t>
            </a:r>
            <a:r>
              <a:rPr lang="en-GB" sz="3200" dirty="0"/>
              <a:t> -  SARSA On-Policy Control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ECEECD-01F7-37BB-48AB-9BEED6A98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36" y="1158517"/>
            <a:ext cx="8274581" cy="319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4839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o-RO" sz="2400" dirty="0"/>
              <a:t>n-Step SARSA</a:t>
            </a:r>
          </a:p>
        </p:txBody>
      </p:sp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Google Shape;2801;p55">
            <a:extLst>
              <a:ext uri="{FF2B5EF4-FFF2-40B4-BE49-F238E27FC236}">
                <a16:creationId xmlns:a16="http://schemas.microsoft.com/office/drawing/2014/main" id="{8839A03E-6B33-37FF-05FA-A9AE2D86EABB}"/>
              </a:ext>
            </a:extLst>
          </p:cNvPr>
          <p:cNvSpPr txBox="1"/>
          <p:nvPr/>
        </p:nvSpPr>
        <p:spPr>
          <a:xfrm>
            <a:off x="1041350" y="1564528"/>
            <a:ext cx="2481904" cy="60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RO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“n-Step Return” pentru n = 1, 2, …</a:t>
            </a:r>
            <a:endParaRPr lang="en-US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CB7A58-B87E-DFD5-EF4D-AFA3BE5D6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350" y="2368465"/>
            <a:ext cx="70612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3220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o-RO" sz="2400" dirty="0"/>
              <a:t>n-Step SARSA</a:t>
            </a:r>
          </a:p>
        </p:txBody>
      </p:sp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Google Shape;2801;p55">
            <a:extLst>
              <a:ext uri="{FF2B5EF4-FFF2-40B4-BE49-F238E27FC236}">
                <a16:creationId xmlns:a16="http://schemas.microsoft.com/office/drawing/2014/main" id="{8839A03E-6B33-37FF-05FA-A9AE2D86EABB}"/>
              </a:ext>
            </a:extLst>
          </p:cNvPr>
          <p:cNvSpPr txBox="1"/>
          <p:nvPr/>
        </p:nvSpPr>
        <p:spPr>
          <a:xfrm>
            <a:off x="1041350" y="1564528"/>
            <a:ext cx="2481904" cy="60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RO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n-Step Q-Return</a:t>
            </a:r>
            <a:endParaRPr lang="en-US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E71B10-C5F2-499F-131B-590CC1432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004" y="1993174"/>
            <a:ext cx="6553200" cy="749300"/>
          </a:xfrm>
          <a:prstGeom prst="rect">
            <a:avLst/>
          </a:prstGeom>
        </p:spPr>
      </p:pic>
      <p:sp>
        <p:nvSpPr>
          <p:cNvPr id="5" name="Google Shape;2801;p55">
            <a:extLst>
              <a:ext uri="{FF2B5EF4-FFF2-40B4-BE49-F238E27FC236}">
                <a16:creationId xmlns:a16="http://schemas.microsoft.com/office/drawing/2014/main" id="{8BCC3DEA-F35B-F4F9-67C7-9C09BDE80220}"/>
              </a:ext>
            </a:extLst>
          </p:cNvPr>
          <p:cNvSpPr txBox="1"/>
          <p:nvPr/>
        </p:nvSpPr>
        <p:spPr>
          <a:xfrm>
            <a:off x="1112004" y="3078067"/>
            <a:ext cx="2481904" cy="60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RO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n-Step SARSA update</a:t>
            </a:r>
            <a:endParaRPr lang="en-US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A2F170-57E5-64F0-C2F5-AAB073E310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004" y="3507663"/>
            <a:ext cx="57023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6525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p37"/>
          <p:cNvSpPr txBox="1">
            <a:spLocks noGrp="1"/>
          </p:cNvSpPr>
          <p:nvPr>
            <p:ph type="title" idx="2"/>
          </p:nvPr>
        </p:nvSpPr>
        <p:spPr>
          <a:xfrm>
            <a:off x="2210650" y="1683075"/>
            <a:ext cx="4720200" cy="17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Off-Policy Learning</a:t>
            </a:r>
            <a:endParaRPr sz="4400" dirty="0"/>
          </a:p>
        </p:txBody>
      </p:sp>
      <p:sp>
        <p:nvSpPr>
          <p:cNvPr id="2193" name="Google Shape;2193;p37"/>
          <p:cNvSpPr/>
          <p:nvPr/>
        </p:nvSpPr>
        <p:spPr>
          <a:xfrm>
            <a:off x="2295151" y="540928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0</a:t>
            </a:r>
            <a:r>
              <a:rPr lang="en-RO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3</a:t>
            </a:r>
            <a:endParaRPr b="0" i="0" dirty="0"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dk1"/>
              </a:solidFill>
              <a:latin typeface="Merriweather;900"/>
            </a:endParaRPr>
          </a:p>
        </p:txBody>
      </p:sp>
      <p:sp>
        <p:nvSpPr>
          <p:cNvPr id="2194" name="Google Shape;2194;p37"/>
          <p:cNvSpPr/>
          <p:nvPr/>
        </p:nvSpPr>
        <p:spPr>
          <a:xfrm>
            <a:off x="2227325" y="549501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0</a:t>
            </a:r>
            <a:r>
              <a:rPr lang="en-RO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3</a:t>
            </a:r>
            <a:endParaRPr b="0" i="0" dirty="0"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dk1"/>
              </a:solidFill>
              <a:latin typeface="Merriweather;900"/>
            </a:endParaRPr>
          </a:p>
        </p:txBody>
      </p:sp>
      <p:sp>
        <p:nvSpPr>
          <p:cNvPr id="2195" name="Google Shape;2195;p37"/>
          <p:cNvSpPr/>
          <p:nvPr/>
        </p:nvSpPr>
        <p:spPr>
          <a:xfrm>
            <a:off x="1594863" y="1565164"/>
            <a:ext cx="236700" cy="2307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6" name="Google Shape;2196;p37"/>
          <p:cNvSpPr/>
          <p:nvPr/>
        </p:nvSpPr>
        <p:spPr>
          <a:xfrm>
            <a:off x="6757396" y="3778965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7" name="Google Shape;2197;p37"/>
          <p:cNvGrpSpPr/>
          <p:nvPr/>
        </p:nvGrpSpPr>
        <p:grpSpPr>
          <a:xfrm>
            <a:off x="6939236" y="1683082"/>
            <a:ext cx="1370960" cy="1778111"/>
            <a:chOff x="7465916" y="720492"/>
            <a:chExt cx="1139144" cy="1477450"/>
          </a:xfrm>
        </p:grpSpPr>
        <p:sp>
          <p:nvSpPr>
            <p:cNvPr id="2198" name="Google Shape;2198;p37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7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7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7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7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7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4" name="Google Shape;2204;p37"/>
          <p:cNvGrpSpPr/>
          <p:nvPr/>
        </p:nvGrpSpPr>
        <p:grpSpPr>
          <a:xfrm rot="5400000">
            <a:off x="-149785" y="2103340"/>
            <a:ext cx="1764685" cy="924421"/>
            <a:chOff x="7055900" y="279450"/>
            <a:chExt cx="1820576" cy="953700"/>
          </a:xfrm>
        </p:grpSpPr>
        <p:sp>
          <p:nvSpPr>
            <p:cNvPr id="2205" name="Google Shape;2205;p37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7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7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7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7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0" name="Google Shape;2210;p37"/>
          <p:cNvSpPr/>
          <p:nvPr/>
        </p:nvSpPr>
        <p:spPr>
          <a:xfrm>
            <a:off x="3843151" y="434151"/>
            <a:ext cx="236700" cy="230700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03934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/>
              <a:t>Off-</a:t>
            </a:r>
            <a:r>
              <a:rPr lang="ro-RO" sz="2400" dirty="0" err="1"/>
              <a:t>Policy</a:t>
            </a:r>
            <a:r>
              <a:rPr lang="ro-RO" sz="2400" dirty="0"/>
              <a:t> </a:t>
            </a:r>
            <a:r>
              <a:rPr lang="ro-RO" sz="2400" dirty="0" err="1"/>
              <a:t>Learning</a:t>
            </a:r>
            <a:r>
              <a:rPr lang="ro-RO" sz="2400" dirty="0"/>
              <a:t> - Introducere</a:t>
            </a:r>
          </a:p>
        </p:txBody>
      </p:sp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Google Shape;2477;p45">
                <a:extLst>
                  <a:ext uri="{FF2B5EF4-FFF2-40B4-BE49-F238E27FC236}">
                    <a16:creationId xmlns:a16="http://schemas.microsoft.com/office/drawing/2014/main" id="{66F29F1A-2352-6142-683B-FAD457EBC573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539500" y="1471800"/>
                <a:ext cx="8174195" cy="318593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1">
                  <a:lnSpc>
                    <a:spcPct val="150000"/>
                  </a:lnSpc>
                  <a:buChar char="●"/>
                </a:pPr>
                <a:r>
                  <a:rPr lang="en-RO" sz="1600" dirty="0"/>
                  <a:t>Evaluăm politica </a:t>
                </a:r>
                <a14:m>
                  <m:oMath xmlns:m="http://schemas.openxmlformats.org/officeDocument/2006/math">
                    <m:r>
                      <a:rPr lang="en-RO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R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R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R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RO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o-RO" sz="1600" dirty="0"/>
                  <a:t>pentru a calcula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o-RO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RO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RO" sz="16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RO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o-RO" sz="1600" dirty="0"/>
                  <a:t> sau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ro-RO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RO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RO" sz="16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RO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RO" sz="1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RO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o-RO" sz="1600" dirty="0"/>
                  <a:t>.</a:t>
                </a:r>
              </a:p>
              <a:p>
                <a:pPr lvl="1">
                  <a:lnSpc>
                    <a:spcPct val="150000"/>
                  </a:lnSpc>
                  <a:buChar char="●"/>
                </a:pPr>
                <a:r>
                  <a:rPr lang="ro-RO" sz="1600" dirty="0"/>
                  <a:t>Dar! Urmăm comportamentul politicii </a:t>
                </a:r>
                <a14:m>
                  <m:oMath xmlns:m="http://schemas.openxmlformats.org/officeDocument/2006/math">
                    <m:r>
                      <a:rPr lang="ro-RO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RO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RO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RO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RO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RO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o-RO" sz="1600" dirty="0"/>
                  <a:t>.</a:t>
                </a:r>
              </a:p>
              <a:p>
                <a:pPr lvl="1">
                  <a:lnSpc>
                    <a:spcPct val="150000"/>
                  </a:lnSpc>
                  <a:buChar char="●"/>
                </a:pPr>
                <a:endParaRPr lang="ro-RO" sz="1600" dirty="0"/>
              </a:p>
              <a:p>
                <a:pPr lvl="1">
                  <a:lnSpc>
                    <a:spcPct val="150000"/>
                  </a:lnSpc>
                  <a:buChar char="●"/>
                </a:pPr>
                <a:r>
                  <a:rPr lang="ro-RO" sz="1600" dirty="0"/>
                  <a:t>De ce este important acest tip de învățare în domeniu?</a:t>
                </a:r>
              </a:p>
              <a:p>
                <a:pPr lvl="2">
                  <a:lnSpc>
                    <a:spcPct val="150000"/>
                  </a:lnSpc>
                  <a:buChar char="●"/>
                </a:pPr>
                <a:r>
                  <a:rPr lang="ro-RO" sz="1600" dirty="0"/>
                  <a:t>Este o practică bună!</a:t>
                </a:r>
              </a:p>
              <a:p>
                <a:pPr lvl="2">
                  <a:lnSpc>
                    <a:spcPct val="150000"/>
                  </a:lnSpc>
                  <a:buChar char="●"/>
                </a:pPr>
                <a:r>
                  <a:rPr lang="ro-RO" sz="1600" dirty="0"/>
                  <a:t>Putem reutiliza experiențele din politici mai vechi.</a:t>
                </a:r>
              </a:p>
              <a:p>
                <a:pPr lvl="2">
                  <a:lnSpc>
                    <a:spcPct val="150000"/>
                  </a:lnSpc>
                  <a:buChar char="●"/>
                </a:pPr>
                <a:r>
                  <a:rPr lang="ro-RO" sz="1600" dirty="0"/>
                  <a:t>Putem învăța </a:t>
                </a:r>
                <a:r>
                  <a:rPr lang="ro-RO" sz="1600" i="1" dirty="0"/>
                  <a:t>politica optimă </a:t>
                </a:r>
                <a:r>
                  <a:rPr lang="ro-RO" sz="1600" dirty="0"/>
                  <a:t>folosind o </a:t>
                </a:r>
                <a:r>
                  <a:rPr lang="ro-RO" sz="1600" i="1" dirty="0"/>
                  <a:t>politică exploratorie</a:t>
                </a:r>
                <a:r>
                  <a:rPr lang="ro-RO" sz="1600" dirty="0"/>
                  <a:t>.</a:t>
                </a:r>
              </a:p>
            </p:txBody>
          </p:sp>
        </mc:Choice>
        <mc:Fallback xmlns="">
          <p:sp>
            <p:nvSpPr>
              <p:cNvPr id="10" name="Google Shape;2477;p45">
                <a:extLst>
                  <a:ext uri="{FF2B5EF4-FFF2-40B4-BE49-F238E27FC236}">
                    <a16:creationId xmlns:a16="http://schemas.microsoft.com/office/drawing/2014/main" id="{66F29F1A-2352-6142-683B-FAD457EBC573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9500" y="1471800"/>
                <a:ext cx="8174195" cy="31859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02803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6" name="Google Shape;2796;p55"/>
          <p:cNvSpPr/>
          <p:nvPr/>
        </p:nvSpPr>
        <p:spPr>
          <a:xfrm>
            <a:off x="1156206" y="1468391"/>
            <a:ext cx="6867206" cy="334292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9" name="Google Shape;2799;p55"/>
          <p:cNvSpPr txBox="1">
            <a:spLocks noGrp="1"/>
          </p:cNvSpPr>
          <p:nvPr>
            <p:ph type="title"/>
          </p:nvPr>
        </p:nvSpPr>
        <p:spPr>
          <a:xfrm>
            <a:off x="539496" y="339325"/>
            <a:ext cx="80649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Importance Sampling</a:t>
            </a:r>
            <a:endParaRPr dirty="0"/>
          </a:p>
        </p:txBody>
      </p:sp>
      <p:sp>
        <p:nvSpPr>
          <p:cNvPr id="2801" name="Google Shape;2801;p55"/>
          <p:cNvSpPr txBox="1"/>
          <p:nvPr/>
        </p:nvSpPr>
        <p:spPr>
          <a:xfrm>
            <a:off x="1306756" y="1594321"/>
            <a:ext cx="6566106" cy="1231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200" i="0" dirty="0" err="1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Spectral"/>
                <a:cs typeface="Times New Roman" panose="02020603050405020304" pitchFamily="18" charset="0"/>
                <a:sym typeface="Spectral"/>
              </a:rPr>
              <a:t>Putem</a:t>
            </a:r>
            <a:r>
              <a:rPr lang="en-US" sz="2200" i="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Spectral"/>
                <a:cs typeface="Times New Roman" panose="02020603050405020304" pitchFamily="18" charset="0"/>
                <a:sym typeface="Spectral"/>
              </a:rPr>
              <a:t> </a:t>
            </a:r>
            <a:r>
              <a:rPr lang="en-US" sz="2200" i="0" dirty="0" err="1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Spectral"/>
                <a:cs typeface="Times New Roman" panose="02020603050405020304" pitchFamily="18" charset="0"/>
                <a:sym typeface="Spectral"/>
              </a:rPr>
              <a:t>estima</a:t>
            </a:r>
            <a:r>
              <a:rPr lang="en-US" sz="2200" i="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Spectral"/>
                <a:cs typeface="Times New Roman" panose="02020603050405020304" pitchFamily="18" charset="0"/>
                <a:sym typeface="Spectral"/>
              </a:rPr>
              <a:t> </a:t>
            </a:r>
            <a:r>
              <a:rPr lang="en-US" sz="2200" i="0" dirty="0" err="1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Spectral"/>
                <a:cs typeface="Times New Roman" panose="02020603050405020304" pitchFamily="18" charset="0"/>
                <a:sym typeface="Spectral"/>
              </a:rPr>
              <a:t>totul</a:t>
            </a:r>
            <a:r>
              <a:rPr lang="en-US" sz="2200" i="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Spectral"/>
                <a:cs typeface="Times New Roman" panose="02020603050405020304" pitchFamily="18" charset="0"/>
                <a:sym typeface="Spectral"/>
              </a:rPr>
              <a:t> </a:t>
            </a:r>
            <a:r>
              <a:rPr lang="en-US" sz="2200" i="0" dirty="0" err="1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Spectral"/>
                <a:cs typeface="Times New Roman" panose="02020603050405020304" pitchFamily="18" charset="0"/>
                <a:sym typeface="Spectral"/>
              </a:rPr>
              <a:t>folosind</a:t>
            </a:r>
            <a:r>
              <a:rPr lang="en-US" sz="2200" i="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Spectral"/>
                <a:cs typeface="Times New Roman" panose="02020603050405020304" pitchFamily="18" charset="0"/>
                <a:sym typeface="Spectral"/>
              </a:rPr>
              <a:t> </a:t>
            </a:r>
            <a:r>
              <a:rPr lang="en-US" sz="2200" i="0" dirty="0" err="1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Spectral"/>
                <a:cs typeface="Times New Roman" panose="02020603050405020304" pitchFamily="18" charset="0"/>
                <a:sym typeface="Spectral"/>
              </a:rPr>
              <a:t>distribuția</a:t>
            </a:r>
            <a:r>
              <a:rPr lang="en-US" sz="2200" i="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Spectral"/>
                <a:cs typeface="Times New Roman" panose="02020603050405020304" pitchFamily="18" charset="0"/>
                <a:sym typeface="Spectral"/>
              </a:rPr>
              <a:t> </a:t>
            </a:r>
            <a:r>
              <a:rPr lang="en-US" sz="2200" i="0" dirty="0" err="1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Spectral"/>
                <a:cs typeface="Times New Roman" panose="02020603050405020304" pitchFamily="18" charset="0"/>
                <a:sym typeface="Spectral"/>
              </a:rPr>
              <a:t>unei</a:t>
            </a:r>
            <a:r>
              <a:rPr lang="en-US" sz="2200" i="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Spectral"/>
                <a:cs typeface="Times New Roman" panose="02020603050405020304" pitchFamily="18" charset="0"/>
                <a:sym typeface="Spectral"/>
              </a:rPr>
              <a:t> </a:t>
            </a:r>
            <a:r>
              <a:rPr lang="en-US" sz="2200" i="0" dirty="0" err="1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Spectral"/>
                <a:cs typeface="Times New Roman" panose="02020603050405020304" pitchFamily="18" charset="0"/>
                <a:sym typeface="Spectral"/>
              </a:rPr>
              <a:t>alte</a:t>
            </a:r>
            <a:r>
              <a:rPr lang="en-US" sz="2200" i="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Spectral"/>
                <a:cs typeface="Times New Roman" panose="02020603050405020304" pitchFamily="18" charset="0"/>
                <a:sym typeface="Spectral"/>
              </a:rPr>
              <a:t> </a:t>
            </a:r>
            <a:r>
              <a:rPr lang="en-US" sz="2200" i="0" dirty="0" err="1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Spectral"/>
                <a:cs typeface="Times New Roman" panose="02020603050405020304" pitchFamily="18" charset="0"/>
                <a:sym typeface="Spectral"/>
              </a:rPr>
              <a:t>politici</a:t>
            </a:r>
            <a:r>
              <a:rPr lang="en-US" sz="2200" i="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Spectral"/>
                <a:cs typeface="Times New Roman" panose="02020603050405020304" pitchFamily="18" charset="0"/>
                <a:sym typeface="Spectral"/>
              </a:rPr>
              <a:t>.</a:t>
            </a:r>
            <a:endParaRPr lang="en-US" sz="2200" b="1" i="1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ea typeface="Spectral"/>
              <a:cs typeface="Times New Roman" panose="02020603050405020304" pitchFamily="18" charset="0"/>
              <a:sym typeface="Spectral"/>
            </a:endParaRPr>
          </a:p>
        </p:txBody>
      </p:sp>
      <p:grpSp>
        <p:nvGrpSpPr>
          <p:cNvPr id="2818" name="Google Shape;2818;p55"/>
          <p:cNvGrpSpPr/>
          <p:nvPr/>
        </p:nvGrpSpPr>
        <p:grpSpPr>
          <a:xfrm rot="10800000" flipH="1">
            <a:off x="533701" y="798053"/>
            <a:ext cx="901976" cy="387965"/>
            <a:chOff x="6659230" y="279450"/>
            <a:chExt cx="2217246" cy="953700"/>
          </a:xfrm>
        </p:grpSpPr>
        <p:sp>
          <p:nvSpPr>
            <p:cNvPr id="2819" name="Google Shape;2819;p55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5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5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5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5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B125C74-58E5-EBF4-E8DE-3BCD7333E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5259" y="2203393"/>
            <a:ext cx="42291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5882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6" name="Google Shape;2796;p55"/>
          <p:cNvSpPr/>
          <p:nvPr/>
        </p:nvSpPr>
        <p:spPr>
          <a:xfrm>
            <a:off x="539500" y="1458125"/>
            <a:ext cx="3456600" cy="3353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9" name="Google Shape;2799;p55"/>
          <p:cNvSpPr txBox="1">
            <a:spLocks noGrp="1"/>
          </p:cNvSpPr>
          <p:nvPr>
            <p:ph type="title"/>
          </p:nvPr>
        </p:nvSpPr>
        <p:spPr>
          <a:xfrm>
            <a:off x="539496" y="339325"/>
            <a:ext cx="80649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Importance Sampling - MC</a:t>
            </a:r>
            <a:endParaRPr dirty="0"/>
          </a:p>
        </p:txBody>
      </p:sp>
      <p:sp>
        <p:nvSpPr>
          <p:cNvPr id="2800" name="Google Shape;2800;p55"/>
          <p:cNvSpPr txBox="1"/>
          <p:nvPr/>
        </p:nvSpPr>
        <p:spPr>
          <a:xfrm>
            <a:off x="1065850" y="1971157"/>
            <a:ext cx="24168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01" name="Google Shape;2801;p55"/>
              <p:cNvSpPr txBox="1"/>
              <p:nvPr/>
            </p:nvSpPr>
            <p:spPr>
              <a:xfrm>
                <a:off x="538169" y="1605691"/>
                <a:ext cx="3456600" cy="32061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1600" b="1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Folosim</a:t>
                </a:r>
                <a:r>
                  <a:rPr lang="en-US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return-urile generate de </a:t>
                </a:r>
                <a:r>
                  <a:rPr lang="en-US" sz="1600" b="1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politica</a:t>
                </a:r>
                <a:r>
                  <a:rPr lang="en-US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14:m>
                  <m:oMath xmlns:m="http://schemas.openxmlformats.org/officeDocument/2006/math">
                    <m:r>
                      <a:rPr lang="ro-RO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:r>
                  <a:rPr lang="en-US" sz="1600" b="1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pentru</a:t>
                </a:r>
                <a:r>
                  <a:rPr lang="en-US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a </a:t>
                </a:r>
                <a:r>
                  <a:rPr lang="en-US" sz="1600" b="1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evalua</a:t>
                </a:r>
                <a:r>
                  <a:rPr lang="en-US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:r>
                  <a:rPr lang="en-US" sz="1600" b="1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politica</a:t>
                </a:r>
                <a:r>
                  <a:rPr lang="en-US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14:m>
                  <m:oMath xmlns:m="http://schemas.openxmlformats.org/officeDocument/2006/math">
                    <m:r>
                      <a:rPr lang="en-RO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. </a:t>
                </a:r>
              </a:p>
              <a:p>
                <a:pPr lvl="0"/>
                <a:endParaRPr lang="en-US" sz="1600" b="1" dirty="0">
                  <a:solidFill>
                    <a:schemeClr val="dk1"/>
                  </a:solidFill>
                  <a:latin typeface="Spectral"/>
                  <a:ea typeface="Spectral"/>
                  <a:cs typeface="Spectral"/>
                  <a:sym typeface="Spectral"/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endParaRPr lang="en-US" sz="1600" b="1" dirty="0">
                  <a:solidFill>
                    <a:schemeClr val="dk1"/>
                  </a:solidFill>
                  <a:latin typeface="Spectral"/>
                  <a:ea typeface="Spectral"/>
                  <a:cs typeface="Spectral"/>
                  <a:sym typeface="Spectral"/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1600" b="1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Va</a:t>
                </a:r>
                <a:r>
                  <a:rPr lang="en-US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:r>
                  <a:rPr lang="en-US" sz="1600" b="1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trebui</a:t>
                </a:r>
                <a:r>
                  <a:rPr lang="en-US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:r>
                  <a:rPr lang="en-US" sz="1600" b="1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să</a:t>
                </a:r>
                <a:r>
                  <a:rPr lang="en-US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:r>
                  <a:rPr lang="en-US" sz="1600" b="1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ajustăm</a:t>
                </a:r>
                <a:r>
                  <a:rPr lang="en-US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G</a:t>
                </a:r>
                <a:r>
                  <a:rPr lang="en-US" sz="1600" b="1" baseline="30000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t</a:t>
                </a:r>
                <a:r>
                  <a:rPr lang="en-US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:r>
                  <a:rPr lang="en-US" sz="1600" b="1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și</a:t>
                </a:r>
                <a:r>
                  <a:rPr lang="en-US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V(S</a:t>
                </a:r>
                <a:r>
                  <a:rPr lang="en-US" sz="1600" b="1" baseline="-25000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t</a:t>
                </a:r>
                <a:r>
                  <a:rPr lang="en-US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).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endParaRPr lang="en-US" sz="1600" b="1" dirty="0">
                  <a:solidFill>
                    <a:schemeClr val="dk1"/>
                  </a:solidFill>
                  <a:latin typeface="Spectral"/>
                  <a:ea typeface="Spectral"/>
                  <a:cs typeface="Spectral"/>
                  <a:sym typeface="Spectral"/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1600" b="1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Atenție</a:t>
                </a:r>
                <a:r>
                  <a:rPr lang="en-US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!!! </a:t>
                </a:r>
                <a:r>
                  <a:rPr lang="en-US" sz="1600" b="1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Putem</a:t>
                </a:r>
                <a:r>
                  <a:rPr lang="en-US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introduce </a:t>
                </a:r>
                <a:r>
                  <a:rPr lang="en-US" sz="1600" b="1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varianță</a:t>
                </a:r>
                <a:r>
                  <a:rPr lang="en-US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:r>
                  <a:rPr lang="en-US" sz="1600" b="1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foarte</a:t>
                </a:r>
                <a:r>
                  <a:rPr lang="en-US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mare!</a:t>
                </a:r>
              </a:p>
            </p:txBody>
          </p:sp>
        </mc:Choice>
        <mc:Fallback xmlns="">
          <p:sp>
            <p:nvSpPr>
              <p:cNvPr id="2801" name="Google Shape;2801;p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169" y="1605691"/>
                <a:ext cx="3456600" cy="3206134"/>
              </a:xfrm>
              <a:prstGeom prst="rect">
                <a:avLst/>
              </a:prstGeom>
              <a:blipFill>
                <a:blip r:embed="rId3"/>
                <a:stretch>
                  <a:fillRect l="-7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13" name="Google Shape;2813;p55"/>
          <p:cNvGrpSpPr/>
          <p:nvPr/>
        </p:nvGrpSpPr>
        <p:grpSpPr>
          <a:xfrm rot="10800000" flipH="1">
            <a:off x="2983814" y="1186027"/>
            <a:ext cx="1038441" cy="387946"/>
            <a:chOff x="7740700" y="4100311"/>
            <a:chExt cx="786936" cy="604089"/>
          </a:xfrm>
        </p:grpSpPr>
        <p:grpSp>
          <p:nvGrpSpPr>
            <p:cNvPr id="2814" name="Google Shape;2814;p55"/>
            <p:cNvGrpSpPr/>
            <p:nvPr/>
          </p:nvGrpSpPr>
          <p:grpSpPr>
            <a:xfrm>
              <a:off x="7740700" y="4149700"/>
              <a:ext cx="737550" cy="554700"/>
              <a:chOff x="7740700" y="4149700"/>
              <a:chExt cx="737550" cy="554700"/>
            </a:xfrm>
          </p:grpSpPr>
          <p:sp>
            <p:nvSpPr>
              <p:cNvPr id="2815" name="Google Shape;2815;p55"/>
              <p:cNvSpPr/>
              <p:nvPr/>
            </p:nvSpPr>
            <p:spPr>
              <a:xfrm rot="5400000">
                <a:off x="7905550" y="4131700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55"/>
              <p:cNvSpPr/>
              <p:nvPr/>
            </p:nvSpPr>
            <p:spPr>
              <a:xfrm>
                <a:off x="7740700" y="4286500"/>
                <a:ext cx="86400" cy="2811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17" name="Google Shape;2817;p5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8" name="Google Shape;2818;p55"/>
          <p:cNvGrpSpPr/>
          <p:nvPr/>
        </p:nvGrpSpPr>
        <p:grpSpPr>
          <a:xfrm rot="10800000" flipH="1">
            <a:off x="538170" y="897685"/>
            <a:ext cx="901976" cy="387965"/>
            <a:chOff x="6659230" y="279450"/>
            <a:chExt cx="2217246" cy="953700"/>
          </a:xfrm>
        </p:grpSpPr>
        <p:sp>
          <p:nvSpPr>
            <p:cNvPr id="2819" name="Google Shape;2819;p55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5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5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5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5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D42C5224-B97F-059B-907D-8D8FBD00FE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1879" y="1809562"/>
            <a:ext cx="4455042" cy="7621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1D4E6C-D8D1-CD54-23A4-932A1D1CA2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0100" y="3142323"/>
            <a:ext cx="40386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5244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21C01-FCE4-C258-A2B9-E77EF385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786" y="2109898"/>
            <a:ext cx="6932428" cy="923703"/>
          </a:xfrm>
        </p:spPr>
        <p:txBody>
          <a:bodyPr anchor="ctr"/>
          <a:lstStyle/>
          <a:p>
            <a:r>
              <a:rPr lang="en-RO" dirty="0"/>
              <a:t>Q-Learning</a:t>
            </a:r>
            <a:endParaRPr lang="en-RO" sz="2000" i="1" dirty="0"/>
          </a:p>
        </p:txBody>
      </p:sp>
    </p:spTree>
    <p:extLst>
      <p:ext uri="{BB962C8B-B14F-4D97-AF65-F5344CB8AC3E}">
        <p14:creationId xmlns:p14="http://schemas.microsoft.com/office/powerpoint/2010/main" val="25944044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6" name="Google Shape;2796;p55"/>
          <p:cNvSpPr/>
          <p:nvPr/>
        </p:nvSpPr>
        <p:spPr>
          <a:xfrm>
            <a:off x="539500" y="1458125"/>
            <a:ext cx="3456600" cy="3353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9" name="Google Shape;2799;p55"/>
          <p:cNvSpPr txBox="1">
            <a:spLocks noGrp="1"/>
          </p:cNvSpPr>
          <p:nvPr>
            <p:ph type="title"/>
          </p:nvPr>
        </p:nvSpPr>
        <p:spPr>
          <a:xfrm>
            <a:off x="539496" y="339325"/>
            <a:ext cx="80649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Importance Sampling - TD</a:t>
            </a:r>
            <a:endParaRPr dirty="0"/>
          </a:p>
        </p:txBody>
      </p:sp>
      <p:sp>
        <p:nvSpPr>
          <p:cNvPr id="2800" name="Google Shape;2800;p55"/>
          <p:cNvSpPr txBox="1"/>
          <p:nvPr/>
        </p:nvSpPr>
        <p:spPr>
          <a:xfrm>
            <a:off x="1065850" y="1971157"/>
            <a:ext cx="24168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01" name="Google Shape;2801;p55"/>
              <p:cNvSpPr txBox="1"/>
              <p:nvPr/>
            </p:nvSpPr>
            <p:spPr>
              <a:xfrm>
                <a:off x="538169" y="1605691"/>
                <a:ext cx="3456600" cy="320613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1600" b="1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Folosim</a:t>
                </a:r>
                <a:r>
                  <a:rPr lang="en-US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target-urile generate de </a:t>
                </a:r>
                <a:r>
                  <a:rPr lang="en-US" sz="1600" b="1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politica</a:t>
                </a:r>
                <a:r>
                  <a:rPr lang="en-US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14:m>
                  <m:oMath xmlns:m="http://schemas.openxmlformats.org/officeDocument/2006/math">
                    <m:r>
                      <a:rPr lang="ro-RO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:r>
                  <a:rPr lang="en-US" sz="1600" b="1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pentru</a:t>
                </a:r>
                <a:r>
                  <a:rPr lang="en-US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a </a:t>
                </a:r>
                <a:r>
                  <a:rPr lang="en-US" sz="1600" b="1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evalua</a:t>
                </a:r>
                <a:r>
                  <a:rPr lang="en-US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:r>
                  <a:rPr lang="en-US" sz="1600" b="1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politica</a:t>
                </a:r>
                <a:r>
                  <a:rPr lang="en-US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14:m>
                  <m:oMath xmlns:m="http://schemas.openxmlformats.org/officeDocument/2006/math">
                    <m:r>
                      <a:rPr lang="en-RO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. </a:t>
                </a:r>
              </a:p>
              <a:p>
                <a:pPr lvl="0"/>
                <a:endParaRPr lang="en-US" sz="1600" b="1" dirty="0">
                  <a:solidFill>
                    <a:schemeClr val="dk1"/>
                  </a:solidFill>
                  <a:latin typeface="Spectral"/>
                  <a:ea typeface="Spectral"/>
                  <a:cs typeface="Spectral"/>
                  <a:sym typeface="Spectral"/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endParaRPr lang="en-US" sz="1600" b="1" dirty="0">
                  <a:solidFill>
                    <a:schemeClr val="dk1"/>
                  </a:solidFill>
                  <a:latin typeface="Spectral"/>
                  <a:ea typeface="Spectral"/>
                  <a:cs typeface="Spectral"/>
                  <a:sym typeface="Spectral"/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1600" b="1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Va</a:t>
                </a:r>
                <a:r>
                  <a:rPr lang="en-US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:r>
                  <a:rPr lang="en-US" sz="1600" b="1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trebui</a:t>
                </a:r>
                <a:r>
                  <a:rPr lang="en-US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:r>
                  <a:rPr lang="en-US" sz="1600" b="1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să</a:t>
                </a:r>
                <a:r>
                  <a:rPr lang="en-US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:r>
                  <a:rPr lang="en-US" sz="1600" b="1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ajustăm</a:t>
                </a:r>
                <a:r>
                  <a:rPr lang="en-US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V(S</a:t>
                </a:r>
                <a:r>
                  <a:rPr lang="en-US" sz="1600" b="1" baseline="-25000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t</a:t>
                </a:r>
                <a:r>
                  <a:rPr lang="en-US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).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endParaRPr lang="en-US" sz="1600" b="1" dirty="0">
                  <a:solidFill>
                    <a:schemeClr val="dk1"/>
                  </a:solidFill>
                  <a:latin typeface="Spectral"/>
                  <a:ea typeface="Spectral"/>
                  <a:cs typeface="Spectral"/>
                  <a:sym typeface="Spectral"/>
                </a:endParaRP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1600" b="1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Varianță</a:t>
                </a:r>
                <a:r>
                  <a:rPr lang="en-US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:r>
                  <a:rPr lang="en-US" sz="1600" b="1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mai</a:t>
                </a:r>
                <a:r>
                  <a:rPr lang="en-US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:r>
                  <a:rPr lang="en-US" sz="1600" b="1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mică</a:t>
                </a:r>
                <a:r>
                  <a:rPr lang="en-US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</a:t>
                </a:r>
                <a:r>
                  <a:rPr lang="en-US" sz="1600" b="1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față</a:t>
                </a:r>
                <a:r>
                  <a:rPr lang="en-US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de </a:t>
                </a:r>
                <a:r>
                  <a:rPr lang="en-US" sz="1600" b="1" dirty="0" err="1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versiunea</a:t>
                </a:r>
                <a:r>
                  <a:rPr lang="en-US" sz="1600" b="1" dirty="0">
                    <a:solidFill>
                      <a:schemeClr val="dk1"/>
                    </a:solidFill>
                    <a:latin typeface="Spectral"/>
                    <a:ea typeface="Spectral"/>
                    <a:cs typeface="Spectral"/>
                    <a:sym typeface="Spectral"/>
                  </a:rPr>
                  <a:t> cu Monte Carlo.</a:t>
                </a:r>
              </a:p>
            </p:txBody>
          </p:sp>
        </mc:Choice>
        <mc:Fallback xmlns="">
          <p:sp>
            <p:nvSpPr>
              <p:cNvPr id="2801" name="Google Shape;2801;p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169" y="1605691"/>
                <a:ext cx="3456600" cy="3206134"/>
              </a:xfrm>
              <a:prstGeom prst="rect">
                <a:avLst/>
              </a:prstGeom>
              <a:blipFill>
                <a:blip r:embed="rId3"/>
                <a:stretch>
                  <a:fillRect l="-7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13" name="Google Shape;2813;p55"/>
          <p:cNvGrpSpPr/>
          <p:nvPr/>
        </p:nvGrpSpPr>
        <p:grpSpPr>
          <a:xfrm rot="10800000" flipH="1">
            <a:off x="2983814" y="1186027"/>
            <a:ext cx="1038441" cy="387946"/>
            <a:chOff x="7740700" y="4100311"/>
            <a:chExt cx="786936" cy="604089"/>
          </a:xfrm>
        </p:grpSpPr>
        <p:grpSp>
          <p:nvGrpSpPr>
            <p:cNvPr id="2814" name="Google Shape;2814;p55"/>
            <p:cNvGrpSpPr/>
            <p:nvPr/>
          </p:nvGrpSpPr>
          <p:grpSpPr>
            <a:xfrm>
              <a:off x="7740700" y="4149700"/>
              <a:ext cx="737550" cy="554700"/>
              <a:chOff x="7740700" y="4149700"/>
              <a:chExt cx="737550" cy="554700"/>
            </a:xfrm>
          </p:grpSpPr>
          <p:sp>
            <p:nvSpPr>
              <p:cNvPr id="2815" name="Google Shape;2815;p55"/>
              <p:cNvSpPr/>
              <p:nvPr/>
            </p:nvSpPr>
            <p:spPr>
              <a:xfrm rot="5400000">
                <a:off x="7905550" y="4131700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55"/>
              <p:cNvSpPr/>
              <p:nvPr/>
            </p:nvSpPr>
            <p:spPr>
              <a:xfrm>
                <a:off x="7740700" y="4286500"/>
                <a:ext cx="86400" cy="2811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17" name="Google Shape;2817;p5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8" name="Google Shape;2818;p55"/>
          <p:cNvGrpSpPr/>
          <p:nvPr/>
        </p:nvGrpSpPr>
        <p:grpSpPr>
          <a:xfrm rot="10800000" flipH="1">
            <a:off x="538170" y="897685"/>
            <a:ext cx="901976" cy="387965"/>
            <a:chOff x="6659230" y="279450"/>
            <a:chExt cx="2217246" cy="953700"/>
          </a:xfrm>
        </p:grpSpPr>
        <p:sp>
          <p:nvSpPr>
            <p:cNvPr id="2819" name="Google Shape;2819;p55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5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5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5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5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3A0FB3E-8AB7-DD61-7C49-B7E03D2E9E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799" y="2382757"/>
            <a:ext cx="4859079" cy="118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914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21C01-FCE4-C258-A2B9-E77EF385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3986" y="1126136"/>
            <a:ext cx="5966085" cy="784500"/>
          </a:xfrm>
        </p:spPr>
        <p:txBody>
          <a:bodyPr/>
          <a:lstStyle/>
          <a:p>
            <a:r>
              <a:rPr lang="en-RO" sz="3800" dirty="0"/>
              <a:t>On-Policy vs Off-Policy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E86D4E-218F-4F04-6DF0-D85E2C249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8240" y="2082800"/>
            <a:ext cx="6827519" cy="1934564"/>
          </a:xfrm>
        </p:spPr>
        <p:txBody>
          <a:bodyPr/>
          <a:lstStyle/>
          <a:p>
            <a:pPr algn="l">
              <a:buFontTx/>
              <a:buChar char="-"/>
            </a:pPr>
            <a:r>
              <a:rPr lang="en-RO" sz="1800" b="1" dirty="0">
                <a:solidFill>
                  <a:srgbClr val="FF0000"/>
                </a:solidFill>
              </a:rPr>
              <a:t>On-Policy</a:t>
            </a:r>
          </a:p>
          <a:p>
            <a:pPr lvl="1" algn="l">
              <a:buFontTx/>
              <a:buChar char="-"/>
            </a:pPr>
            <a:r>
              <a:rPr lang="en-RO" sz="1600" dirty="0"/>
              <a:t>”Calificare la locul de muncă”</a:t>
            </a:r>
          </a:p>
          <a:p>
            <a:pPr lvl="1" algn="l">
              <a:buFontTx/>
              <a:buChar char="-"/>
            </a:pPr>
            <a:r>
              <a:rPr lang="en-RO" sz="1600" dirty="0"/>
              <a:t>Învățăm politica π din experiențe extrase cu ajutorul aceleiași politici.</a:t>
            </a:r>
          </a:p>
          <a:p>
            <a:pPr algn="l">
              <a:buFontTx/>
              <a:buChar char="-"/>
            </a:pPr>
            <a:r>
              <a:rPr lang="en-RO" sz="1800" b="1" dirty="0">
                <a:solidFill>
                  <a:srgbClr val="FF0000"/>
                </a:solidFill>
              </a:rPr>
              <a:t>Off-Policy</a:t>
            </a:r>
          </a:p>
          <a:p>
            <a:pPr lvl="1" algn="l">
              <a:buFontTx/>
              <a:buChar char="-"/>
            </a:pPr>
            <a:r>
              <a:rPr lang="en-RO" sz="1600" dirty="0"/>
              <a:t>”Învățăm uitându-ne la altcineva”</a:t>
            </a:r>
          </a:p>
          <a:p>
            <a:pPr lvl="1" algn="l">
              <a:buFontTx/>
              <a:buChar char="-"/>
            </a:pPr>
            <a:r>
              <a:rPr lang="en-RO" sz="1600" dirty="0"/>
              <a:t>Învățăm politica π din experiențe extrase cu altă politică (μ).</a:t>
            </a:r>
          </a:p>
        </p:txBody>
      </p:sp>
    </p:spTree>
    <p:extLst>
      <p:ext uri="{BB962C8B-B14F-4D97-AF65-F5344CB8AC3E}">
        <p14:creationId xmlns:p14="http://schemas.microsoft.com/office/powerpoint/2010/main" val="41758266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/>
              <a:t>Ce este Q-</a:t>
            </a:r>
            <a:r>
              <a:rPr lang="ro-RO" sz="2400" dirty="0" err="1"/>
              <a:t>Learning</a:t>
            </a:r>
            <a:r>
              <a:rPr lang="ro-RO" sz="2400" dirty="0"/>
              <a:t>?</a:t>
            </a:r>
          </a:p>
        </p:txBody>
      </p:sp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Google Shape;2477;p45">
                <a:extLst>
                  <a:ext uri="{FF2B5EF4-FFF2-40B4-BE49-F238E27FC236}">
                    <a16:creationId xmlns:a16="http://schemas.microsoft.com/office/drawing/2014/main" id="{66F29F1A-2352-6142-683B-FAD457EBC573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539500" y="1471800"/>
                <a:ext cx="8174195" cy="318593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lvl="1">
                  <a:lnSpc>
                    <a:spcPct val="150000"/>
                  </a:lnSpc>
                  <a:buChar char="●"/>
                </a:pPr>
                <a:r>
                  <a:rPr lang="en-RO" sz="1600" dirty="0"/>
                  <a:t>Aplicăm tehnica off-policy learning pentru Q(s, a).</a:t>
                </a:r>
                <a:endParaRPr lang="ro-RO" sz="1600" dirty="0"/>
              </a:p>
              <a:p>
                <a:pPr lvl="1">
                  <a:lnSpc>
                    <a:spcPct val="150000"/>
                  </a:lnSpc>
                  <a:buChar char="●"/>
                </a:pPr>
                <a:r>
                  <a:rPr lang="ro-RO" sz="1600" dirty="0"/>
                  <a:t>Nu este necesar să folosim </a:t>
                </a:r>
                <a:r>
                  <a:rPr lang="ro-RO" sz="1600" dirty="0" err="1"/>
                  <a:t>importance</a:t>
                </a:r>
                <a:r>
                  <a:rPr lang="ro-RO" sz="1600" dirty="0"/>
                  <a:t> </a:t>
                </a:r>
                <a:r>
                  <a:rPr lang="ro-RO" sz="1600" dirty="0" err="1"/>
                  <a:t>sampling</a:t>
                </a:r>
                <a:r>
                  <a:rPr lang="ro-RO" sz="1600" dirty="0"/>
                  <a:t>!</a:t>
                </a:r>
              </a:p>
              <a:p>
                <a:pPr lvl="1">
                  <a:lnSpc>
                    <a:spcPct val="150000"/>
                  </a:lnSpc>
                  <a:buChar char="●"/>
                </a:pPr>
                <a:r>
                  <a:rPr lang="ro-RO" sz="1600" dirty="0"/>
                  <a:t>Următoarea acțiune este aleasă folosind comportamentul politicii:</a:t>
                </a:r>
              </a:p>
              <a:p>
                <a:pPr marL="596900" lvl="1" indent="0" algn="ctr">
                  <a:lnSpc>
                    <a:spcPct val="150000"/>
                  </a:lnSpc>
                  <a:buNone/>
                </a:pPr>
                <a:r>
                  <a:rPr lang="ro-RO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R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R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ro-RO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ro-RO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RO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(∙|</m:t>
                    </m:r>
                    <m:sSub>
                      <m:sSubPr>
                        <m:ctrlPr>
                          <a:rPr lang="en-R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R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RO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ro-RO" sz="1600" dirty="0"/>
              </a:p>
              <a:p>
                <a:pPr lvl="1">
                  <a:lnSpc>
                    <a:spcPct val="150000"/>
                  </a:lnSpc>
                </a:pPr>
                <a:r>
                  <a:rPr lang="ro-RO" sz="1600" dirty="0"/>
                  <a:t>Considerăm posibilitatea unei acțiuni alternative:</a:t>
                </a:r>
              </a:p>
              <a:p>
                <a:pPr marL="596900" lvl="1" indent="0" algn="ctr">
                  <a:lnSpc>
                    <a:spcPct val="150000"/>
                  </a:lnSpc>
                  <a:buNone/>
                </a:pPr>
                <a:r>
                  <a:rPr lang="ro-RO" sz="1600" dirty="0">
                    <a:ea typeface="Cambria Math" panose="02040503050406030204" pitchFamily="18" charset="0"/>
                  </a:rPr>
                  <a:t>A’</a:t>
                </a:r>
                <a14:m>
                  <m:oMath xmlns:m="http://schemas.openxmlformats.org/officeDocument/2006/math">
                    <m:r>
                      <a:rPr lang="ro-RO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ro-RO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RO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(∙|</m:t>
                    </m:r>
                    <m:sSub>
                      <m:sSubPr>
                        <m:ctrlPr>
                          <a:rPr lang="en-R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RO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RO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ro-RO" sz="1600" dirty="0"/>
              </a:p>
              <a:p>
                <a:pPr marL="596900" lvl="1" indent="0" algn="ctr">
                  <a:lnSpc>
                    <a:spcPct val="150000"/>
                  </a:lnSpc>
                  <a:buNone/>
                </a:pPr>
                <a:endParaRPr lang="ro-RO" sz="1600" dirty="0"/>
              </a:p>
              <a:p>
                <a:pPr marL="596900" lvl="1" indent="0" algn="ctr">
                  <a:lnSpc>
                    <a:spcPct val="150000"/>
                  </a:lnSpc>
                  <a:buNone/>
                </a:pPr>
                <a:endParaRPr lang="ro-RO" sz="1600" dirty="0"/>
              </a:p>
              <a:p>
                <a:pPr lvl="1">
                  <a:lnSpc>
                    <a:spcPct val="150000"/>
                  </a:lnSpc>
                </a:pPr>
                <a:endParaRPr lang="ro-RO" sz="1600" dirty="0"/>
              </a:p>
            </p:txBody>
          </p:sp>
        </mc:Choice>
        <mc:Fallback xmlns="">
          <p:sp>
            <p:nvSpPr>
              <p:cNvPr id="10" name="Google Shape;2477;p45">
                <a:extLst>
                  <a:ext uri="{FF2B5EF4-FFF2-40B4-BE49-F238E27FC236}">
                    <a16:creationId xmlns:a16="http://schemas.microsoft.com/office/drawing/2014/main" id="{66F29F1A-2352-6142-683B-FAD457EBC573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9500" y="1471800"/>
                <a:ext cx="8174195" cy="3185934"/>
              </a:xfrm>
              <a:prstGeom prst="rect">
                <a:avLst/>
              </a:prstGeom>
              <a:blipFill>
                <a:blip r:embed="rId3"/>
                <a:stretch>
                  <a:fillRect t="-1190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B352AB30-D864-87BD-2115-ED0C5EA784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1204" y="3748091"/>
            <a:ext cx="65786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130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45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400" dirty="0"/>
              <a:t>Ce este Q-</a:t>
            </a:r>
            <a:r>
              <a:rPr lang="ro-RO" sz="2400" dirty="0" err="1"/>
              <a:t>Learning</a:t>
            </a:r>
            <a:r>
              <a:rPr lang="ro-RO" sz="2400" dirty="0"/>
              <a:t>?</a:t>
            </a:r>
          </a:p>
        </p:txBody>
      </p:sp>
      <p:sp>
        <p:nvSpPr>
          <p:cNvPr id="2478" name="Google Shape;2478;p45"/>
          <p:cNvSpPr/>
          <p:nvPr/>
        </p:nvSpPr>
        <p:spPr>
          <a:xfrm>
            <a:off x="942804" y="917740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9" name="Google Shape;2479;p45"/>
          <p:cNvGrpSpPr/>
          <p:nvPr/>
        </p:nvGrpSpPr>
        <p:grpSpPr>
          <a:xfrm rot="10800000">
            <a:off x="6880759" y="1084709"/>
            <a:ext cx="1151741" cy="355855"/>
            <a:chOff x="7812047" y="4100311"/>
            <a:chExt cx="715589" cy="608196"/>
          </a:xfrm>
        </p:grpSpPr>
        <p:grpSp>
          <p:nvGrpSpPr>
            <p:cNvPr id="2480" name="Google Shape;2480;p45"/>
            <p:cNvGrpSpPr/>
            <p:nvPr/>
          </p:nvGrpSpPr>
          <p:grpSpPr>
            <a:xfrm>
              <a:off x="7812047" y="4153807"/>
              <a:ext cx="715511" cy="554700"/>
              <a:chOff x="7812047" y="4153807"/>
              <a:chExt cx="715511" cy="554700"/>
            </a:xfrm>
          </p:grpSpPr>
          <p:sp>
            <p:nvSpPr>
              <p:cNvPr id="2481" name="Google Shape;2481;p45"/>
              <p:cNvSpPr/>
              <p:nvPr/>
            </p:nvSpPr>
            <p:spPr>
              <a:xfrm rot="5400000">
                <a:off x="7954858" y="4135807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5"/>
              <p:cNvSpPr/>
              <p:nvPr/>
            </p:nvSpPr>
            <p:spPr>
              <a:xfrm>
                <a:off x="7812047" y="4228209"/>
                <a:ext cx="86400" cy="3393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3" name="Google Shape;2483;p4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22E1F956-3E91-68D0-D12B-3675E8E6E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526" y="1448163"/>
            <a:ext cx="7178947" cy="295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6279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7" name="Google Shape;2987;p61"/>
          <p:cNvSpPr/>
          <p:nvPr/>
        </p:nvSpPr>
        <p:spPr>
          <a:xfrm>
            <a:off x="2268625" y="340999"/>
            <a:ext cx="4609200" cy="266459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8" name="Google Shape;2988;p61"/>
          <p:cNvSpPr txBox="1">
            <a:spLocks noGrp="1"/>
          </p:cNvSpPr>
          <p:nvPr>
            <p:ph type="title"/>
          </p:nvPr>
        </p:nvSpPr>
        <p:spPr>
          <a:xfrm>
            <a:off x="2639875" y="534501"/>
            <a:ext cx="3866700" cy="8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2989" name="Google Shape;2989;p61"/>
          <p:cNvSpPr txBox="1">
            <a:spLocks noGrp="1"/>
          </p:cNvSpPr>
          <p:nvPr>
            <p:ph type="subTitle" idx="1"/>
          </p:nvPr>
        </p:nvSpPr>
        <p:spPr>
          <a:xfrm>
            <a:off x="2983525" y="1382665"/>
            <a:ext cx="3179400" cy="11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 rtl="0" fontAlgn="base"/>
            <a:r>
              <a:rPr lang="en-GB" b="0" i="0" u="none" strike="noStrike" dirty="0">
                <a:solidFill>
                  <a:srgbClr val="434343"/>
                </a:solidFill>
                <a:effectLst/>
                <a:latin typeface="Spectral" panose="02020502060000000000" pitchFamily="18" charset="77"/>
              </a:rPr>
              <a:t>Este </a:t>
            </a:r>
            <a:r>
              <a:rPr lang="en-GB" b="0" i="0" u="none" strike="noStrike" dirty="0" err="1">
                <a:solidFill>
                  <a:srgbClr val="434343"/>
                </a:solidFill>
                <a:effectLst/>
                <a:latin typeface="Spectral" panose="02020502060000000000" pitchFamily="18" charset="77"/>
              </a:rPr>
              <a:t>timpul</a:t>
            </a:r>
            <a:r>
              <a:rPr lang="en-GB" b="0" i="0" u="none" strike="noStrike" dirty="0">
                <a:solidFill>
                  <a:srgbClr val="434343"/>
                </a:solidFill>
                <a:effectLst/>
                <a:latin typeface="Spectral" panose="02020502060000000000" pitchFamily="18" charset="77"/>
              </a:rPr>
              <a:t> </a:t>
            </a:r>
            <a:r>
              <a:rPr lang="en-GB" b="0" i="0" u="none" strike="noStrike" dirty="0" err="1">
                <a:solidFill>
                  <a:srgbClr val="434343"/>
                </a:solidFill>
                <a:effectLst/>
                <a:latin typeface="Spectral" panose="02020502060000000000" pitchFamily="18" charset="77"/>
              </a:rPr>
              <a:t>pentru</a:t>
            </a:r>
            <a:r>
              <a:rPr lang="en-GB" b="0" i="0" u="none" strike="noStrike" dirty="0">
                <a:solidFill>
                  <a:srgbClr val="434343"/>
                </a:solidFill>
                <a:effectLst/>
                <a:latin typeface="Spectral" panose="02020502060000000000" pitchFamily="18" charset="77"/>
              </a:rPr>
              <a:t> </a:t>
            </a:r>
            <a:r>
              <a:rPr lang="en-GB" b="0" i="0" u="none" strike="noStrike" dirty="0" err="1">
                <a:solidFill>
                  <a:srgbClr val="434343"/>
                </a:solidFill>
                <a:effectLst/>
                <a:latin typeface="Spectral" panose="02020502060000000000" pitchFamily="18" charset="77"/>
              </a:rPr>
              <a:t>întrebări</a:t>
            </a:r>
            <a:r>
              <a:rPr lang="en-GB" b="0" i="0" u="none" strike="noStrike" dirty="0">
                <a:solidFill>
                  <a:srgbClr val="434343"/>
                </a:solidFill>
                <a:effectLst/>
                <a:latin typeface="Spectral" panose="02020502060000000000" pitchFamily="18" charset="77"/>
              </a:rPr>
              <a:t>!!!</a:t>
            </a:r>
            <a:r>
              <a:rPr lang="en-US" b="0" i="0" dirty="0">
                <a:solidFill>
                  <a:srgbClr val="434343"/>
                </a:solidFill>
                <a:effectLst/>
                <a:latin typeface="Spectral" panose="02020502060000000000" pitchFamily="18" charset="77"/>
              </a:rPr>
              <a:t>​</a:t>
            </a:r>
            <a:endParaRPr lang="en-US" b="0" i="0" dirty="0">
              <a:solidFill>
                <a:srgbClr val="434343"/>
              </a:solidFill>
              <a:effectLst/>
              <a:latin typeface="Segoe UI" panose="020F0502020204030204" pitchFamily="34" charset="0"/>
            </a:endParaRPr>
          </a:p>
          <a:p>
            <a:pPr algn="ctr" rtl="0" fontAlgn="base"/>
            <a:r>
              <a:rPr lang="en-GB" b="0" i="0" dirty="0">
                <a:solidFill>
                  <a:srgbClr val="434343"/>
                </a:solidFill>
                <a:effectLst/>
                <a:latin typeface="Spectral" panose="02020502060000000000" pitchFamily="18" charset="77"/>
              </a:rPr>
              <a:t>​</a:t>
            </a:r>
            <a:endParaRPr lang="en-GB" b="0" i="0" dirty="0">
              <a:solidFill>
                <a:srgbClr val="434343"/>
              </a:solidFill>
              <a:effectLst/>
              <a:latin typeface="Segoe UI" panose="020F0502020204030204" pitchFamily="34" charset="0"/>
            </a:endParaRPr>
          </a:p>
          <a:p>
            <a:pPr algn="ctr" rtl="0" fontAlgn="base"/>
            <a:r>
              <a:rPr lang="en-GB" b="0" i="0" u="none" strike="noStrike" dirty="0">
                <a:solidFill>
                  <a:srgbClr val="434343"/>
                </a:solidFill>
                <a:effectLst/>
                <a:latin typeface="Spectral" panose="02020502060000000000" pitchFamily="18" charset="77"/>
              </a:rPr>
              <a:t>stefan.iordache10@s.unibuc.ro </a:t>
            </a:r>
            <a:r>
              <a:rPr lang="en-US" b="0" i="0" dirty="0">
                <a:solidFill>
                  <a:srgbClr val="434343"/>
                </a:solidFill>
                <a:effectLst/>
                <a:latin typeface="Spectral" panose="02020502060000000000" pitchFamily="18" charset="77"/>
              </a:rPr>
              <a:t>​</a:t>
            </a:r>
            <a:endParaRPr lang="en-US" b="0" i="0" dirty="0">
              <a:solidFill>
                <a:srgbClr val="434343"/>
              </a:solidFill>
              <a:effectLst/>
              <a:latin typeface="Segoe UI" panose="020F0502020204030204" pitchFamily="34" charset="0"/>
            </a:endParaRPr>
          </a:p>
          <a:p>
            <a:pPr algn="ctr" rtl="0" fontAlgn="base"/>
            <a:r>
              <a:rPr lang="en-GB" b="0" i="0" u="none" strike="noStrike" dirty="0" err="1">
                <a:solidFill>
                  <a:srgbClr val="434343"/>
                </a:solidFill>
                <a:effectLst/>
                <a:latin typeface="Spectral" panose="02020502060000000000" pitchFamily="18" charset="77"/>
              </a:rPr>
              <a:t>ciprian.paduraru@fmi.unibuc.ro</a:t>
            </a:r>
            <a:r>
              <a:rPr lang="en-GB" b="0" i="0" dirty="0">
                <a:solidFill>
                  <a:srgbClr val="434343"/>
                </a:solidFill>
                <a:effectLst/>
                <a:latin typeface="Spectral" panose="02020502060000000000" pitchFamily="18" charset="77"/>
              </a:rPr>
              <a:t>​</a:t>
            </a:r>
            <a:endParaRPr lang="en-GB" b="0" i="0" dirty="0">
              <a:solidFill>
                <a:srgbClr val="434343"/>
              </a:solidFill>
              <a:effectLst/>
              <a:latin typeface="Segoe UI" panose="020F0502020204030204" pitchFamily="34" charset="0"/>
            </a:endParaRPr>
          </a:p>
          <a:p>
            <a:pPr algn="ctr" rtl="0" fontAlgn="base"/>
            <a:r>
              <a:rPr lang="en-GB" b="0" i="0" dirty="0">
                <a:solidFill>
                  <a:srgbClr val="434343"/>
                </a:solidFill>
                <a:effectLst/>
                <a:latin typeface="Spectral" panose="02020502060000000000" pitchFamily="18" charset="77"/>
              </a:rPr>
              <a:t>​</a:t>
            </a:r>
            <a:endParaRPr lang="en-GB" b="0" i="0" dirty="0">
              <a:solidFill>
                <a:srgbClr val="434343"/>
              </a:solidFill>
              <a:effectLst/>
              <a:latin typeface="Segoe UI" panose="020F0502020204030204" pitchFamily="34" charset="0"/>
            </a:endParaRPr>
          </a:p>
          <a:p>
            <a:pPr algn="ctr" rtl="0" fontAlgn="base"/>
            <a:r>
              <a:rPr lang="en-GB" b="0" i="0" u="none" strike="noStrike" dirty="0">
                <a:solidFill>
                  <a:srgbClr val="434343"/>
                </a:solidFill>
                <a:effectLst/>
                <a:latin typeface="Spectral" panose="02020502060000000000" pitchFamily="18" charset="77"/>
              </a:rPr>
              <a:t>+40 7.. … …</a:t>
            </a:r>
            <a:r>
              <a:rPr lang="en-US" b="0" i="0" dirty="0">
                <a:solidFill>
                  <a:srgbClr val="434343"/>
                </a:solidFill>
                <a:effectLst/>
                <a:latin typeface="Spectral" panose="02020502060000000000" pitchFamily="18" charset="77"/>
              </a:rPr>
              <a:t>​</a:t>
            </a:r>
            <a:endParaRPr lang="en-US" b="0" i="0" dirty="0">
              <a:solidFill>
                <a:srgbClr val="434343"/>
              </a:solidFill>
              <a:effectLst/>
              <a:latin typeface="Segoe UI" panose="020F0502020204030204" pitchFamily="34" charset="0"/>
            </a:endParaRPr>
          </a:p>
        </p:txBody>
      </p:sp>
      <p:grpSp>
        <p:nvGrpSpPr>
          <p:cNvPr id="3011" name="Google Shape;3011;p61"/>
          <p:cNvGrpSpPr/>
          <p:nvPr/>
        </p:nvGrpSpPr>
        <p:grpSpPr>
          <a:xfrm flipH="1">
            <a:off x="6877836" y="1091403"/>
            <a:ext cx="1142790" cy="1480405"/>
            <a:chOff x="7465916" y="720492"/>
            <a:chExt cx="1139144" cy="1477450"/>
          </a:xfrm>
        </p:grpSpPr>
        <p:sp>
          <p:nvSpPr>
            <p:cNvPr id="3012" name="Google Shape;3012;p61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61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61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61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61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61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8" name="Google Shape;3018;p61"/>
          <p:cNvGrpSpPr/>
          <p:nvPr/>
        </p:nvGrpSpPr>
        <p:grpSpPr>
          <a:xfrm rot="10800000" flipH="1">
            <a:off x="504587" y="346488"/>
            <a:ext cx="1764041" cy="758764"/>
            <a:chOff x="6659230" y="279450"/>
            <a:chExt cx="2217246" cy="953700"/>
          </a:xfrm>
        </p:grpSpPr>
        <p:sp>
          <p:nvSpPr>
            <p:cNvPr id="3019" name="Google Shape;3019;p61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61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61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61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61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24" name="Google Shape;3024;p61"/>
          <p:cNvSpPr/>
          <p:nvPr/>
        </p:nvSpPr>
        <p:spPr>
          <a:xfrm flipH="1">
            <a:off x="7818180" y="883420"/>
            <a:ext cx="429900" cy="418200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25" name="Google Shape;3025;p61"/>
          <p:cNvGrpSpPr/>
          <p:nvPr/>
        </p:nvGrpSpPr>
        <p:grpSpPr>
          <a:xfrm>
            <a:off x="1839602" y="1617067"/>
            <a:ext cx="637648" cy="658500"/>
            <a:chOff x="1839602" y="1617067"/>
            <a:chExt cx="637648" cy="658500"/>
          </a:xfrm>
        </p:grpSpPr>
        <p:sp>
          <p:nvSpPr>
            <p:cNvPr id="3026" name="Google Shape;3026;p61"/>
            <p:cNvSpPr/>
            <p:nvPr/>
          </p:nvSpPr>
          <p:spPr>
            <a:xfrm flipH="1">
              <a:off x="2047351" y="1617067"/>
              <a:ext cx="429900" cy="418200"/>
            </a:xfrm>
            <a:prstGeom prst="star4">
              <a:avLst>
                <a:gd name="adj" fmla="val 125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61"/>
            <p:cNvSpPr/>
            <p:nvPr/>
          </p:nvSpPr>
          <p:spPr>
            <a:xfrm flipH="1">
              <a:off x="1839602" y="2035267"/>
              <a:ext cx="246900" cy="240300"/>
            </a:xfrm>
            <a:prstGeom prst="star4">
              <a:avLst>
                <a:gd name="adj" fmla="val 12500"/>
              </a:avLst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28" name="Google Shape;3028;p61"/>
          <p:cNvSpPr/>
          <p:nvPr/>
        </p:nvSpPr>
        <p:spPr>
          <a:xfrm flipH="1">
            <a:off x="975250" y="4294400"/>
            <a:ext cx="281100" cy="2736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p37"/>
          <p:cNvSpPr txBox="1">
            <a:spLocks noGrp="1"/>
          </p:cNvSpPr>
          <p:nvPr>
            <p:ph type="title" idx="2"/>
          </p:nvPr>
        </p:nvSpPr>
        <p:spPr>
          <a:xfrm>
            <a:off x="2210650" y="1683075"/>
            <a:ext cx="4720200" cy="17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On-Policy MC</a:t>
            </a:r>
            <a:endParaRPr sz="4400" dirty="0"/>
          </a:p>
        </p:txBody>
      </p:sp>
      <p:sp>
        <p:nvSpPr>
          <p:cNvPr id="2193" name="Google Shape;2193;p37"/>
          <p:cNvSpPr/>
          <p:nvPr/>
        </p:nvSpPr>
        <p:spPr>
          <a:xfrm>
            <a:off x="2295151" y="540928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01</a:t>
            </a:r>
          </a:p>
        </p:txBody>
      </p:sp>
      <p:sp>
        <p:nvSpPr>
          <p:cNvPr id="2194" name="Google Shape;2194;p37"/>
          <p:cNvSpPr/>
          <p:nvPr/>
        </p:nvSpPr>
        <p:spPr>
          <a:xfrm>
            <a:off x="2231651" y="540928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01</a:t>
            </a:r>
          </a:p>
        </p:txBody>
      </p:sp>
      <p:sp>
        <p:nvSpPr>
          <p:cNvPr id="2195" name="Google Shape;2195;p37"/>
          <p:cNvSpPr/>
          <p:nvPr/>
        </p:nvSpPr>
        <p:spPr>
          <a:xfrm>
            <a:off x="1594863" y="1565164"/>
            <a:ext cx="236700" cy="2307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6" name="Google Shape;2196;p37"/>
          <p:cNvSpPr/>
          <p:nvPr/>
        </p:nvSpPr>
        <p:spPr>
          <a:xfrm>
            <a:off x="6757396" y="3778965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7" name="Google Shape;2197;p37"/>
          <p:cNvGrpSpPr/>
          <p:nvPr/>
        </p:nvGrpSpPr>
        <p:grpSpPr>
          <a:xfrm>
            <a:off x="6939236" y="1683082"/>
            <a:ext cx="1370960" cy="1778111"/>
            <a:chOff x="7465916" y="720492"/>
            <a:chExt cx="1139144" cy="1477450"/>
          </a:xfrm>
        </p:grpSpPr>
        <p:sp>
          <p:nvSpPr>
            <p:cNvPr id="2198" name="Google Shape;2198;p37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7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7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7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7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7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4" name="Google Shape;2204;p37"/>
          <p:cNvGrpSpPr/>
          <p:nvPr/>
        </p:nvGrpSpPr>
        <p:grpSpPr>
          <a:xfrm rot="5400000">
            <a:off x="-149785" y="2103340"/>
            <a:ext cx="1764685" cy="924421"/>
            <a:chOff x="7055900" y="279450"/>
            <a:chExt cx="1820576" cy="953700"/>
          </a:xfrm>
        </p:grpSpPr>
        <p:sp>
          <p:nvSpPr>
            <p:cNvPr id="2205" name="Google Shape;2205;p37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7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7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7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7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0" name="Google Shape;2210;p37"/>
          <p:cNvSpPr/>
          <p:nvPr/>
        </p:nvSpPr>
        <p:spPr>
          <a:xfrm>
            <a:off x="3843151" y="434151"/>
            <a:ext cx="236700" cy="230700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799;p55">
            <a:extLst>
              <a:ext uri="{FF2B5EF4-FFF2-40B4-BE49-F238E27FC236}">
                <a16:creationId xmlns:a16="http://schemas.microsoft.com/office/drawing/2014/main" id="{D8FF1FC3-63DA-C7DB-905F-9893BAFB7517}"/>
              </a:ext>
            </a:extLst>
          </p:cNvPr>
          <p:cNvSpPr txBox="1">
            <a:spLocks/>
          </p:cNvSpPr>
          <p:nvPr/>
        </p:nvSpPr>
        <p:spPr>
          <a:xfrm>
            <a:off x="539550" y="146285"/>
            <a:ext cx="8064900" cy="7407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5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r>
              <a:rPr lang="en-GB" sz="4000" dirty="0" err="1"/>
              <a:t>Generalizare</a:t>
            </a:r>
            <a:r>
              <a:rPr lang="en-GB" sz="4000" dirty="0"/>
              <a:t>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5ECBF3-8CC5-C8F1-5EB1-79075EDE8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0" y="2571750"/>
            <a:ext cx="4032450" cy="23165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4AD2C4-ACED-9964-1166-0F686E4BB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607" y="1088390"/>
            <a:ext cx="2700843" cy="37172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Subtitle 2">
                <a:extLst>
                  <a:ext uri="{FF2B5EF4-FFF2-40B4-BE49-F238E27FC236}">
                    <a16:creationId xmlns:a16="http://schemas.microsoft.com/office/drawing/2014/main" id="{B8A48B58-8EC7-34A7-D741-E9D464A61410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39550" y="1088390"/>
                <a:ext cx="5180530" cy="1131923"/>
              </a:xfrm>
            </p:spPr>
            <p:txBody>
              <a:bodyPr/>
              <a:lstStyle/>
              <a:p>
                <a:pPr algn="l">
                  <a:buFontTx/>
                  <a:buChar char="-"/>
                </a:pPr>
                <a:r>
                  <a:rPr lang="en-RO" sz="1800" b="1" dirty="0">
                    <a:solidFill>
                      <a:srgbClr val="FF0000"/>
                    </a:solidFill>
                  </a:rPr>
                  <a:t>Evaluarea politicii: </a:t>
                </a:r>
                <a:r>
                  <a:rPr lang="en-RO" sz="1800" b="1" dirty="0">
                    <a:solidFill>
                      <a:schemeClr val="bg1">
                        <a:lumMod val="10000"/>
                      </a:schemeClr>
                    </a:solidFill>
                  </a:rPr>
                  <a:t>Estimarea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RO" sz="1800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sz="1800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RO" sz="1800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sub>
                    </m:sSub>
                  </m:oMath>
                </a14:m>
                <a:endParaRPr lang="en-RO" sz="1800" b="1" dirty="0">
                  <a:solidFill>
                    <a:srgbClr val="FF0000"/>
                  </a:solidFill>
                </a:endParaRPr>
              </a:p>
              <a:p>
                <a:pPr algn="l">
                  <a:buFontTx/>
                  <a:buChar char="-"/>
                </a:pPr>
                <a:r>
                  <a:rPr lang="en-RO" sz="1800" b="1" dirty="0">
                    <a:solidFill>
                      <a:srgbClr val="FF0000"/>
                    </a:solidFill>
                  </a:rPr>
                  <a:t>Îmbunătățire politicii: </a:t>
                </a:r>
                <a:r>
                  <a:rPr lang="en-RO" sz="1800" b="1" dirty="0">
                    <a:solidFill>
                      <a:schemeClr val="bg1">
                        <a:lumMod val="10000"/>
                      </a:schemeClr>
                    </a:solidFill>
                  </a:rPr>
                  <a:t>Generarea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RO" sz="1800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RO" sz="1800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p>
                        <m:r>
                          <a:rPr lang="en-RO" sz="1800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RO" sz="1800" b="1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RO" sz="1800" b="1" i="1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</m:oMath>
                </a14:m>
                <a:endParaRPr lang="en-RO" sz="1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Subtitle 2">
                <a:extLst>
                  <a:ext uri="{FF2B5EF4-FFF2-40B4-BE49-F238E27FC236}">
                    <a16:creationId xmlns:a16="http://schemas.microsoft.com/office/drawing/2014/main" id="{B8A48B58-8EC7-34A7-D741-E9D464A6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39550" y="1088390"/>
                <a:ext cx="5180530" cy="1131923"/>
              </a:xfrm>
              <a:blipFill>
                <a:blip r:embed="rId4"/>
                <a:stretch>
                  <a:fillRect l="-978" t="-2198" b="-5495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2073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6" name="Google Shape;2796;p55"/>
          <p:cNvSpPr/>
          <p:nvPr/>
        </p:nvSpPr>
        <p:spPr>
          <a:xfrm>
            <a:off x="539500" y="1458125"/>
            <a:ext cx="3456600" cy="3353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9" name="Google Shape;2799;p55"/>
          <p:cNvSpPr txBox="1">
            <a:spLocks noGrp="1"/>
          </p:cNvSpPr>
          <p:nvPr>
            <p:ph type="title"/>
          </p:nvPr>
        </p:nvSpPr>
        <p:spPr>
          <a:xfrm>
            <a:off x="539550" y="356855"/>
            <a:ext cx="80649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Îmbunătățiri</a:t>
            </a:r>
            <a:r>
              <a:rPr lang="en" dirty="0"/>
              <a:t>: V(s) vs. Q(s, a)</a:t>
            </a:r>
            <a:endParaRPr dirty="0"/>
          </a:p>
        </p:txBody>
      </p:sp>
      <p:sp>
        <p:nvSpPr>
          <p:cNvPr id="2801" name="Google Shape;2801;p55"/>
          <p:cNvSpPr txBox="1"/>
          <p:nvPr/>
        </p:nvSpPr>
        <p:spPr>
          <a:xfrm>
            <a:off x="542127" y="1454402"/>
            <a:ext cx="3414958" cy="3353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RO" sz="1600" b="1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Spectral"/>
                <a:cs typeface="Times New Roman" panose="02020603050405020304" pitchFamily="18" charset="0"/>
                <a:sym typeface="Spectral"/>
              </a:rPr>
              <a:t>Îmbunătățirea politicii cu ajutorul V(s)</a:t>
            </a:r>
          </a:p>
          <a:p>
            <a:pPr algn="ctr"/>
            <a:endParaRPr lang="en-RO" sz="1600" b="1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ea typeface="Spectral"/>
              <a:cs typeface="Times New Roman" panose="02020603050405020304" pitchFamily="18" charset="0"/>
              <a:sym typeface="Spectral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RO" sz="1600" b="1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Spectral"/>
                <a:cs typeface="Times New Roman" panose="02020603050405020304" pitchFamily="18" charset="0"/>
                <a:sym typeface="Spectral"/>
              </a:rPr>
              <a:t>Necesită existența modelului din spatele MDP-ului (procesul decizional Markov)</a:t>
            </a:r>
          </a:p>
          <a:p>
            <a:pPr algn="ctr"/>
            <a:endParaRPr lang="en-RO" sz="1600" b="1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ea typeface="Spectral"/>
              <a:cs typeface="Times New Roman" panose="02020603050405020304" pitchFamily="18" charset="0"/>
              <a:sym typeface="Spectral"/>
            </a:endParaRPr>
          </a:p>
        </p:txBody>
      </p:sp>
      <p:grpSp>
        <p:nvGrpSpPr>
          <p:cNvPr id="2813" name="Google Shape;2813;p55"/>
          <p:cNvGrpSpPr/>
          <p:nvPr/>
        </p:nvGrpSpPr>
        <p:grpSpPr>
          <a:xfrm rot="10800000" flipH="1">
            <a:off x="2983814" y="1186027"/>
            <a:ext cx="1038441" cy="387946"/>
            <a:chOff x="7740700" y="4100311"/>
            <a:chExt cx="786936" cy="604089"/>
          </a:xfrm>
        </p:grpSpPr>
        <p:grpSp>
          <p:nvGrpSpPr>
            <p:cNvPr id="2814" name="Google Shape;2814;p55"/>
            <p:cNvGrpSpPr/>
            <p:nvPr/>
          </p:nvGrpSpPr>
          <p:grpSpPr>
            <a:xfrm>
              <a:off x="7740700" y="4149700"/>
              <a:ext cx="737550" cy="554700"/>
              <a:chOff x="7740700" y="4149700"/>
              <a:chExt cx="737550" cy="554700"/>
            </a:xfrm>
          </p:grpSpPr>
          <p:sp>
            <p:nvSpPr>
              <p:cNvPr id="2815" name="Google Shape;2815;p55"/>
              <p:cNvSpPr/>
              <p:nvPr/>
            </p:nvSpPr>
            <p:spPr>
              <a:xfrm rot="5400000">
                <a:off x="7905550" y="4131700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55"/>
              <p:cNvSpPr/>
              <p:nvPr/>
            </p:nvSpPr>
            <p:spPr>
              <a:xfrm>
                <a:off x="7740700" y="4286500"/>
                <a:ext cx="86400" cy="2811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17" name="Google Shape;2817;p55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8" name="Google Shape;2818;p55"/>
          <p:cNvGrpSpPr/>
          <p:nvPr/>
        </p:nvGrpSpPr>
        <p:grpSpPr>
          <a:xfrm rot="10800000" flipH="1">
            <a:off x="533701" y="798053"/>
            <a:ext cx="901976" cy="387965"/>
            <a:chOff x="6659230" y="279450"/>
            <a:chExt cx="2217246" cy="953700"/>
          </a:xfrm>
        </p:grpSpPr>
        <p:sp>
          <p:nvSpPr>
            <p:cNvPr id="2819" name="Google Shape;2819;p55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55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55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55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55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2804;p55">
            <a:extLst>
              <a:ext uri="{FF2B5EF4-FFF2-40B4-BE49-F238E27FC236}">
                <a16:creationId xmlns:a16="http://schemas.microsoft.com/office/drawing/2014/main" id="{FCAE74F7-3E1F-B3CD-6FE9-71E8DDC7D288}"/>
              </a:ext>
            </a:extLst>
          </p:cNvPr>
          <p:cNvSpPr txBox="1"/>
          <p:nvPr/>
        </p:nvSpPr>
        <p:spPr>
          <a:xfrm>
            <a:off x="5119118" y="1863817"/>
            <a:ext cx="3430339" cy="356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endParaRPr lang="en-RO" sz="1600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ea typeface="Spectral"/>
              <a:cs typeface="Times New Roman" panose="02020603050405020304" pitchFamily="18" charset="0"/>
              <a:sym typeface="Spectral"/>
            </a:endParaRPr>
          </a:p>
        </p:txBody>
      </p:sp>
      <p:sp>
        <p:nvSpPr>
          <p:cNvPr id="6" name="Google Shape;2796;p55">
            <a:extLst>
              <a:ext uri="{FF2B5EF4-FFF2-40B4-BE49-F238E27FC236}">
                <a16:creationId xmlns:a16="http://schemas.microsoft.com/office/drawing/2014/main" id="{58E27461-59DE-1EAE-47FD-B1D8521B0271}"/>
              </a:ext>
            </a:extLst>
          </p:cNvPr>
          <p:cNvSpPr/>
          <p:nvPr/>
        </p:nvSpPr>
        <p:spPr>
          <a:xfrm>
            <a:off x="5119118" y="1424593"/>
            <a:ext cx="3482755" cy="338350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RO" sz="1600" b="1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Spectral"/>
                <a:cs typeface="Times New Roman" panose="02020603050405020304" pitchFamily="18" charset="0"/>
                <a:sym typeface="Spectral"/>
              </a:rPr>
              <a:t>Îmbunătățirea politicii cu ajutorul Q(s, a)</a:t>
            </a:r>
          </a:p>
          <a:p>
            <a:pPr algn="ctr"/>
            <a:endParaRPr lang="en-RO" sz="1600" b="1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ea typeface="Spectral"/>
              <a:cs typeface="Times New Roman" panose="02020603050405020304" pitchFamily="18" charset="0"/>
              <a:sym typeface="Spectral"/>
            </a:endParaRPr>
          </a:p>
          <a:p>
            <a:pPr algn="ctr"/>
            <a:endParaRPr lang="en-RO" sz="1600" b="1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ea typeface="Spectral"/>
              <a:cs typeface="Times New Roman" panose="02020603050405020304" pitchFamily="18" charset="0"/>
              <a:sym typeface="Spectral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RO" sz="1600" b="1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ea typeface="Spectral"/>
                <a:cs typeface="Times New Roman" panose="02020603050405020304" pitchFamily="18" charset="0"/>
                <a:sym typeface="Spectral"/>
              </a:rPr>
              <a:t>Este model-free!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C2C049-8419-D336-8885-23990BFD2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975" y="3610794"/>
            <a:ext cx="2904399" cy="6933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DB2E21-19BF-FF1D-A7EA-18EF1BAE44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8351" y="3472480"/>
            <a:ext cx="2687674" cy="85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183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799;p55">
            <a:extLst>
              <a:ext uri="{FF2B5EF4-FFF2-40B4-BE49-F238E27FC236}">
                <a16:creationId xmlns:a16="http://schemas.microsoft.com/office/drawing/2014/main" id="{D8FF1FC3-63DA-C7DB-905F-9893BAFB7517}"/>
              </a:ext>
            </a:extLst>
          </p:cNvPr>
          <p:cNvSpPr txBox="1">
            <a:spLocks/>
          </p:cNvSpPr>
          <p:nvPr/>
        </p:nvSpPr>
        <p:spPr>
          <a:xfrm>
            <a:off x="539550" y="146285"/>
            <a:ext cx="8064900" cy="7407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5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r>
              <a:rPr lang="en-GB" sz="3200" dirty="0" err="1"/>
              <a:t>Alegem</a:t>
            </a:r>
            <a:r>
              <a:rPr lang="en-GB" sz="3200" dirty="0"/>
              <a:t> ”Action-Value Function”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ubtitle 2">
                <a:extLst>
                  <a:ext uri="{FF2B5EF4-FFF2-40B4-BE49-F238E27FC236}">
                    <a16:creationId xmlns:a16="http://schemas.microsoft.com/office/drawing/2014/main" id="{B8A48B58-8EC7-34A7-D741-E9D464A61410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539550" y="1088390"/>
                <a:ext cx="5180530" cy="1131923"/>
              </a:xfrm>
            </p:spPr>
            <p:txBody>
              <a:bodyPr/>
              <a:lstStyle/>
              <a:p>
                <a:pPr algn="l">
                  <a:buFontTx/>
                  <a:buChar char="-"/>
                </a:pPr>
                <a:r>
                  <a:rPr lang="en-RO" sz="1800" b="1" dirty="0">
                    <a:solidFill>
                      <a:srgbClr val="FF0000"/>
                    </a:solidFill>
                  </a:rPr>
                  <a:t>Evaluarea politicii: </a:t>
                </a:r>
                <a:r>
                  <a:rPr lang="en-RO" sz="1800" b="1" dirty="0">
                    <a:solidFill>
                      <a:schemeClr val="bg1">
                        <a:lumMod val="10000"/>
                      </a:schemeClr>
                    </a:solidFill>
                  </a:rPr>
                  <a:t>Estimarea </a:t>
                </a:r>
                <a14:m>
                  <m:oMath xmlns:m="http://schemas.openxmlformats.org/officeDocument/2006/math">
                    <m:r>
                      <a:rPr lang="en-RO" sz="1800" b="1" i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𝐐</m:t>
                    </m:r>
                    <m:r>
                      <a:rPr lang="en-RO" sz="1800" b="1" i="0" smtClean="0">
                        <a:solidFill>
                          <a:schemeClr val="bg1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RO" sz="1800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RO" sz="1800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RO" sz="1800" b="1" i="1" smtClean="0">
                            <a:solidFill>
                              <a:schemeClr val="bg1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sub>
                    </m:sSub>
                  </m:oMath>
                </a14:m>
                <a:endParaRPr lang="en-RO" sz="1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Subtitle 2">
                <a:extLst>
                  <a:ext uri="{FF2B5EF4-FFF2-40B4-BE49-F238E27FC236}">
                    <a16:creationId xmlns:a16="http://schemas.microsoft.com/office/drawing/2014/main" id="{B8A48B58-8EC7-34A7-D741-E9D464A6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539550" y="1088390"/>
                <a:ext cx="5180530" cy="1131923"/>
              </a:xfrm>
              <a:blipFill>
                <a:blip r:embed="rId2"/>
                <a:stretch>
                  <a:fillRect l="-978"/>
                </a:stretch>
              </a:blipFill>
            </p:spPr>
            <p:txBody>
              <a:bodyPr/>
              <a:lstStyle/>
              <a:p>
                <a:r>
                  <a:rPr lang="en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D7A3793-DB74-17AF-25BE-1A4C8B778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6769" y="1900422"/>
            <a:ext cx="4645631" cy="308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677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799;p55">
            <a:extLst>
              <a:ext uri="{FF2B5EF4-FFF2-40B4-BE49-F238E27FC236}">
                <a16:creationId xmlns:a16="http://schemas.microsoft.com/office/drawing/2014/main" id="{D8FF1FC3-63DA-C7DB-905F-9893BAFB7517}"/>
              </a:ext>
            </a:extLst>
          </p:cNvPr>
          <p:cNvSpPr txBox="1">
            <a:spLocks/>
          </p:cNvSpPr>
          <p:nvPr/>
        </p:nvSpPr>
        <p:spPr>
          <a:xfrm>
            <a:off x="539550" y="146285"/>
            <a:ext cx="8064900" cy="7407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5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r>
              <a:rPr lang="en-GB" sz="3200" dirty="0"/>
              <a:t>Dar cum </a:t>
            </a:r>
            <a:r>
              <a:rPr lang="en-GB" sz="3200" dirty="0" err="1"/>
              <a:t>alegem</a:t>
            </a:r>
            <a:r>
              <a:rPr lang="en-GB" sz="3200" dirty="0"/>
              <a:t> </a:t>
            </a:r>
            <a:r>
              <a:rPr lang="en-GB" sz="3200" dirty="0" err="1"/>
              <a:t>acțiunile</a:t>
            </a:r>
            <a:r>
              <a:rPr lang="en-GB" sz="3200" dirty="0"/>
              <a:t>?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8A48B58-8EC7-34A7-D741-E9D464A61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9582" y="1088390"/>
            <a:ext cx="7081284" cy="3345387"/>
          </a:xfrm>
        </p:spPr>
        <p:txBody>
          <a:bodyPr anchor="t"/>
          <a:lstStyle/>
          <a:p>
            <a:pPr marL="139700" indent="0"/>
            <a:r>
              <a:rPr lang="en-RO" sz="2000" b="1" dirty="0">
                <a:solidFill>
                  <a:srgbClr val="FF0000"/>
                </a:solidFill>
              </a:rPr>
              <a:t>GREEDY!!!!</a:t>
            </a:r>
          </a:p>
          <a:p>
            <a:pPr algn="l">
              <a:buFontTx/>
              <a:buChar char="-"/>
            </a:pPr>
            <a:endParaRPr lang="en-RO" sz="1800" b="1" dirty="0">
              <a:solidFill>
                <a:srgbClr val="FF0000"/>
              </a:solidFill>
            </a:endParaRPr>
          </a:p>
          <a:p>
            <a:pPr marL="139700" indent="0" algn="l"/>
            <a:r>
              <a:rPr lang="en-RO" sz="1800" b="1" dirty="0">
                <a:solidFill>
                  <a:schemeClr val="bg1">
                    <a:lumMod val="10000"/>
                  </a:schemeClr>
                </a:solidFill>
              </a:rPr>
              <a:t>Exemplu: </a:t>
            </a:r>
            <a:r>
              <a:rPr lang="en-RO" sz="1800" dirty="0">
                <a:solidFill>
                  <a:schemeClr val="bg1">
                    <a:lumMod val="10000"/>
                  </a:schemeClr>
                </a:solidFill>
              </a:rPr>
              <a:t>Avem două cutii (stânga și dreapta) din care extragem obiecte. Se execută următoarele acțiuni conform strategiei greedy:</a:t>
            </a:r>
          </a:p>
          <a:p>
            <a:pPr marL="139700" indent="0" algn="l"/>
            <a:endParaRPr lang="en-RO" sz="1800" dirty="0">
              <a:solidFill>
                <a:schemeClr val="bg1">
                  <a:lumMod val="10000"/>
                </a:schemeClr>
              </a:solidFill>
            </a:endParaRPr>
          </a:p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RO" sz="1800" dirty="0">
                <a:solidFill>
                  <a:schemeClr val="bg1">
                    <a:lumMod val="10000"/>
                  </a:schemeClr>
                </a:solidFill>
              </a:rPr>
              <a:t>Deschidem cutia din dreapta =&gt; reward 0  = V(dreapta) = 0</a:t>
            </a:r>
          </a:p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RO" sz="1800" dirty="0">
                <a:solidFill>
                  <a:schemeClr val="bg1">
                    <a:lumMod val="10000"/>
                  </a:schemeClr>
                </a:solidFill>
              </a:rPr>
              <a:t>Deschidem cutia din stânga =&gt; reward +1  = V(stânga) = +1</a:t>
            </a:r>
          </a:p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RO" sz="1800" dirty="0">
                <a:solidFill>
                  <a:schemeClr val="bg1">
                    <a:lumMod val="10000"/>
                  </a:schemeClr>
                </a:solidFill>
              </a:rPr>
              <a:t>Deschidem cutia din stânga =&gt; reward +3  = V(stânga) = +3</a:t>
            </a:r>
          </a:p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RO" sz="1800" dirty="0">
                <a:solidFill>
                  <a:schemeClr val="bg1">
                    <a:lumMod val="10000"/>
                  </a:schemeClr>
                </a:solidFill>
              </a:rPr>
              <a:t>Deschidem cutia din stânga =&gt; reward +2  = V(stânga) = +2</a:t>
            </a:r>
          </a:p>
          <a:p>
            <a:pPr marL="425450" indent="-285750" algn="l">
              <a:buFont typeface="Arial" panose="020B0604020202020204" pitchFamily="34" charset="0"/>
              <a:buChar char="•"/>
            </a:pPr>
            <a:endParaRPr lang="en-RO" sz="1800" dirty="0">
              <a:solidFill>
                <a:schemeClr val="bg1">
                  <a:lumMod val="10000"/>
                </a:schemeClr>
              </a:solidFill>
            </a:endParaRPr>
          </a:p>
          <a:p>
            <a:pPr marL="139700" indent="0"/>
            <a:r>
              <a:rPr lang="en-RO" sz="1800" b="1" dirty="0">
                <a:solidFill>
                  <a:srgbClr val="C00000"/>
                </a:solidFill>
              </a:rPr>
              <a:t>Suntem siguri că alegem cea mai bună cutie???</a:t>
            </a:r>
          </a:p>
          <a:p>
            <a:pPr marL="425450" indent="-285750" algn="l">
              <a:buFont typeface="Arial" panose="020B0604020202020204" pitchFamily="34" charset="0"/>
              <a:buChar char="•"/>
            </a:pPr>
            <a:endParaRPr lang="en-RO" sz="1800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64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799;p55">
            <a:extLst>
              <a:ext uri="{FF2B5EF4-FFF2-40B4-BE49-F238E27FC236}">
                <a16:creationId xmlns:a16="http://schemas.microsoft.com/office/drawing/2014/main" id="{D8FF1FC3-63DA-C7DB-905F-9893BAFB7517}"/>
              </a:ext>
            </a:extLst>
          </p:cNvPr>
          <p:cNvSpPr txBox="1">
            <a:spLocks/>
          </p:cNvSpPr>
          <p:nvPr/>
        </p:nvSpPr>
        <p:spPr>
          <a:xfrm>
            <a:off x="539550" y="146285"/>
            <a:ext cx="8064900" cy="7407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5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erriweather"/>
              <a:buNone/>
              <a:defRPr sz="5200" b="0" i="0" u="none" strike="noStrike" cap="non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r>
              <a:rPr lang="en-GB" sz="3200" dirty="0" err="1"/>
              <a:t>Soluția</a:t>
            </a:r>
            <a:r>
              <a:rPr lang="en-GB" sz="3200" dirty="0"/>
              <a:t> </a:t>
            </a:r>
            <a:r>
              <a:rPr lang="en-GB" sz="3200" dirty="0" err="1"/>
              <a:t>pentru</a:t>
            </a:r>
            <a:r>
              <a:rPr lang="en-GB" sz="3200" dirty="0"/>
              <a:t> Greedy? </a:t>
            </a:r>
            <a:r>
              <a:rPr lang="en-GB" sz="3200" dirty="0">
                <a:solidFill>
                  <a:srgbClr val="C00000"/>
                </a:solidFill>
              </a:rPr>
              <a:t>ϵ-Greedy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8A48B58-8EC7-34A7-D741-E9D464A61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9582" y="1088390"/>
            <a:ext cx="7081284" cy="3345387"/>
          </a:xfrm>
        </p:spPr>
        <p:txBody>
          <a:bodyPr anchor="t"/>
          <a:lstStyle/>
          <a:p>
            <a:pPr marL="425450" indent="-285750" algn="l">
              <a:buFont typeface="Arial" panose="020B0604020202020204" pitchFamily="34" charset="0"/>
              <a:buChar char="•"/>
            </a:pPr>
            <a:endParaRPr lang="en-RO" sz="1800" dirty="0">
              <a:solidFill>
                <a:schemeClr val="bg1">
                  <a:lumMod val="10000"/>
                </a:schemeClr>
              </a:solidFill>
            </a:endParaRPr>
          </a:p>
          <a:p>
            <a:pPr marL="139700" indent="0"/>
            <a:r>
              <a:rPr lang="en-GB" sz="1800" b="1" dirty="0">
                <a:solidFill>
                  <a:srgbClr val="C00000"/>
                </a:solidFill>
              </a:rPr>
              <a:t>ϵ-Greedy -&gt; </a:t>
            </a:r>
            <a:r>
              <a:rPr lang="en-GB" sz="1800" b="1" dirty="0" err="1">
                <a:solidFill>
                  <a:srgbClr val="C00000"/>
                </a:solidFill>
              </a:rPr>
              <a:t>Explorare</a:t>
            </a:r>
            <a:r>
              <a:rPr lang="en-GB" sz="1800" b="1" dirty="0">
                <a:solidFill>
                  <a:srgbClr val="C00000"/>
                </a:solidFill>
              </a:rPr>
              <a:t>!!!</a:t>
            </a:r>
            <a:endParaRPr lang="en-RO" sz="1800" b="1" dirty="0">
              <a:solidFill>
                <a:schemeClr val="bg1">
                  <a:lumMod val="10000"/>
                </a:schemeClr>
              </a:solidFill>
            </a:endParaRPr>
          </a:p>
          <a:p>
            <a:pPr marL="425450" indent="-285750" algn="l">
              <a:buFont typeface="Arial" panose="020B0604020202020204" pitchFamily="34" charset="0"/>
              <a:buChar char="•"/>
            </a:pPr>
            <a:endParaRPr lang="en-RO" sz="1800" dirty="0">
              <a:solidFill>
                <a:schemeClr val="bg1">
                  <a:lumMod val="10000"/>
                </a:schemeClr>
              </a:solidFill>
            </a:endParaRPr>
          </a:p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RO" sz="1800" dirty="0">
                <a:solidFill>
                  <a:schemeClr val="bg1">
                    <a:lumMod val="10000"/>
                  </a:schemeClr>
                </a:solidFill>
              </a:rPr>
              <a:t>Toate cele m acțiuni sunt încercate cu probabilitate diferită de zero.</a:t>
            </a:r>
          </a:p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RO" sz="1800" dirty="0">
                <a:solidFill>
                  <a:schemeClr val="bg1">
                    <a:lumMod val="10000"/>
                  </a:schemeClr>
                </a:solidFill>
              </a:rPr>
              <a:t>Alegem cu probabilitate </a:t>
            </a:r>
            <a:r>
              <a:rPr lang="en-RO" sz="1800" b="1" dirty="0">
                <a:solidFill>
                  <a:srgbClr val="C00000"/>
                </a:solidFill>
              </a:rPr>
              <a:t>1 -</a:t>
            </a:r>
            <a:r>
              <a:rPr lang="en-GB" sz="1800" b="1" dirty="0">
                <a:solidFill>
                  <a:srgbClr val="C00000"/>
                </a:solidFill>
              </a:rPr>
              <a:t> ϵ </a:t>
            </a:r>
            <a:r>
              <a:rPr lang="en-GB" sz="1800" dirty="0" err="1">
                <a:solidFill>
                  <a:schemeClr val="bg1">
                    <a:lumMod val="10000"/>
                  </a:schemeClr>
                </a:solidFill>
              </a:rPr>
              <a:t>acțiunea</a:t>
            </a:r>
            <a:r>
              <a:rPr lang="en-GB" sz="1800" dirty="0">
                <a:solidFill>
                  <a:schemeClr val="bg1">
                    <a:lumMod val="10000"/>
                  </a:schemeClr>
                </a:solidFill>
              </a:rPr>
              <a:t> greedy. </a:t>
            </a:r>
          </a:p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1">
                    <a:lumMod val="10000"/>
                  </a:schemeClr>
                </a:solidFill>
              </a:rPr>
              <a:t>Cu </a:t>
            </a:r>
            <a:r>
              <a:rPr lang="en-GB" sz="1800" dirty="0" err="1">
                <a:solidFill>
                  <a:schemeClr val="bg1">
                    <a:lumMod val="10000"/>
                  </a:schemeClr>
                </a:solidFill>
              </a:rPr>
              <a:t>probabilitate</a:t>
            </a:r>
            <a:r>
              <a:rPr lang="en-GB" sz="180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GB" sz="1800" b="1" dirty="0">
                <a:solidFill>
                  <a:srgbClr val="C00000"/>
                </a:solidFill>
              </a:rPr>
              <a:t>ϵ </a:t>
            </a:r>
            <a:r>
              <a:rPr lang="en-GB" sz="1800" dirty="0" err="1">
                <a:solidFill>
                  <a:schemeClr val="bg1">
                    <a:lumMod val="10000"/>
                  </a:schemeClr>
                </a:solidFill>
              </a:rPr>
              <a:t>alegem</a:t>
            </a:r>
            <a:r>
              <a:rPr lang="en-GB" sz="1800" dirty="0">
                <a:solidFill>
                  <a:schemeClr val="bg1">
                    <a:lumMod val="10000"/>
                  </a:schemeClr>
                </a:solidFill>
              </a:rPr>
              <a:t> o </a:t>
            </a:r>
            <a:r>
              <a:rPr lang="en-GB" sz="1800" dirty="0" err="1">
                <a:solidFill>
                  <a:schemeClr val="bg1">
                    <a:lumMod val="10000"/>
                  </a:schemeClr>
                </a:solidFill>
              </a:rPr>
              <a:t>acțiune</a:t>
            </a:r>
            <a:r>
              <a:rPr lang="en-GB" sz="1800" dirty="0">
                <a:solidFill>
                  <a:schemeClr val="bg1">
                    <a:lumMod val="10000"/>
                  </a:schemeClr>
                </a:solidFill>
              </a:rPr>
              <a:t> </a:t>
            </a:r>
            <a:r>
              <a:rPr lang="en-GB" sz="1800" dirty="0" err="1">
                <a:solidFill>
                  <a:schemeClr val="bg1">
                    <a:lumMod val="10000"/>
                  </a:schemeClr>
                </a:solidFill>
              </a:rPr>
              <a:t>aleatorie</a:t>
            </a:r>
            <a:r>
              <a:rPr lang="en-GB" sz="1800" dirty="0">
                <a:solidFill>
                  <a:schemeClr val="bg1">
                    <a:lumMod val="10000"/>
                  </a:schemeClr>
                </a:solidFill>
              </a:rPr>
              <a:t>.</a:t>
            </a:r>
            <a:endParaRPr lang="en-RO" sz="1800" dirty="0">
              <a:solidFill>
                <a:schemeClr val="bg1">
                  <a:lumMod val="1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E35172-1F13-3318-270B-848CC40D8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724" y="3266263"/>
            <a:ext cx="5207000" cy="99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386122"/>
      </p:ext>
    </p:extLst>
  </p:cSld>
  <p:clrMapOvr>
    <a:masterClrMapping/>
  </p:clrMapOvr>
</p:sld>
</file>

<file path=ppt/theme/theme1.xml><?xml version="1.0" encoding="utf-8"?>
<a:theme xmlns:a="http://schemas.openxmlformats.org/drawingml/2006/main" name="Graph Paper Style Thesis by Slidesgo">
  <a:themeElements>
    <a:clrScheme name="Simple Light">
      <a:dk1>
        <a:srgbClr val="434343"/>
      </a:dk1>
      <a:lt1>
        <a:srgbClr val="F3F3F3"/>
      </a:lt1>
      <a:dk2>
        <a:srgbClr val="B7B7B7"/>
      </a:dk2>
      <a:lt2>
        <a:srgbClr val="859477"/>
      </a:lt2>
      <a:accent1>
        <a:srgbClr val="D9997D"/>
      </a:accent1>
      <a:accent2>
        <a:srgbClr val="F2C2A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3E6573EBEF95419FE5CDD911A166BF" ma:contentTypeVersion="15" ma:contentTypeDescription="Create a new document." ma:contentTypeScope="" ma:versionID="f644737e068aee49486d558baf86a1fb">
  <xsd:schema xmlns:xsd="http://www.w3.org/2001/XMLSchema" xmlns:xs="http://www.w3.org/2001/XMLSchema" xmlns:p="http://schemas.microsoft.com/office/2006/metadata/properties" xmlns:ns2="d06dbadc-5ebd-4821-b299-ce6b9eaad42b" xmlns:ns3="a519f88a-14ae-4969-bd47-81d0c9591b2c" targetNamespace="http://schemas.microsoft.com/office/2006/metadata/properties" ma:root="true" ma:fieldsID="926e15f37bc058c502fcbb5bcf6d81ad" ns2:_="" ns3:_="">
    <xsd:import namespace="d06dbadc-5ebd-4821-b299-ce6b9eaad42b"/>
    <xsd:import namespace="a519f88a-14ae-4969-bd47-81d0c9591b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6dbadc-5ebd-4821-b299-ce6b9eaad4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f5cd9f51-4d1e-4d57-bf3d-f118fc5c809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19f88a-14ae-4969-bd47-81d0c9591b2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4917cf12-c4b0-4164-92f7-80e199fa05bf}" ma:internalName="TaxCatchAll" ma:showField="CatchAllData" ma:web="a519f88a-14ae-4969-bd47-81d0c9591b2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06dbadc-5ebd-4821-b299-ce6b9eaad42b">
      <Terms xmlns="http://schemas.microsoft.com/office/infopath/2007/PartnerControls"/>
    </lcf76f155ced4ddcb4097134ff3c332f>
    <TaxCatchAll xmlns="a519f88a-14ae-4969-bd47-81d0c9591b2c" xsi:nil="true"/>
  </documentManagement>
</p:properties>
</file>

<file path=customXml/itemProps1.xml><?xml version="1.0" encoding="utf-8"?>
<ds:datastoreItem xmlns:ds="http://schemas.openxmlformats.org/officeDocument/2006/customXml" ds:itemID="{DD20281F-A1C7-4631-8170-91243434C6F0}"/>
</file>

<file path=customXml/itemProps2.xml><?xml version="1.0" encoding="utf-8"?>
<ds:datastoreItem xmlns:ds="http://schemas.openxmlformats.org/officeDocument/2006/customXml" ds:itemID="{159AAA49-43B8-4853-A964-21A6673E4C1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283894A-D65B-4072-B872-A603FA3636FE}">
  <ds:schemaRefs>
    <ds:schemaRef ds:uri="http://schemas.microsoft.com/office/2006/metadata/properties"/>
    <ds:schemaRef ds:uri="http://schemas.microsoft.com/office/infopath/2007/PartnerControls"/>
    <ds:schemaRef ds:uri="d06dbadc-5ebd-4821-b299-ce6b9eaad42b"/>
    <ds:schemaRef ds:uri="a519f88a-14ae-4969-bd47-81d0c9591b2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3083</TotalTime>
  <Words>779</Words>
  <Application>Microsoft Macintosh PowerPoint</Application>
  <PresentationFormat>On-screen Show (16:9)</PresentationFormat>
  <Paragraphs>141</Paragraphs>
  <Slides>32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Cambria Math</vt:lpstr>
      <vt:lpstr>Spectral Light</vt:lpstr>
      <vt:lpstr>Merriweather;900</vt:lpstr>
      <vt:lpstr>Segoe UI</vt:lpstr>
      <vt:lpstr>Merriweather Black</vt:lpstr>
      <vt:lpstr>Spectral</vt:lpstr>
      <vt:lpstr>Arial</vt:lpstr>
      <vt:lpstr>Merriweather</vt:lpstr>
      <vt:lpstr>Times New Roman</vt:lpstr>
      <vt:lpstr>Graph Paper Style Thesis by Slidesgo</vt:lpstr>
      <vt:lpstr>Introducere în Reinforcement Learning</vt:lpstr>
      <vt:lpstr>Cuprins</vt:lpstr>
      <vt:lpstr>On-Policy vs Off-Policy</vt:lpstr>
      <vt:lpstr>On-Policy MC</vt:lpstr>
      <vt:lpstr>PowerPoint Presentation</vt:lpstr>
      <vt:lpstr>Îmbunătățiri: V(s) vs. Q(s, a)</vt:lpstr>
      <vt:lpstr>PowerPoint Presentation</vt:lpstr>
      <vt:lpstr>PowerPoint Presentation</vt:lpstr>
      <vt:lpstr>PowerPoint Presentation</vt:lpstr>
      <vt:lpstr>Teoremă!   Pentru orice politică ε-greedy π, politica π’ obținută cu ajutorul qπ este o îmbunătățire față de politica anterioară, v_(π^′ ) (s)≥ v_π (s).  </vt:lpstr>
      <vt:lpstr>PowerPoint Presentation</vt:lpstr>
      <vt:lpstr>PowerPoint Presentation</vt:lpstr>
      <vt:lpstr>PowerPoint Presentation</vt:lpstr>
      <vt:lpstr>GLIE (Greedy in the Limit with Infinite Exploration)</vt:lpstr>
      <vt:lpstr>GLIE Monte-Carlo</vt:lpstr>
      <vt:lpstr>Teoremă!   GLIE Monte-Carlo converge către zona optimă a funcției valoare-acțiune, Q(s,a)→q_∗ (s, a).</vt:lpstr>
      <vt:lpstr>On-Policy TD</vt:lpstr>
      <vt:lpstr>MC vs. TD</vt:lpstr>
      <vt:lpstr>SARSA(λ)  </vt:lpstr>
      <vt:lpstr>PowerPoint Presentation</vt:lpstr>
      <vt:lpstr>PowerPoint Presentation</vt:lpstr>
      <vt:lpstr>n-Step SARSA</vt:lpstr>
      <vt:lpstr>n-Step SARSA</vt:lpstr>
      <vt:lpstr>Off-Policy Learning</vt:lpstr>
      <vt:lpstr>Off-Policy Learning - Introducere</vt:lpstr>
      <vt:lpstr>Importance Sampling</vt:lpstr>
      <vt:lpstr>Importance Sampling - MC</vt:lpstr>
      <vt:lpstr>Q-Learning</vt:lpstr>
      <vt:lpstr>Importance Sampling - TD</vt:lpstr>
      <vt:lpstr>Ce este Q-Learning?</vt:lpstr>
      <vt:lpstr>Ce este Q-Learning?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Introducere în Reinforcement Learning</dc:title>
  <cp:lastModifiedBy>Stefan Iordache</cp:lastModifiedBy>
  <cp:revision>93</cp:revision>
  <cp:lastPrinted>2022-11-02T20:06:17Z</cp:lastPrinted>
  <dcterms:modified xsi:type="dcterms:W3CDTF">2024-11-18T11:26:04Z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0x010100F33E6573EBEF95419FE5CDD911A166BF</vt:lpwstr>
  </property>
  <property fmtid="{D5CDD505-2E9C-101B-9397-08002B2CF9AE}" pid="3" name="MediaServiceImageTags">
    <vt:lpwstr/>
  </property>
</Properties>
</file>