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1"/>
  </p:notesMasterIdLst>
  <p:sldIdLst>
    <p:sldId id="256" r:id="rId5"/>
    <p:sldId id="351" r:id="rId6"/>
    <p:sldId id="260" r:id="rId7"/>
    <p:sldId id="350" r:id="rId8"/>
    <p:sldId id="406" r:id="rId9"/>
    <p:sldId id="400" r:id="rId10"/>
    <p:sldId id="401" r:id="rId11"/>
    <p:sldId id="426" r:id="rId12"/>
    <p:sldId id="427" r:id="rId13"/>
    <p:sldId id="404" r:id="rId14"/>
    <p:sldId id="429" r:id="rId15"/>
    <p:sldId id="430" r:id="rId16"/>
    <p:sldId id="411" r:id="rId17"/>
    <p:sldId id="431" r:id="rId18"/>
    <p:sldId id="432" r:id="rId19"/>
    <p:sldId id="403" r:id="rId20"/>
    <p:sldId id="433" r:id="rId21"/>
    <p:sldId id="435" r:id="rId22"/>
    <p:sldId id="434" r:id="rId23"/>
    <p:sldId id="436" r:id="rId24"/>
    <p:sldId id="437" r:id="rId25"/>
    <p:sldId id="438" r:id="rId26"/>
    <p:sldId id="439" r:id="rId27"/>
    <p:sldId id="440" r:id="rId28"/>
    <p:sldId id="441" r:id="rId29"/>
    <p:sldId id="284" r:id="rId30"/>
  </p:sldIdLst>
  <p:sldSz cx="9144000" cy="5143500" type="screen16x9"/>
  <p:notesSz cx="6858000" cy="9144000"/>
  <p:embeddedFontLst>
    <p:embeddedFont>
      <p:font typeface="Merriweather" pitchFamily="2" charset="77"/>
      <p:regular r:id="rId32"/>
      <p:bold r:id="rId33"/>
      <p:italic r:id="rId34"/>
      <p:boldItalic r:id="rId35"/>
    </p:embeddedFont>
    <p:embeddedFont>
      <p:font typeface="Merriweather Black" panose="020F0502020204030204" pitchFamily="34" charset="0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Spectral" panose="02020502060000000000" pitchFamily="18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CB80-2E0D-4EB8-95E7-B98993F094A1}" v="3" dt="2023-02-06T07:54:08.431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8"/>
    <p:restoredTop sz="94633"/>
  </p:normalViewPr>
  <p:slideViewPr>
    <p:cSldViewPr snapToGrid="0">
      <p:cViewPr varScale="1">
        <p:scale>
          <a:sx n="224" d="100"/>
          <a:sy n="224" d="100"/>
        </p:scale>
        <p:origin x="176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7E16CB80-2E0D-4EB8-95E7-B98993F094A1}"/>
    <pc:docChg chg="modSld">
      <pc:chgData name="SOFIA MARIA VULTUR" userId="S::sofia.vultur@s.unibuc.ro::6c7158df-1e76-4490-a8ad-29ce599c3ba2" providerId="AD" clId="Web-{7E16CB80-2E0D-4EB8-95E7-B98993F094A1}" dt="2023-02-06T07:54:08.431" v="2" actId="1076"/>
      <pc:docMkLst>
        <pc:docMk/>
      </pc:docMkLst>
      <pc:sldChg chg="modSp">
        <pc:chgData name="SOFIA MARIA VULTUR" userId="S::sofia.vultur@s.unibuc.ro::6c7158df-1e76-4490-a8ad-29ce599c3ba2" providerId="AD" clId="Web-{7E16CB80-2E0D-4EB8-95E7-B98993F094A1}" dt="2023-02-06T07:54:08.431" v="2" actId="1076"/>
        <pc:sldMkLst>
          <pc:docMk/>
          <pc:sldMk cId="150348938" sldId="426"/>
        </pc:sldMkLst>
        <pc:spChg chg="mod">
          <ac:chgData name="SOFIA MARIA VULTUR" userId="S::sofia.vultur@s.unibuc.ro::6c7158df-1e76-4490-a8ad-29ce599c3ba2" providerId="AD" clId="Web-{7E16CB80-2E0D-4EB8-95E7-B98993F094A1}" dt="2023-02-06T07:54:08.431" v="2" actId="1076"/>
          <ac:spMkLst>
            <pc:docMk/>
            <pc:sldMk cId="150348938" sldId="426"/>
            <ac:spMk id="6" creationId="{58E27461-59DE-1EAE-47FD-B1D8521B02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57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9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42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7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5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93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1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51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2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4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9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ay.readthedocs.io/en/latest/tun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90392" y="3897086"/>
            <a:ext cx="519009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Ștefan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</a:t>
            </a:r>
            <a:r>
              <a:rPr lang="en-GB" dirty="0">
                <a:solidFill>
                  <a:srgbClr val="434343"/>
                </a:solidFill>
                <a:latin typeface="Spectral" panose="02020502060000000000" pitchFamily="18" charset="77"/>
              </a:rPr>
              <a:t> &amp; 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 </a:t>
            </a: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Păduraru</a:t>
            </a:r>
            <a:r>
              <a:rPr lang="en-GB" sz="1600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#7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A243E-2595-5606-AE0F-9B45312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3685999" cy="5143500"/>
          </a:xfrm>
          <a:prstGeom prst="rect">
            <a:avLst/>
          </a:prstGeom>
        </p:spPr>
      </p:pic>
      <p:sp>
        <p:nvSpPr>
          <p:cNvPr id="8" name="Google Shape;2799;p55">
            <a:extLst>
              <a:ext uri="{FF2B5EF4-FFF2-40B4-BE49-F238E27FC236}">
                <a16:creationId xmlns:a16="http://schemas.microsoft.com/office/drawing/2014/main" id="{7FD82478-C96F-9076-C437-BC99B7D54519}"/>
              </a:ext>
            </a:extLst>
          </p:cNvPr>
          <p:cNvSpPr txBox="1">
            <a:spLocks/>
          </p:cNvSpPr>
          <p:nvPr/>
        </p:nvSpPr>
        <p:spPr>
          <a:xfrm>
            <a:off x="539550" y="356855"/>
            <a:ext cx="3685999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dirty="0" err="1"/>
              <a:t>Antrenare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99;p55">
            <a:extLst>
              <a:ext uri="{FF2B5EF4-FFF2-40B4-BE49-F238E27FC236}">
                <a16:creationId xmlns:a16="http://schemas.microsoft.com/office/drawing/2014/main" id="{7FD82478-C96F-9076-C437-BC99B7D54519}"/>
              </a:ext>
            </a:extLst>
          </p:cNvPr>
          <p:cNvSpPr txBox="1">
            <a:spLocks/>
          </p:cNvSpPr>
          <p:nvPr/>
        </p:nvSpPr>
        <p:spPr>
          <a:xfrm>
            <a:off x="0" y="373242"/>
            <a:ext cx="3685999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dirty="0" err="1"/>
              <a:t>Evaluare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A773B-3027-E7EB-C940-A0AECF53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83" y="146551"/>
            <a:ext cx="5488702" cy="4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Hiperparametri</a:t>
            </a:r>
            <a:r>
              <a:rPr lang="ro-RO" sz="2400" dirty="0"/>
              <a:t> - Descriere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00" y="1448163"/>
            <a:ext cx="8064900" cy="298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Alpha (𝝰)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Learning rate. Trend descrescător pe parcursul învățării</a:t>
            </a:r>
            <a:r>
              <a:rPr lang="en-RO" sz="1800" b="0" i="1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Gamma (𝛄)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Valoare cu trend descrescător. Către finalul episoadelor preferăm să luăm în calcul tot mai mult recompensa imediat următoare în locul celor pe termen lung.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Epsilon (𝛆)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Spre finalul etapei de învățare nu mai avem nevoie de explorare, ci de exploatare. Experimentarea repetată conduce către o valoare cu trend descrescător.</a:t>
            </a:r>
          </a:p>
        </p:txBody>
      </p:sp>
    </p:spTree>
    <p:extLst>
      <p:ext uri="{BB962C8B-B14F-4D97-AF65-F5344CB8AC3E}">
        <p14:creationId xmlns:p14="http://schemas.microsoft.com/office/powerpoint/2010/main" val="254808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Hiperparametri</a:t>
            </a:r>
            <a:r>
              <a:rPr lang="ro-RO" sz="2400" dirty="0"/>
              <a:t> - </a:t>
            </a:r>
            <a:r>
              <a:rPr lang="ro-RO" sz="2400" dirty="0" err="1"/>
              <a:t>Tuning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50" y="2059548"/>
            <a:ext cx="8064900" cy="186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Grid search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Foarte utilă la începutul experimentării cu orice algoritm de inteligență artificială.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Random search </a:t>
            </a:r>
          </a:p>
          <a:p>
            <a:pPr>
              <a:lnSpc>
                <a:spcPct val="150000"/>
              </a:lnSpc>
            </a:pPr>
            <a:r>
              <a:rPr lang="en-GB" sz="1800" i="1" dirty="0">
                <a:solidFill>
                  <a:schemeClr val="bg1">
                    <a:lumMod val="10000"/>
                  </a:schemeClr>
                </a:solidFill>
                <a:hlinkClick r:id="rId3"/>
              </a:rPr>
              <a:t>Ray.tune: Hyperparameter Optimization Framework</a:t>
            </a:r>
            <a:endParaRPr lang="en-RO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Deep Q-Networks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6" y="1126136"/>
            <a:ext cx="6927126" cy="784500"/>
          </a:xfrm>
        </p:spPr>
        <p:txBody>
          <a:bodyPr/>
          <a:lstStyle/>
          <a:p>
            <a:r>
              <a:rPr lang="en-RO" sz="3400" dirty="0"/>
              <a:t>De ce avem nevoie de mai mult?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Mediile foarte mari sunt problematice!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</a:rPr>
              <a:t>Necesarul de memorie pentru salvarea și actualizarea tabelului este foarte mare.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</a:rPr>
              <a:t>Timpul de explorare este nerealist.</a:t>
            </a:r>
          </a:p>
        </p:txBody>
      </p:sp>
    </p:spTree>
    <p:extLst>
      <p:ext uri="{BB962C8B-B14F-4D97-AF65-F5344CB8AC3E}">
        <p14:creationId xmlns:p14="http://schemas.microsoft.com/office/powerpoint/2010/main" val="210962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DQN/DQL?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F0BEA-1789-7A6B-9109-54CA9251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4" y="917740"/>
            <a:ext cx="7091547" cy="39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DQN/DQL?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013C5-E1FD-4C7C-7932-0B1331AB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17" y="1026168"/>
            <a:ext cx="5422765" cy="15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B4DCCB7-2182-117B-EAFE-8601E817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192834"/>
            <a:ext cx="60960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7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6" y="1126136"/>
            <a:ext cx="6927126" cy="784500"/>
          </a:xfrm>
        </p:spPr>
        <p:txBody>
          <a:bodyPr/>
          <a:lstStyle/>
          <a:p>
            <a:r>
              <a:rPr lang="en-RO" sz="3400" dirty="0"/>
              <a:t>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488950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RO" sz="1800" b="1" dirty="0">
                <a:solidFill>
                  <a:srgbClr val="FF0000"/>
                </a:solidFill>
              </a:rPr>
              <a:t>Cea mai bună metodă de aproximare a funcțiilor complexe!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E5CBA-ADED-B06A-A18A-071DA69A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29" y="2743914"/>
            <a:ext cx="7188740" cy="19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9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Arhitectura</a:t>
            </a:r>
            <a:r>
              <a:rPr lang="en-GB" sz="3200" dirty="0"/>
              <a:t> DQN/DQL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577B45-A434-46BB-3BF9-0D02026D6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5" y="1053695"/>
            <a:ext cx="6566170" cy="346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7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355149" y="1627824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2174369" y="1931956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Q-Learning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296321" y="1835585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50;p36">
            <a:extLst>
              <a:ext uri="{FF2B5EF4-FFF2-40B4-BE49-F238E27FC236}">
                <a16:creationId xmlns:a16="http://schemas.microsoft.com/office/drawing/2014/main" id="{AE69D233-3E34-D545-4D83-DCB4365B7BC0}"/>
              </a:ext>
            </a:extLst>
          </p:cNvPr>
          <p:cNvGrpSpPr/>
          <p:nvPr/>
        </p:nvGrpSpPr>
        <p:grpSpPr>
          <a:xfrm>
            <a:off x="4294657" y="3312067"/>
            <a:ext cx="731519" cy="822961"/>
            <a:chOff x="4314469" y="1612892"/>
            <a:chExt cx="486900" cy="607800"/>
          </a:xfrm>
        </p:grpSpPr>
        <p:sp>
          <p:nvSpPr>
            <p:cNvPr id="3" name="Google Shape;2151;p36">
              <a:extLst>
                <a:ext uri="{FF2B5EF4-FFF2-40B4-BE49-F238E27FC236}">
                  <a16:creationId xmlns:a16="http://schemas.microsoft.com/office/drawing/2014/main" id="{D1D7F593-DD15-FDA1-24F1-963805925F05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52;p36">
              <a:extLst>
                <a:ext uri="{FF2B5EF4-FFF2-40B4-BE49-F238E27FC236}">
                  <a16:creationId xmlns:a16="http://schemas.microsoft.com/office/drawing/2014/main" id="{7C034059-9583-97CC-DEF5-06177FAF6D89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6;p36">
            <a:extLst>
              <a:ext uri="{FF2B5EF4-FFF2-40B4-BE49-F238E27FC236}">
                <a16:creationId xmlns:a16="http://schemas.microsoft.com/office/drawing/2014/main" id="{221C2253-0F72-5E13-F11F-1C5913F7DAD6}"/>
              </a:ext>
            </a:extLst>
          </p:cNvPr>
          <p:cNvSpPr txBox="1">
            <a:spLocks/>
          </p:cNvSpPr>
          <p:nvPr/>
        </p:nvSpPr>
        <p:spPr>
          <a:xfrm>
            <a:off x="5113877" y="3616199"/>
            <a:ext cx="2939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Deep Q-Networks</a:t>
            </a:r>
          </a:p>
        </p:txBody>
      </p:sp>
      <p:sp>
        <p:nvSpPr>
          <p:cNvPr id="11" name="Google Shape;2178;p36">
            <a:extLst>
              <a:ext uri="{FF2B5EF4-FFF2-40B4-BE49-F238E27FC236}">
                <a16:creationId xmlns:a16="http://schemas.microsoft.com/office/drawing/2014/main" id="{2256A348-5797-7A4D-C7B8-403E04232D31}"/>
              </a:ext>
            </a:extLst>
          </p:cNvPr>
          <p:cNvSpPr txBox="1">
            <a:spLocks/>
          </p:cNvSpPr>
          <p:nvPr/>
        </p:nvSpPr>
        <p:spPr>
          <a:xfrm>
            <a:off x="4235829" y="3519828"/>
            <a:ext cx="849300" cy="494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Extragerea</a:t>
            </a:r>
            <a:r>
              <a:rPr lang="en" dirty="0"/>
              <a:t> </a:t>
            </a:r>
            <a:r>
              <a:rPr lang="en" dirty="0" err="1"/>
              <a:t>datelor</a:t>
            </a:r>
            <a:r>
              <a:rPr lang="en" dirty="0"/>
              <a:t> de </a:t>
            </a:r>
            <a:r>
              <a:rPr lang="en" dirty="0" err="1"/>
              <a:t>antrenare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795F8-6B24-B1C7-94CE-E7D7854B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8" y="1346938"/>
            <a:ext cx="8210823" cy="343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7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Extragerea</a:t>
            </a:r>
            <a:r>
              <a:rPr lang="en" dirty="0"/>
              <a:t> </a:t>
            </a:r>
            <a:r>
              <a:rPr lang="en" dirty="0" err="1"/>
              <a:t>datelor</a:t>
            </a:r>
            <a:r>
              <a:rPr lang="en" dirty="0"/>
              <a:t> de </a:t>
            </a:r>
            <a:r>
              <a:rPr lang="en" dirty="0" err="1"/>
              <a:t>antrenare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062B48-DA1A-7B93-EEB8-5E5AECF3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" y="873819"/>
            <a:ext cx="7237379" cy="18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4BAB4EB-D9BC-67D1-9686-E47551D6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" y="2956371"/>
            <a:ext cx="7237378" cy="18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6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D3D5695-9EEB-546D-C24F-258187BA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4" y="1291151"/>
            <a:ext cx="7792851" cy="32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19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r>
              <a:rPr lang="en" dirty="0"/>
              <a:t> – Q-value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E160D1-5F6D-28DD-F6BD-D621CD11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1" y="1192044"/>
            <a:ext cx="7490298" cy="312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6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r>
              <a:rPr lang="en" dirty="0"/>
              <a:t> – Target Q-value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8F472D-A532-79D7-91A6-B7366FD2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5" y="1133677"/>
            <a:ext cx="7986409" cy="33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1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 &amp; Q-Network Train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5F2ACF-FDEF-D6BE-30C4-A877F16E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" y="1033351"/>
            <a:ext cx="7889132" cy="37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3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8713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Este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timpul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pentru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întrebări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!!!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stefan.iordache10@s.unibuc.ro 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ciprian.paduraru@fmi.unibuc.ro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+40 7.. … …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Q-Learning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12" y="1126136"/>
            <a:ext cx="6441773" cy="784500"/>
          </a:xfrm>
        </p:spPr>
        <p:txBody>
          <a:bodyPr/>
          <a:lstStyle/>
          <a:p>
            <a:r>
              <a:rPr lang="en-RO" sz="3400" dirty="0"/>
              <a:t>De ce să folosim Q-Learning?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Cel mai simplu algoritm, de înțeles și aplicat!</a:t>
            </a:r>
            <a:endParaRPr lang="en-RO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Off-Policy &amp; Model-Free!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chemeClr val="bg1">
                    <a:lumMod val="10000"/>
                  </a:schemeClr>
                </a:solidFill>
              </a:rPr>
              <a:t>Idee simplă: </a:t>
            </a:r>
            <a:r>
              <a:rPr lang="en-RO" sz="1800" b="1" dirty="0">
                <a:solidFill>
                  <a:srgbClr val="FF0000"/>
                </a:solidFill>
              </a:rPr>
              <a:t>Învățăm o politică care maximizează recompensa totală.</a:t>
            </a:r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9" y="1114753"/>
            <a:ext cx="6932428" cy="2904354"/>
          </a:xfrm>
        </p:spPr>
        <p:txBody>
          <a:bodyPr/>
          <a:lstStyle/>
          <a:p>
            <a:r>
              <a:rPr lang="en-RO" dirty="0"/>
              <a:t>De ce se numește Q-Learning?</a:t>
            </a:r>
            <a:br>
              <a:rPr lang="en-RO" dirty="0"/>
            </a:br>
            <a:br>
              <a:rPr lang="en-RO" dirty="0"/>
            </a:br>
            <a:r>
              <a:rPr lang="en-RO" sz="2000" b="1" dirty="0">
                <a:solidFill>
                  <a:srgbClr val="FF0000"/>
                </a:solidFill>
              </a:rPr>
              <a:t>Q = Quality </a:t>
            </a:r>
            <a:r>
              <a:rPr lang="en-RO" sz="2000" dirty="0"/>
              <a:t>(cât de utilă este o acțiune pentru rezultate viitoare?)</a:t>
            </a:r>
            <a:br>
              <a:rPr lang="en-RO" dirty="0"/>
            </a:br>
            <a:endParaRPr lang="en-RO" sz="2000" i="1" dirty="0"/>
          </a:p>
        </p:txBody>
      </p:sp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49" y="384824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4000" dirty="0"/>
              <a:t>Formula </a:t>
            </a:r>
            <a:r>
              <a:rPr lang="en-GB" sz="4000" dirty="0" err="1"/>
              <a:t>magică</a:t>
            </a:r>
            <a:r>
              <a:rPr lang="en-GB" sz="4000" dirty="0"/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73C2F-5E9C-9081-7CCC-ECF75BC2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9" y="1835727"/>
            <a:ext cx="8500821" cy="14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362343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Inițializarea tabelului Q cu valoare zero (peste tot), urmând să ajustăm valorile în pașii de antrenare.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18F26-4410-2FC9-2E50-8B375BF4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96" y="2526263"/>
            <a:ext cx="4849005" cy="22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214176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Explorare &amp; Exploatare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74F27-B55C-B30E-681A-5CCFDBFA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13" y="1792393"/>
            <a:ext cx="4396371" cy="31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362343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Actualizare valori 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24630-C36A-AE0B-A046-F07213BF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11" y="2300572"/>
            <a:ext cx="5925775" cy="2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5934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AE4EB-9883-4141-BF0E-8356CC882DAD}"/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336</Words>
  <Application>Microsoft Macintosh PowerPoint</Application>
  <PresentationFormat>On-screen Show (16:9)</PresentationFormat>
  <Paragraphs>58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Spectral</vt:lpstr>
      <vt:lpstr>Merriweather</vt:lpstr>
      <vt:lpstr>Arial</vt:lpstr>
      <vt:lpstr>Times New Roman</vt:lpstr>
      <vt:lpstr>Spectral Light</vt:lpstr>
      <vt:lpstr>Merriweather;900</vt:lpstr>
      <vt:lpstr>Segoe UI</vt:lpstr>
      <vt:lpstr>Merriweather Black</vt:lpstr>
      <vt:lpstr>Graph Paper Style Thesis by Slidesgo</vt:lpstr>
      <vt:lpstr>Introducere în Reinforcement Learning</vt:lpstr>
      <vt:lpstr>Cuprins</vt:lpstr>
      <vt:lpstr>Q-Learning</vt:lpstr>
      <vt:lpstr>De ce să folosim Q-Learning?</vt:lpstr>
      <vt:lpstr>De ce se numește Q-Learning?  Q = Quality (cât de utilă este o acțiune pentru rezultate viitoare?) </vt:lpstr>
      <vt:lpstr>PowerPoint Presentation</vt:lpstr>
      <vt:lpstr>Schelet Q-Learning</vt:lpstr>
      <vt:lpstr>Schelet Q-Learning</vt:lpstr>
      <vt:lpstr>Schelet Q-Learning</vt:lpstr>
      <vt:lpstr>PowerPoint Presentation</vt:lpstr>
      <vt:lpstr>PowerPoint Presentation</vt:lpstr>
      <vt:lpstr>Hiperparametri - Descriere</vt:lpstr>
      <vt:lpstr>Hiperparametri - Tuning</vt:lpstr>
      <vt:lpstr>Deep Q-Networks</vt:lpstr>
      <vt:lpstr>De ce avem nevoie de mai mult?</vt:lpstr>
      <vt:lpstr>PowerPoint Presentation</vt:lpstr>
      <vt:lpstr>PowerPoint Presentation</vt:lpstr>
      <vt:lpstr>Neural Networks </vt:lpstr>
      <vt:lpstr>PowerPoint Presentation</vt:lpstr>
      <vt:lpstr>Extragerea datelor de antrenare</vt:lpstr>
      <vt:lpstr>Extragerea datelor de antrenare</vt:lpstr>
      <vt:lpstr>Predicții</vt:lpstr>
      <vt:lpstr>Predicții – Q-value</vt:lpstr>
      <vt:lpstr>Predicții – Target Q-value</vt:lpstr>
      <vt:lpstr>Loss &amp; Q-Network Train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98</cp:revision>
  <cp:lastPrinted>2022-11-02T20:06:17Z</cp:lastPrinted>
  <dcterms:modified xsi:type="dcterms:W3CDTF">2024-11-25T08:42:43Z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