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2"/>
  </p:notesMasterIdLst>
  <p:sldIdLst>
    <p:sldId id="256" r:id="rId5"/>
    <p:sldId id="351" r:id="rId6"/>
    <p:sldId id="260" r:id="rId7"/>
    <p:sldId id="430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284" r:id="rId21"/>
  </p:sldIdLst>
  <p:sldSz cx="9144000" cy="5143500" type="screen16x9"/>
  <p:notesSz cx="6858000" cy="9144000"/>
  <p:embeddedFontLst>
    <p:embeddedFont>
      <p:font typeface="Merriweather" pitchFamily="2" charset="77"/>
      <p:regular r:id="rId23"/>
      <p:bold r:id="rId24"/>
      <p:italic r:id="rId25"/>
      <p:boldItalic r:id="rId26"/>
    </p:embeddedFont>
    <p:embeddedFont>
      <p:font typeface="Merriweather Black" panose="020F0502020204030204" pitchFamily="34" charset="0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  <p:embeddedFont>
      <p:font typeface="Spectral" panose="02020502060000000000" pitchFamily="18" charset="77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5DDC2-99F8-4700-BBF9-C0F5C4AD0C7D}" v="1" dt="2023-10-12T20:57:29.540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94680"/>
  </p:normalViewPr>
  <p:slideViewPr>
    <p:cSldViewPr snapToGrid="0">
      <p:cViewPr varScale="1">
        <p:scale>
          <a:sx n="227" d="100"/>
          <a:sy n="227" d="100"/>
        </p:scale>
        <p:origin x="184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eorghe Laurentiu  Ghetoiu" userId="S::gheorghe-laurentiu.ghetoiu@s.unibuc.ro::80ce9095-cbd9-4091-91a5-15c754a7823b" providerId="AD" clId="Web-{AB15DDC2-99F8-4700-BBF9-C0F5C4AD0C7D}"/>
    <pc:docChg chg="sldOrd">
      <pc:chgData name="Gheorghe Laurentiu  Ghetoiu" userId="S::gheorghe-laurentiu.ghetoiu@s.unibuc.ro::80ce9095-cbd9-4091-91a5-15c754a7823b" providerId="AD" clId="Web-{AB15DDC2-99F8-4700-BBF9-C0F5C4AD0C7D}" dt="2023-10-12T20:57:29.540" v="0"/>
      <pc:docMkLst>
        <pc:docMk/>
      </pc:docMkLst>
      <pc:sldChg chg="ord">
        <pc:chgData name="Gheorghe Laurentiu  Ghetoiu" userId="S::gheorghe-laurentiu.ghetoiu@s.unibuc.ro::80ce9095-cbd9-4091-91a5-15c754a7823b" providerId="AD" clId="Web-{AB15DDC2-99F8-4700-BBF9-C0F5C4AD0C7D}" dt="2023-10-12T20:57:29.540" v="0"/>
        <pc:sldMkLst>
          <pc:docMk/>
          <pc:sldMk cId="1189527497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96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66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18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6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4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830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687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2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14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53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1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64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8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005080" y="3867942"/>
            <a:ext cx="513368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</a:t>
            </a:r>
            <a:r>
              <a:rPr lang="en-GB" dirty="0">
                <a:solidFill>
                  <a:srgbClr val="434343"/>
                </a:solidFill>
                <a:latin typeface="Spectral" panose="02020502060000000000" pitchFamily="18" charset="77"/>
              </a:rPr>
              <a:t> &amp; 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6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#8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Q-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0" y="2156347"/>
            <a:ext cx="3036212" cy="187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Selectăm acțiunea prezisă cu ajutorul Q-value (în cazul expus a4, cu ajutorul q4).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70656E6-696C-297B-1413-7C023049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16" y="1747576"/>
            <a:ext cx="4791863" cy="21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Target 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0" y="1826205"/>
            <a:ext cx="3868727" cy="249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Folosim starea următoare drept input pentru Target Network, astfel prezicând valorile Q pentru toate acțiunile care pot fi luate din starea următoare. 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Selectăm acțiunea cu Q-value maxim.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FAE7F1A-CFBE-3B28-2576-47C1AB94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487" y="1951728"/>
            <a:ext cx="3614761" cy="178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9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Target Q-</a:t>
            </a:r>
            <a:r>
              <a:rPr lang="ro-RO" sz="2400" dirty="0" err="1"/>
              <a:t>Value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C7446BC6-1F98-D1BE-3552-7A7F49A74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83" y="1471799"/>
            <a:ext cx="5537733" cy="29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</a:t>
            </a:r>
            <a:r>
              <a:rPr lang="ro-RO" sz="2400" dirty="0" err="1"/>
              <a:t>Loss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EA4160-B19E-B83E-77F5-3DBF9514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24" y="1471799"/>
            <a:ext cx="5786651" cy="290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5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</a:t>
            </a:r>
            <a:r>
              <a:rPr lang="ro-RO" sz="2400" dirty="0" err="1"/>
              <a:t>Loss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E9E65C-959C-0E8F-586C-28FDD211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89" y="1471799"/>
            <a:ext cx="5735522" cy="29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06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Back-</a:t>
            </a:r>
            <a:r>
              <a:rPr lang="ro-RO" sz="2400" dirty="0" err="1"/>
              <a:t>Propagation</a:t>
            </a:r>
            <a:r>
              <a:rPr lang="ro-RO" sz="2400" dirty="0"/>
              <a:t> – Q-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BC5D185-6869-77B5-8640-27401128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712" y="1861683"/>
            <a:ext cx="4625738" cy="21359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539550" y="1894558"/>
            <a:ext cx="3215604" cy="207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Actualizăm ponderile pentru Q-Network prin procedeul denumit Back-Propagation, asistat de Gradient Descent.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Nu sunt actualizate ponderile pentru Target Network!</a:t>
            </a:r>
          </a:p>
        </p:txBody>
      </p:sp>
    </p:spTree>
    <p:extLst>
      <p:ext uri="{BB962C8B-B14F-4D97-AF65-F5344CB8AC3E}">
        <p14:creationId xmlns:p14="http://schemas.microsoft.com/office/powerpoint/2010/main" val="216369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Update Target 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539550" y="1440566"/>
            <a:ext cx="3215604" cy="141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Actualizarea Target Network se realizează prin copierea Q-Network după T momente de timp.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1034B66-12DD-AEE0-1A43-79683BDB3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84" y="2763672"/>
            <a:ext cx="5415105" cy="15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7672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dirty="0">
              <a:solidFill>
                <a:srgbClr val="434343"/>
              </a:solidFill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2796871" y="2571750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3616091" y="2875882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DQN In-depth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2738043" y="2779511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DQN In-depth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Inițializarea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653390" y="2812346"/>
            <a:ext cx="2269395" cy="14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Executăm un număr mare de pași pentru a construi setul de antrenare.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0AD7E-2606-5649-B802-FE013AE4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0" y="1520724"/>
            <a:ext cx="5026878" cy="112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0E8E6C-7111-043D-B645-DFC71BE12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611" y="2887169"/>
            <a:ext cx="4946313" cy="83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3719587" y="3720976"/>
            <a:ext cx="4537308" cy="972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Inițializăm Q Network cu ponderi aleatorii și le copiem către Target Network.</a:t>
            </a:r>
          </a:p>
        </p:txBody>
      </p:sp>
    </p:spTree>
    <p:extLst>
      <p:ext uri="{BB962C8B-B14F-4D97-AF65-F5344CB8AC3E}">
        <p14:creationId xmlns:p14="http://schemas.microsoft.com/office/powerpoint/2010/main" val="25480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</a:t>
            </a:r>
            <a:r>
              <a:rPr lang="ro-RO" sz="2400" dirty="0" err="1"/>
              <a:t>Experience</a:t>
            </a:r>
            <a:r>
              <a:rPr lang="ro-RO" sz="2400" dirty="0"/>
              <a:t> Replay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0" y="1926638"/>
            <a:ext cx="4448757" cy="200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Q Network selectează o acțiune în mod 𝛆-greedy, acționând precum agentul în timp ce interacționează cu mediul pentru generarea unui eșantion de antrenare. 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Nu se întâmplă partea de învățare aici!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BA7FDA-3CEF-DA86-64C3-5BC570FC7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62" y="1556496"/>
            <a:ext cx="3088194" cy="27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</a:t>
            </a:r>
            <a:r>
              <a:rPr lang="ro-RO" sz="2400" dirty="0" err="1"/>
              <a:t>Experience</a:t>
            </a:r>
            <a:r>
              <a:rPr lang="ro-RO" sz="2400" dirty="0"/>
              <a:t> Replay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0" y="2349719"/>
            <a:ext cx="3950613" cy="10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Executăm acțiunea 𝛆-greedy și obținem perechea formată din (următoarea stare, reward). </a:t>
            </a:r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D95C623-E811-F411-9866-3F12C128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66" y="1887648"/>
            <a:ext cx="3608554" cy="21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</a:t>
            </a:r>
            <a:r>
              <a:rPr lang="ro-RO" sz="2400" dirty="0" err="1"/>
              <a:t>Experience</a:t>
            </a:r>
            <a:r>
              <a:rPr lang="ro-RO" sz="2400" dirty="0"/>
              <a:t> Replay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0" y="1734922"/>
            <a:ext cx="3950613" cy="10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Stocăm tuplul obținut, fiind folosit mai târziu drept eșantion pentru partea de antrenare.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ABC6C3-6DA6-5D91-4FA2-589DD29D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34" y="2630675"/>
            <a:ext cx="4638394" cy="15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4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Q-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730569" y="2314187"/>
            <a:ext cx="2715491" cy="1048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Selectăm un batch aleatoriu drept input pentru cele două rețele.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51A98AE-3486-D20A-0C86-35B6D51E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76" y="1836291"/>
            <a:ext cx="444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3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DQN – Q-</a:t>
            </a:r>
            <a:r>
              <a:rPr lang="ro-RO" sz="2400" dirty="0" err="1"/>
              <a:t>Network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62281BA-F2BA-F78C-035A-6BB53B4E2AC5}"/>
              </a:ext>
            </a:extLst>
          </p:cNvPr>
          <p:cNvSpPr txBox="1">
            <a:spLocks/>
          </p:cNvSpPr>
          <p:nvPr/>
        </p:nvSpPr>
        <p:spPr>
          <a:xfrm>
            <a:off x="539501" y="1903863"/>
            <a:ext cx="3036212" cy="187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Folosim starea curentă (S1, S27) din sample pentru a prezice valoarea Q pentru toate acțiunile care pot fi realizate din starea respectivă.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716DEC9-A93C-D735-1FE1-EF14B228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19" y="1838136"/>
            <a:ext cx="4758522" cy="20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19314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A99BE9DC-5D09-4DA9-B99E-D77B3676819A}"/>
</file>

<file path=docProps/app.xml><?xml version="1.0" encoding="utf-8"?>
<Properties xmlns="http://schemas.openxmlformats.org/officeDocument/2006/extended-properties" xmlns:vt="http://schemas.openxmlformats.org/officeDocument/2006/docPropsVTypes">
  <TotalTime>3643</TotalTime>
  <Words>312</Words>
  <Application>Microsoft Macintosh PowerPoint</Application>
  <PresentationFormat>On-screen Show (16:9)</PresentationFormat>
  <Paragraphs>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Segoe UI</vt:lpstr>
      <vt:lpstr>Spectral Light</vt:lpstr>
      <vt:lpstr>Merriweather;900</vt:lpstr>
      <vt:lpstr>Arial</vt:lpstr>
      <vt:lpstr>Merriweather Black</vt:lpstr>
      <vt:lpstr>Spectral</vt:lpstr>
      <vt:lpstr>Merriweather</vt:lpstr>
      <vt:lpstr>Graph Paper Style Thesis by Slidesgo</vt:lpstr>
      <vt:lpstr>Introducere în Reinforcement Learning</vt:lpstr>
      <vt:lpstr>Cuprins</vt:lpstr>
      <vt:lpstr>DQN In-depth</vt:lpstr>
      <vt:lpstr>DQN – Inițializarea</vt:lpstr>
      <vt:lpstr>DQN – Experience Replay</vt:lpstr>
      <vt:lpstr>DQN – Experience Replay</vt:lpstr>
      <vt:lpstr>DQN – Experience Replay</vt:lpstr>
      <vt:lpstr>DQN – Q-Network</vt:lpstr>
      <vt:lpstr>DQN – Q-Network</vt:lpstr>
      <vt:lpstr>DQN – Q-Network</vt:lpstr>
      <vt:lpstr>DQN – Target Network</vt:lpstr>
      <vt:lpstr>DQN – Target Q-Value</vt:lpstr>
      <vt:lpstr>DQN – Loss</vt:lpstr>
      <vt:lpstr>DQN – Loss</vt:lpstr>
      <vt:lpstr>DQN – Back-Propagation – Q-Network</vt:lpstr>
      <vt:lpstr>DQN – Update Target Network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101</cp:revision>
  <cp:lastPrinted>2022-11-02T20:06:17Z</cp:lastPrinted>
  <dcterms:modified xsi:type="dcterms:W3CDTF">2024-12-02T11:46:06Z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