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21"/>
  </p:notesMasterIdLst>
  <p:sldIdLst>
    <p:sldId id="256" r:id="rId5"/>
    <p:sldId id="351" r:id="rId6"/>
    <p:sldId id="260" r:id="rId7"/>
    <p:sldId id="456" r:id="rId8"/>
    <p:sldId id="40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64" r:id="rId17"/>
    <p:sldId id="465" r:id="rId18"/>
    <p:sldId id="466" r:id="rId19"/>
    <p:sldId id="284" r:id="rId20"/>
  </p:sldIdLst>
  <p:sldSz cx="9144000" cy="5143500" type="screen16x9"/>
  <p:notesSz cx="6858000" cy="9144000"/>
  <p:embeddedFontLst>
    <p:embeddedFont>
      <p:font typeface="Merriweather" pitchFamily="2" charset="77"/>
      <p:regular r:id="rId22"/>
      <p:bold r:id="rId23"/>
      <p:italic r:id="rId24"/>
      <p:boldItalic r:id="rId25"/>
    </p:embeddedFont>
    <p:embeddedFont>
      <p:font typeface="Merriweather Black" panose="020F0502020204030204" pitchFamily="34" charset="0"/>
      <p:bold r:id="rId26"/>
      <p:italic r:id="rId27"/>
      <p:boldItalic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  <p:embeddedFont>
      <p:font typeface="Spectral" panose="02020502060000000000" pitchFamily="18" charset="77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15DDC2-99F8-4700-BBF9-C0F5C4AD0C7D}" v="1" dt="2023-10-12T20:57:29.540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88"/>
    <p:restoredTop sz="94680"/>
  </p:normalViewPr>
  <p:slideViewPr>
    <p:cSldViewPr snapToGrid="0">
      <p:cViewPr varScale="1">
        <p:scale>
          <a:sx n="212" d="100"/>
          <a:sy n="212" d="100"/>
        </p:scale>
        <p:origin x="192" y="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eorghe Laurentiu  Ghetoiu" userId="S::gheorghe-laurentiu.ghetoiu@s.unibuc.ro::80ce9095-cbd9-4091-91a5-15c754a7823b" providerId="AD" clId="Web-{AB15DDC2-99F8-4700-BBF9-C0F5C4AD0C7D}"/>
    <pc:docChg chg="sldOrd">
      <pc:chgData name="Gheorghe Laurentiu  Ghetoiu" userId="S::gheorghe-laurentiu.ghetoiu@s.unibuc.ro::80ce9095-cbd9-4091-91a5-15c754a7823b" providerId="AD" clId="Web-{AB15DDC2-99F8-4700-BBF9-C0F5C4AD0C7D}" dt="2023-10-12T20:57:29.540" v="0"/>
      <pc:docMkLst>
        <pc:docMk/>
      </pc:docMkLst>
      <pc:sldChg chg="ord">
        <pc:chgData name="Gheorghe Laurentiu  Ghetoiu" userId="S::gheorghe-laurentiu.ghetoiu@s.unibuc.ro::80ce9095-cbd9-4091-91a5-15c754a7823b" providerId="AD" clId="Web-{AB15DDC2-99F8-4700-BBF9-C0F5C4AD0C7D}" dt="2023-10-12T20:57:29.540" v="0"/>
        <pc:sldMkLst>
          <pc:docMk/>
          <pc:sldMk cId="1189527497" sldId="4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173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921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1234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121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990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922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591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855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554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473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816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46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170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53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70" r:id="rId3"/>
    <p:sldLayoutId id="2147483673" r:id="rId4"/>
    <p:sldLayoutId id="2147483681" r:id="rId5"/>
    <p:sldLayoutId id="214748368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2005080" y="3867942"/>
            <a:ext cx="5133689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Ștefan</a:t>
            </a:r>
            <a:r>
              <a:rPr lang="en-GB" sz="1600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 Iordache</a:t>
            </a:r>
            <a:r>
              <a:rPr lang="en-GB" dirty="0">
                <a:solidFill>
                  <a:srgbClr val="434343"/>
                </a:solidFill>
                <a:latin typeface="Spectral" panose="02020502060000000000" pitchFamily="18" charset="77"/>
              </a:rPr>
              <a:t> &amp; </a:t>
            </a:r>
            <a:r>
              <a:rPr lang="en-GB" sz="1600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Ciprian </a:t>
            </a:r>
            <a:r>
              <a:rPr lang="en-GB" sz="1600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Păduraru</a:t>
            </a:r>
            <a:r>
              <a:rPr lang="en-GB" sz="1600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GB"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Introducere</a:t>
            </a:r>
            <a:r>
              <a:rPr lang="en" sz="3200" dirty="0"/>
              <a:t> </a:t>
            </a:r>
            <a:r>
              <a:rPr lang="en" sz="3200" dirty="0" err="1"/>
              <a:t>în</a:t>
            </a:r>
            <a:r>
              <a:rPr lang="en" sz="3200" dirty="0"/>
              <a:t> Reinforcement Learning</a:t>
            </a:r>
            <a:endParaRPr sz="3200" dirty="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#9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50" y="340409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Dar...ce înseamnă???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7617E7F8-5A81-133F-F738-D36F711B0D80}"/>
              </a:ext>
            </a:extLst>
          </p:cNvPr>
          <p:cNvSpPr txBox="1">
            <a:spLocks/>
          </p:cNvSpPr>
          <p:nvPr/>
        </p:nvSpPr>
        <p:spPr>
          <a:xfrm>
            <a:off x="942804" y="2648019"/>
            <a:ext cx="7348211" cy="187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marL="139700" indent="0">
              <a:lnSpc>
                <a:spcPct val="150000"/>
              </a:lnSpc>
              <a:buNone/>
            </a:pPr>
            <a:r>
              <a:rPr lang="en-RO" b="0" dirty="0">
                <a:solidFill>
                  <a:schemeClr val="bg1">
                    <a:lumMod val="10000"/>
                  </a:schemeClr>
                </a:solidFill>
              </a:rPr>
              <a:t>Termenul subliniat este numit drept “maximum log likelihood”. În contextul nostru măsurăm în ce grad traiectoria aleasă se află sub politica curentă. Multiplicând cu reward-ul dorim să creștem acest grad daca traiectoria rezultă în reward-uri bune și contrar dacă scade recompensa. 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RO" b="0" dirty="0">
                <a:solidFill>
                  <a:schemeClr val="bg1">
                    <a:lumMod val="10000"/>
                  </a:schemeClr>
                </a:solidFill>
              </a:rPr>
              <a:t>Pe scurt: </a:t>
            </a:r>
            <a:r>
              <a:rPr lang="en-RO" dirty="0">
                <a:solidFill>
                  <a:schemeClr val="bg1">
                    <a:lumMod val="10000"/>
                  </a:schemeClr>
                </a:solidFill>
              </a:rPr>
              <a:t>Păstrăm ceea ce funcționează, aruncăm tot ce nu este bun!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6466147-7B8B-6F5C-71B5-C567BB119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608" y="1576965"/>
            <a:ext cx="4906939" cy="93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2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50" y="340409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Să vizualizăm!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482" name="Picture 2">
            <a:extLst>
              <a:ext uri="{FF2B5EF4-FFF2-40B4-BE49-F238E27FC236}">
                <a16:creationId xmlns:a16="http://schemas.microsoft.com/office/drawing/2014/main" id="{766801F6-F033-A321-394B-9D14DDD6F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36" y="1471865"/>
            <a:ext cx="5923128" cy="292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03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50" y="340409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Un nou algoritm: REINFORCE!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B2F80F8-D75E-1A82-AE44-6318510B7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696" y="1995110"/>
            <a:ext cx="6166608" cy="165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9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50" y="340409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Defectul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Gradients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1F1BDAC6-F755-D4FD-970C-105C413DE121}"/>
              </a:ext>
            </a:extLst>
          </p:cNvPr>
          <p:cNvSpPr txBox="1">
            <a:spLocks/>
          </p:cNvSpPr>
          <p:nvPr/>
        </p:nvSpPr>
        <p:spPr>
          <a:xfrm>
            <a:off x="737210" y="1748515"/>
            <a:ext cx="7669579" cy="24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dirty="0">
                <a:solidFill>
                  <a:schemeClr val="bg1">
                    <a:lumMod val="10000"/>
                  </a:schemeClr>
                </a:solidFill>
              </a:rPr>
              <a:t>Varianță mare!</a:t>
            </a:r>
          </a:p>
          <a:p>
            <a:pPr>
              <a:lnSpc>
                <a:spcPct val="150000"/>
              </a:lnSpc>
            </a:pPr>
            <a:r>
              <a:rPr lang="en-RO" dirty="0">
                <a:solidFill>
                  <a:schemeClr val="bg1">
                    <a:lumMod val="10000"/>
                  </a:schemeClr>
                </a:solidFill>
              </a:rPr>
              <a:t>Covergență scăzută!</a:t>
            </a:r>
          </a:p>
          <a:p>
            <a:pPr>
              <a:lnSpc>
                <a:spcPct val="150000"/>
              </a:lnSpc>
            </a:pPr>
            <a:endParaRPr lang="en-RO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RO" b="0" dirty="0">
                <a:solidFill>
                  <a:schemeClr val="bg1">
                    <a:lumMod val="10000"/>
                  </a:schemeClr>
                </a:solidFill>
              </a:rPr>
              <a:t>Varianța crescută provoacă o coborâre anormală pe gradient, astfel modelul fiind incapabil să învețe pe deplin și să atingă convergența.</a:t>
            </a:r>
          </a:p>
          <a:p>
            <a:pPr>
              <a:lnSpc>
                <a:spcPct val="150000"/>
              </a:lnSpc>
            </a:pPr>
            <a:r>
              <a:rPr lang="en-RO" b="0" dirty="0">
                <a:solidFill>
                  <a:schemeClr val="bg1">
                    <a:lumMod val="10000"/>
                  </a:schemeClr>
                </a:solidFill>
              </a:rPr>
              <a:t>Cum rezolvăm??? </a:t>
            </a:r>
          </a:p>
        </p:txBody>
      </p:sp>
    </p:spTree>
    <p:extLst>
      <p:ext uri="{BB962C8B-B14F-4D97-AF65-F5344CB8AC3E}">
        <p14:creationId xmlns:p14="http://schemas.microsoft.com/office/powerpoint/2010/main" val="90261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50" y="340409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Baseline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1F1BDAC6-F755-D4FD-970C-105C413DE121}"/>
              </a:ext>
            </a:extLst>
          </p:cNvPr>
          <p:cNvSpPr txBox="1">
            <a:spLocks/>
          </p:cNvSpPr>
          <p:nvPr/>
        </p:nvSpPr>
        <p:spPr>
          <a:xfrm>
            <a:off x="539550" y="1748515"/>
            <a:ext cx="2715441" cy="2625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dirty="0">
                <a:solidFill>
                  <a:schemeClr val="bg1">
                    <a:lumMod val="10000"/>
                  </a:schemeClr>
                </a:solidFill>
              </a:rPr>
              <a:t>Introducem V(s), denumit și baseline.</a:t>
            </a:r>
          </a:p>
          <a:p>
            <a:pPr>
              <a:lnSpc>
                <a:spcPct val="150000"/>
              </a:lnSpc>
            </a:pPr>
            <a:endParaRPr lang="en-RO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RO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RO" dirty="0">
                <a:solidFill>
                  <a:schemeClr val="bg1">
                    <a:lumMod val="10000"/>
                  </a:schemeClr>
                </a:solidFill>
              </a:rPr>
              <a:t>Continuăm și introducem ceva special pentru Policy Gradients:</a:t>
            </a:r>
            <a:r>
              <a:rPr lang="en-RO" dirty="0">
                <a:solidFill>
                  <a:srgbClr val="C00000"/>
                </a:solidFill>
              </a:rPr>
              <a:t> Advantage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2028C912-7076-D145-BE49-6C7BEDA2C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17" y="1467493"/>
            <a:ext cx="3686033" cy="835787"/>
          </a:xfrm>
          <a:prstGeom prst="rect">
            <a:avLst/>
          </a:prstGeom>
        </p:spPr>
      </p:pic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EBE658AA-0E1E-87C7-2972-6FA8B7CA9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717" y="2302265"/>
            <a:ext cx="4587733" cy="767597"/>
          </a:xfrm>
          <a:prstGeom prst="rect">
            <a:avLst/>
          </a:prstGeom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B6FF94AD-E8E3-4AB9-3FA7-3CA937759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7539" y="3069862"/>
            <a:ext cx="4326911" cy="134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2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50" y="340409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Cum explicăm mai departe?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1F1BDAC6-F755-D4FD-970C-105C413DE121}"/>
              </a:ext>
            </a:extLst>
          </p:cNvPr>
          <p:cNvSpPr txBox="1">
            <a:spLocks/>
          </p:cNvSpPr>
          <p:nvPr/>
        </p:nvSpPr>
        <p:spPr>
          <a:xfrm>
            <a:off x="825525" y="1826271"/>
            <a:ext cx="7492950" cy="2313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dirty="0">
                <a:solidFill>
                  <a:srgbClr val="C00000"/>
                </a:solidFill>
              </a:rPr>
              <a:t>Exemple:</a:t>
            </a:r>
          </a:p>
          <a:p>
            <a:pPr lvl="1">
              <a:lnSpc>
                <a:spcPct val="150000"/>
              </a:lnSpc>
            </a:pPr>
            <a:r>
              <a:rPr lang="en-RO" dirty="0">
                <a:solidFill>
                  <a:schemeClr val="bg1">
                    <a:lumMod val="10000"/>
                  </a:schemeClr>
                </a:solidFill>
              </a:rPr>
              <a:t>Situația I: Traiectoria A primește recompensa +20 și traiectoria B primește recompensa -10. =&gt;</a:t>
            </a:r>
            <a:r>
              <a:rPr lang="en-RO" b="1" dirty="0">
                <a:solidFill>
                  <a:schemeClr val="bg1">
                    <a:lumMod val="10000"/>
                  </a:schemeClr>
                </a:solidFill>
              </a:rPr>
              <a:t> Creștem probabilitatea pentru A, o scădem pentru B.</a:t>
            </a:r>
          </a:p>
          <a:p>
            <a:pPr lvl="1">
              <a:lnSpc>
                <a:spcPct val="150000"/>
              </a:lnSpc>
            </a:pPr>
            <a:r>
              <a:rPr lang="en-RO" b="0" dirty="0">
                <a:solidFill>
                  <a:schemeClr val="bg1">
                    <a:lumMod val="10000"/>
                  </a:schemeClr>
                </a:solidFill>
              </a:rPr>
              <a:t>Situația II: Traiectoria A primește </a:t>
            </a:r>
            <a:r>
              <a:rPr lang="en-RO" dirty="0">
                <a:solidFill>
                  <a:schemeClr val="bg1">
                    <a:lumMod val="10000"/>
                  </a:schemeClr>
                </a:solidFill>
              </a:rPr>
              <a:t>recompensa +20 și traiectoria B primește recompensa +5. =&gt; </a:t>
            </a:r>
            <a:r>
              <a:rPr lang="en-RO" b="1" dirty="0">
                <a:solidFill>
                  <a:schemeClr val="bg1">
                    <a:lumMod val="10000"/>
                  </a:schemeClr>
                </a:solidFill>
              </a:rPr>
              <a:t>Creștem probabilitatea atât pentru A, cât și pentru B.</a:t>
            </a:r>
          </a:p>
        </p:txBody>
      </p:sp>
    </p:spTree>
    <p:extLst>
      <p:ext uri="{BB962C8B-B14F-4D97-AF65-F5344CB8AC3E}">
        <p14:creationId xmlns:p14="http://schemas.microsoft.com/office/powerpoint/2010/main" val="1905361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1000"/>
            <a:ext cx="4609200" cy="27672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0" fontAlgn="base"/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Este </a:t>
            </a:r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timpul</a:t>
            </a:r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 </a:t>
            </a:r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pentru</a:t>
            </a:r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 </a:t>
            </a:r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întrebări</a:t>
            </a:r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!!!</a:t>
            </a:r>
            <a:r>
              <a:rPr lang="en-US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US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GB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stefan.iordache10@s.unibuc.ro </a:t>
            </a:r>
            <a:r>
              <a:rPr lang="en-US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US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ciprian.paduraru@fmi.unibuc.ro</a:t>
            </a:r>
            <a:r>
              <a:rPr lang="en-GB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GB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GB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+40 7.. … …</a:t>
            </a:r>
            <a:r>
              <a:rPr lang="en-US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US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504587" y="346488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3003475" y="2571750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Cuprins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3822695" y="2875882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Policy Gradients</a:t>
            </a:r>
            <a:endParaRPr dirty="0"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6057535" y="3725335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2944647" y="2779511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08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Policy Gradients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50" y="340409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Cum funcționează? Ce e diferit?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7617E7F8-5A81-133F-F738-D36F711B0D80}"/>
              </a:ext>
            </a:extLst>
          </p:cNvPr>
          <p:cNvSpPr txBox="1">
            <a:spLocks/>
          </p:cNvSpPr>
          <p:nvPr/>
        </p:nvSpPr>
        <p:spPr>
          <a:xfrm>
            <a:off x="539550" y="1715087"/>
            <a:ext cx="2797328" cy="2619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dirty="0">
                <a:solidFill>
                  <a:srgbClr val="FF0000"/>
                </a:solidFill>
              </a:rPr>
              <a:t>Pasul 5 este cel mai important!</a:t>
            </a:r>
          </a:p>
          <a:p>
            <a:pPr>
              <a:lnSpc>
                <a:spcPct val="150000"/>
              </a:lnSpc>
            </a:pPr>
            <a:r>
              <a:rPr lang="en-RO" dirty="0">
                <a:solidFill>
                  <a:schemeClr val="bg1">
                    <a:lumMod val="10000"/>
                  </a:schemeClr>
                </a:solidFill>
              </a:rPr>
              <a:t>Considerând traiectoria τ vom ajusta politica folosind totalul de recompense R(τ).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84F0AEE-44C8-ABDE-55EE-08BF3B246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70" y="1592258"/>
            <a:ext cx="5005355" cy="261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57BD92E0-DC03-1EFA-9853-F08BE757D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1" r="32836"/>
          <a:stretch/>
        </p:blipFill>
        <p:spPr bwMode="auto">
          <a:xfrm>
            <a:off x="3219165" y="4453427"/>
            <a:ext cx="2705669" cy="40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9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19" y="1114753"/>
            <a:ext cx="6932428" cy="2904354"/>
          </a:xfrm>
        </p:spPr>
        <p:txBody>
          <a:bodyPr/>
          <a:lstStyle/>
          <a:p>
            <a:r>
              <a:rPr lang="en-RO" dirty="0"/>
              <a:t>Policy Gradients?</a:t>
            </a:r>
            <a:br>
              <a:rPr lang="en-RO" dirty="0"/>
            </a:br>
            <a:br>
              <a:rPr lang="en-RO" dirty="0"/>
            </a:br>
            <a:r>
              <a:rPr lang="en-RO" sz="2000" dirty="0"/>
              <a:t>Încercăm direct să maximizăm rezultatul prin pași mici </a:t>
            </a:r>
            <a:r>
              <a:rPr lang="en-RO" sz="2000" dirty="0">
                <a:solidFill>
                  <a:srgbClr val="FF0000"/>
                </a:solidFill>
              </a:rPr>
              <a:t>în direcția gradientului.</a:t>
            </a:r>
            <a:br>
              <a:rPr lang="en-RO" dirty="0">
                <a:solidFill>
                  <a:srgbClr val="FF0000"/>
                </a:solidFill>
              </a:rPr>
            </a:br>
            <a:endParaRPr lang="en-RO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52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50" y="340409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Obiectiv!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7617E7F8-5A81-133F-F738-D36F711B0D80}"/>
              </a:ext>
            </a:extLst>
          </p:cNvPr>
          <p:cNvSpPr txBox="1">
            <a:spLocks/>
          </p:cNvSpPr>
          <p:nvPr/>
        </p:nvSpPr>
        <p:spPr>
          <a:xfrm>
            <a:off x="621437" y="2188622"/>
            <a:ext cx="2797328" cy="1646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dirty="0">
                <a:solidFill>
                  <a:schemeClr val="bg1">
                    <a:lumMod val="10000"/>
                  </a:schemeClr>
                </a:solidFill>
              </a:rPr>
              <a:t>Expected reward = suma probabilității unei anumite traiectorii x recompensă 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42F3B862-9EC6-1224-1925-71CCE3378D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2" r="22015"/>
          <a:stretch/>
        </p:blipFill>
        <p:spPr bwMode="auto">
          <a:xfrm>
            <a:off x="3753134" y="1794182"/>
            <a:ext cx="4360460" cy="71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50FFFC19-9588-4035-5E95-9DE4CA797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12" r="29552"/>
          <a:stretch/>
        </p:blipFill>
        <p:spPr bwMode="auto">
          <a:xfrm>
            <a:off x="3974910" y="3057217"/>
            <a:ext cx="3916907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50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50" y="340409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Orizontul (H)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7617E7F8-5A81-133F-F738-D36F711B0D80}"/>
              </a:ext>
            </a:extLst>
          </p:cNvPr>
          <p:cNvSpPr txBox="1">
            <a:spLocks/>
          </p:cNvSpPr>
          <p:nvPr/>
        </p:nvSpPr>
        <p:spPr>
          <a:xfrm>
            <a:off x="621437" y="1748515"/>
            <a:ext cx="3179464" cy="1646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dirty="0">
                <a:solidFill>
                  <a:schemeClr val="bg1">
                    <a:lumMod val="10000"/>
                  </a:schemeClr>
                </a:solidFill>
              </a:rPr>
              <a:t>Introducem recompensele în calcul și exprimăm prin H numărul maxim de pași.</a:t>
            </a:r>
          </a:p>
          <a:p>
            <a:pPr>
              <a:lnSpc>
                <a:spcPct val="150000"/>
              </a:lnSpc>
            </a:pPr>
            <a:r>
              <a:rPr lang="en-RO" b="0" dirty="0">
                <a:solidFill>
                  <a:schemeClr val="bg1">
                    <a:lumMod val="10000"/>
                  </a:schemeClr>
                </a:solidFill>
              </a:rPr>
              <a:t>H poate tinde către infinit, până la o stare terminală, dar în practică nu folosim această ipoteză.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DF3722AA-C9F3-70CC-98C0-E896B12C6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0" r="26044"/>
          <a:stretch/>
        </p:blipFill>
        <p:spPr bwMode="auto">
          <a:xfrm>
            <a:off x="3991970" y="2691500"/>
            <a:ext cx="4285397" cy="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75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50" y="340409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Optimizări!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7617E7F8-5A81-133F-F738-D36F711B0D80}"/>
              </a:ext>
            </a:extLst>
          </p:cNvPr>
          <p:cNvSpPr txBox="1">
            <a:spLocks/>
          </p:cNvSpPr>
          <p:nvPr/>
        </p:nvSpPr>
        <p:spPr>
          <a:xfrm>
            <a:off x="621437" y="1569493"/>
            <a:ext cx="3179464" cy="1825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dirty="0">
                <a:solidFill>
                  <a:srgbClr val="C00000"/>
                </a:solidFill>
              </a:rPr>
              <a:t>Folosim derivata parțială a unei funcții f(x)!!!</a:t>
            </a:r>
          </a:p>
          <a:p>
            <a:pPr>
              <a:lnSpc>
                <a:spcPct val="150000"/>
              </a:lnSpc>
            </a:pPr>
            <a:endParaRPr lang="en-RO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RO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RO" dirty="0">
                <a:solidFill>
                  <a:srgbClr val="C00000"/>
                </a:solidFill>
              </a:rPr>
              <a:t>Înlocuim f(x) cu politica π!!!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929F6B48-8431-1E9E-CB69-FC9220DEC4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3" t="14234" r="21419" b="15893"/>
          <a:stretch/>
        </p:blipFill>
        <p:spPr bwMode="auto">
          <a:xfrm>
            <a:off x="3118514" y="2030736"/>
            <a:ext cx="5336274" cy="74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8BA93F1-47F4-A50D-7127-215FBCC60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359" y="3440041"/>
            <a:ext cx="37465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15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50" y="340409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Multe calcule mai târziu...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Subtitle 2">
            <a:extLst>
              <a:ext uri="{FF2B5EF4-FFF2-40B4-BE49-F238E27FC236}">
                <a16:creationId xmlns:a16="http://schemas.microsoft.com/office/drawing/2014/main" id="{7617E7F8-5A81-133F-F738-D36F711B0D80}"/>
              </a:ext>
            </a:extLst>
          </p:cNvPr>
          <p:cNvSpPr txBox="1">
            <a:spLocks/>
          </p:cNvSpPr>
          <p:nvPr/>
        </p:nvSpPr>
        <p:spPr>
          <a:xfrm>
            <a:off x="942804" y="1545665"/>
            <a:ext cx="6040959" cy="721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dirty="0">
                <a:solidFill>
                  <a:srgbClr val="C00000"/>
                </a:solidFill>
              </a:rPr>
              <a:t>Formula finală pentru Policy Gradient!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96457DF-39BD-244C-9C0E-1199F675F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97186"/>
            <a:ext cx="7772400" cy="218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81188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5" ma:contentTypeDescription="Create a new document." ma:contentTypeScope="" ma:versionID="f644737e068aee49486d558baf86a1fb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926e15f37bc058c502fcbb5bcf6d81a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83894A-D65B-4072-B872-A603FA3636FE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customXml/itemProps2.xml><?xml version="1.0" encoding="utf-8"?>
<ds:datastoreItem xmlns:ds="http://schemas.openxmlformats.org/officeDocument/2006/customXml" ds:itemID="{3A889559-2943-4AD5-B449-849078DEACF1}"/>
</file>

<file path=customXml/itemProps3.xml><?xml version="1.0" encoding="utf-8"?>
<ds:datastoreItem xmlns:ds="http://schemas.openxmlformats.org/officeDocument/2006/customXml" ds:itemID="{159AAA49-43B8-4853-A964-21A6673E4C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3669</TotalTime>
  <Words>372</Words>
  <Application>Microsoft Macintosh PowerPoint</Application>
  <PresentationFormat>On-screen Show (16:9)</PresentationFormat>
  <Paragraphs>52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Merriweather Black</vt:lpstr>
      <vt:lpstr>Spectral</vt:lpstr>
      <vt:lpstr>Merriweather</vt:lpstr>
      <vt:lpstr>Segoe UI</vt:lpstr>
      <vt:lpstr>Spectral Light</vt:lpstr>
      <vt:lpstr>Merriweather;900</vt:lpstr>
      <vt:lpstr>Graph Paper Style Thesis by Slidesgo</vt:lpstr>
      <vt:lpstr>Introducere în Reinforcement Learning</vt:lpstr>
      <vt:lpstr>Cuprins</vt:lpstr>
      <vt:lpstr>Policy Gradients</vt:lpstr>
      <vt:lpstr>Cum funcționează? Ce e diferit?</vt:lpstr>
      <vt:lpstr>Policy Gradients?  Încercăm direct să maximizăm rezultatul prin pași mici în direcția gradientului. </vt:lpstr>
      <vt:lpstr>Obiectiv!</vt:lpstr>
      <vt:lpstr>Orizontul (H)</vt:lpstr>
      <vt:lpstr>Optimizări!</vt:lpstr>
      <vt:lpstr>Multe calcule mai târziu...</vt:lpstr>
      <vt:lpstr>Dar...ce înseamnă???</vt:lpstr>
      <vt:lpstr>Să vizualizăm!</vt:lpstr>
      <vt:lpstr>Un nou algoritm: REINFORCE!</vt:lpstr>
      <vt:lpstr>Defectul Policy Gradients</vt:lpstr>
      <vt:lpstr>Baseline</vt:lpstr>
      <vt:lpstr>Cum explicăm mai departe?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100</cp:revision>
  <cp:lastPrinted>2022-11-02T20:06:17Z</cp:lastPrinted>
  <dcterms:modified xsi:type="dcterms:W3CDTF">2024-12-16T10:14:31Z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