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0" r:id="rId38"/>
    <p:sldId id="293" r:id="rId39"/>
    <p:sldId id="292" r:id="rId40"/>
    <p:sldId id="291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52086-265D-5BB9-3B90-2F9B2132F985}" v="4" dt="2023-05-22T07:19:47.429"/>
    <p1510:client id="{212DC98B-F604-960B-0FA2-22636B6AA39F}" v="1" dt="2023-06-04T22:51:27.931"/>
    <p1510:client id="{2D4EA7FB-2B75-4C9B-A708-0F3E611C5FDC}" v="357" dt="2023-05-02T08:12:03.895"/>
    <p1510:client id="{43F71103-2591-2B33-CB40-A912DDE272E7}" v="1" dt="2023-05-20T21:35:39.319"/>
    <p1510:client id="{51D3F807-58CE-664D-49EF-96BBA6DB7983}" v="5" dt="2023-05-15T16:14:56.305"/>
    <p1510:client id="{52F50F56-DE69-E610-6048-30DB11AB4B28}" v="3" dt="2023-05-03T15:04:40.767"/>
    <p1510:client id="{5E0C83B5-9766-639F-3C66-21DDB5495D58}" v="1" dt="2023-05-15T10:52:58.742"/>
    <p1510:client id="{8C4AA104-7F8E-E72F-5B05-E58A1360FA1C}" v="3" dt="2023-06-16T09:08:34.077"/>
    <p1510:client id="{9BBD66CD-E7E0-F196-1BBA-32C0A891A578}" v="1" dt="2023-05-10T07:04:13.712"/>
    <p1510:client id="{AC065204-888F-EFA6-8EE5-2A74EB0B94D9}" v="1" dt="2023-05-18T17:43:21.850"/>
    <p1510:client id="{B35F8FC8-4BDB-67FC-8D76-F8E1799BFB65}" v="1" dt="2023-05-29T17:11:30.871"/>
    <p1510:client id="{B93721E1-9C45-56BF-AC9F-EE91DA236415}" v="4" dt="2023-05-04T12:13:15.064"/>
    <p1510:client id="{E54BA951-6E75-6A2C-D850-99802E916590}" v="6" dt="2023-05-16T16:17:23.989"/>
    <p1510:client id="{EAE19BA5-668B-5DBE-092A-3790A52BBB88}" v="18" dt="2023-06-08T10:51:42.680"/>
    <p1510:client id="{EC343FB8-1B48-6463-DE4B-4D82E0A88493}" v="5" dt="2023-05-08T14:49:13.565"/>
    <p1510:client id="{F2E3C1FE-F4FF-8AAB-3756-C129682A7F4E}" v="1" dt="2023-05-15T01:17:3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Cursul</a:t>
            </a:r>
            <a:r>
              <a:rPr lang="en-US" dirty="0"/>
              <a:t>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Demonstrații și Justificări </a:t>
            </a:r>
            <a:r>
              <a:rPr lang="ro-RO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Înainte de a demonstra teorema - facem o justificare rapida cum ca S-ul rezultat este o acoperire a grafului G.:</a:t>
            </a:r>
          </a:p>
          <a:p>
            <a:pPr marL="0" indent="0">
              <a:buNone/>
            </a:pPr>
            <a:r>
              <a:rPr lang="ro-RO" dirty="0"/>
              <a:t>Practic, la fiecare pas al algoritmului, E</a:t>
            </a:r>
            <a:r>
              <a:rPr lang="en-US" dirty="0"/>
              <a:t>’</a:t>
            </a:r>
            <a:r>
              <a:rPr lang="ro-RO" dirty="0"/>
              <a:t> va fi mulțimea muchiilor care nu sunt acoperite de S în acel moment. </a:t>
            </a:r>
          </a:p>
          <a:p>
            <a:pPr marL="0" indent="0">
              <a:buNone/>
            </a:pPr>
            <a:r>
              <a:rPr lang="ro-RO" dirty="0"/>
              <a:t>La sfârșitul algoritmului E</a:t>
            </a:r>
            <a:r>
              <a:rPr lang="en-US" dirty="0"/>
              <a:t>’</a:t>
            </a:r>
            <a:r>
              <a:rPr lang="ro-RO" dirty="0"/>
              <a:t> va fi vida. </a:t>
            </a:r>
          </a:p>
          <a:p>
            <a:pPr marL="0" indent="0">
              <a:buNone/>
            </a:pPr>
            <a:r>
              <a:rPr lang="ro-RO" b="1" dirty="0"/>
              <a:t>Deci toate muchiile grafului sunt acoperite de nodurile din S.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14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/>
              <a:t>Să demonstrăm ca algoritmul este 2-aproximativ!</a:t>
            </a:r>
          </a:p>
          <a:p>
            <a:pPr marL="0" indent="0">
              <a:buNone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868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Fie E* - mulțimea de muchii selectate la linia a3 a algoritmului (aleg (</a:t>
            </a:r>
            <a:r>
              <a:rPr lang="ro-RO" dirty="0" err="1"/>
              <a:t>x,y</a:t>
            </a:r>
            <a:r>
              <a:rPr lang="ro-RO" dirty="0"/>
              <a:t>)∊E*;)</a:t>
            </a:r>
          </a:p>
          <a:p>
            <a:pPr marL="0" indent="0">
              <a:buNone/>
            </a:pPr>
            <a:r>
              <a:rPr lang="ro-RO" dirty="0"/>
              <a:t>Cum este E*?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E* este o </a:t>
            </a:r>
            <a:r>
              <a:rPr lang="ro-RO" dirty="0" err="1">
                <a:solidFill>
                  <a:schemeClr val="bg1"/>
                </a:solidFill>
              </a:rPr>
              <a:t>multime</a:t>
            </a:r>
            <a:r>
              <a:rPr lang="ro-RO" dirty="0">
                <a:solidFill>
                  <a:schemeClr val="bg1"/>
                </a:solidFill>
              </a:rPr>
              <a:t> de muchii nod disjuncte. Deoarece daca aleg o muchie </a:t>
            </a:r>
            <a:r>
              <a:rPr lang="ro-RO" dirty="0" err="1">
                <a:solidFill>
                  <a:schemeClr val="bg1"/>
                </a:solidFill>
              </a:rPr>
              <a:t>xy</a:t>
            </a:r>
            <a:r>
              <a:rPr lang="ro-RO" dirty="0">
                <a:solidFill>
                  <a:schemeClr val="bg1"/>
                </a:solidFill>
              </a:rPr>
              <a:t> care va fi inclusa in E* toate celelalte muchii cu un </a:t>
            </a:r>
            <a:r>
              <a:rPr lang="ro-RO" dirty="0" err="1">
                <a:solidFill>
                  <a:schemeClr val="bg1"/>
                </a:solidFill>
              </a:rPr>
              <a:t>capat</a:t>
            </a:r>
            <a:r>
              <a:rPr lang="ro-RO" dirty="0">
                <a:solidFill>
                  <a:schemeClr val="bg1"/>
                </a:solidFill>
              </a:rPr>
              <a:t> in x sau y sunt eliminate, deci nu vor fi incluse </a:t>
            </a:r>
            <a:r>
              <a:rPr lang="ro-RO" dirty="0" err="1">
                <a:solidFill>
                  <a:schemeClr val="bg1"/>
                </a:solidFill>
              </a:rPr>
              <a:t>niciodata</a:t>
            </a:r>
            <a:r>
              <a:rPr lang="ro-RO" dirty="0">
                <a:solidFill>
                  <a:schemeClr val="bg1"/>
                </a:solidFill>
              </a:rPr>
              <a:t> in E*.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OPT&gt;=|E*| (din lema 1)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2OPT&gt;=2|E*|=|S|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deci algoritmul este 2-aproximativ!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8355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Fie E* - mulțimea de muchii selectate la linia </a:t>
            </a:r>
            <a:r>
              <a:rPr lang="en-US" dirty="0"/>
              <a:t>a</a:t>
            </a:r>
            <a:r>
              <a:rPr lang="ro-RO" dirty="0"/>
              <a:t>3 a algoritmului (aleg (</a:t>
            </a:r>
            <a:r>
              <a:rPr lang="ro-RO" dirty="0" err="1"/>
              <a:t>x,y</a:t>
            </a:r>
            <a:r>
              <a:rPr lang="ro-RO" dirty="0"/>
              <a:t>)∊E*;)</a:t>
            </a:r>
          </a:p>
          <a:p>
            <a:pPr marL="0" indent="0">
              <a:buNone/>
            </a:pPr>
            <a:r>
              <a:rPr lang="ro-RO" dirty="0"/>
              <a:t>Cum este E*?</a:t>
            </a:r>
          </a:p>
          <a:p>
            <a:pPr marL="0" indent="0">
              <a:buNone/>
            </a:pPr>
            <a:r>
              <a:rPr lang="ro-RO" dirty="0"/>
              <a:t>E* este o mulțime de muchii nod disjuncte. 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Deoarece daca aleg o muchie </a:t>
            </a:r>
            <a:r>
              <a:rPr lang="ro-RO" dirty="0" err="1">
                <a:solidFill>
                  <a:schemeClr val="bg1"/>
                </a:solidFill>
              </a:rPr>
              <a:t>xy</a:t>
            </a:r>
            <a:r>
              <a:rPr lang="ro-RO" dirty="0">
                <a:solidFill>
                  <a:schemeClr val="bg1"/>
                </a:solidFill>
              </a:rPr>
              <a:t> care va fi inclusa in E* toate celelalte muchii cu un </a:t>
            </a:r>
            <a:r>
              <a:rPr lang="ro-RO" dirty="0" err="1">
                <a:solidFill>
                  <a:schemeClr val="bg1"/>
                </a:solidFill>
              </a:rPr>
              <a:t>capat</a:t>
            </a:r>
            <a:r>
              <a:rPr lang="ro-RO" dirty="0">
                <a:solidFill>
                  <a:schemeClr val="bg1"/>
                </a:solidFill>
              </a:rPr>
              <a:t> in x sau y sunt eliminate, deci nu vor fi incluse </a:t>
            </a:r>
            <a:r>
              <a:rPr lang="ro-RO" dirty="0" err="1">
                <a:solidFill>
                  <a:schemeClr val="bg1"/>
                </a:solidFill>
              </a:rPr>
              <a:t>niciodata</a:t>
            </a:r>
            <a:r>
              <a:rPr lang="ro-RO" dirty="0">
                <a:solidFill>
                  <a:schemeClr val="bg1"/>
                </a:solidFill>
              </a:rPr>
              <a:t> in E*.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OPT&gt;=|E*| (din lema 1)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2OPT&gt;=2|E*|=|S|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deci algoritmul este 2-aproximativ!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419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Fie E* - mulțimea de muchii selectate la linia </a:t>
            </a:r>
            <a:r>
              <a:rPr lang="en-US" dirty="0"/>
              <a:t>a</a:t>
            </a:r>
            <a:r>
              <a:rPr lang="ro-RO" dirty="0"/>
              <a:t>3 a algoritmului (aleg (</a:t>
            </a:r>
            <a:r>
              <a:rPr lang="ro-RO" dirty="0" err="1"/>
              <a:t>x,y</a:t>
            </a:r>
            <a:r>
              <a:rPr lang="ro-RO" dirty="0"/>
              <a:t>)∊E*;)</a:t>
            </a:r>
          </a:p>
          <a:p>
            <a:pPr marL="0" indent="0">
              <a:buNone/>
            </a:pPr>
            <a:r>
              <a:rPr lang="ro-RO" dirty="0"/>
              <a:t>Cum este E*?</a:t>
            </a:r>
          </a:p>
          <a:p>
            <a:pPr marL="0" indent="0">
              <a:buNone/>
            </a:pPr>
            <a:r>
              <a:rPr lang="ro-RO" dirty="0"/>
              <a:t>E* este o mulțime de muchii nod disjuncte. </a:t>
            </a:r>
          </a:p>
          <a:p>
            <a:pPr marL="0" indent="0">
              <a:buNone/>
            </a:pPr>
            <a:r>
              <a:rPr lang="ro-RO" dirty="0"/>
              <a:t>Deoarece daca aleg o muchie </a:t>
            </a:r>
            <a:r>
              <a:rPr lang="ro-RO" dirty="0" err="1"/>
              <a:t>xy</a:t>
            </a:r>
            <a:r>
              <a:rPr lang="ro-RO" dirty="0"/>
              <a:t> care va fi inclusa în E*, toate celelalte muchii cu un capăt in x sau y sunt eliminate, deci nu vor fi incluse niciodată in E*.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OPT&gt;=|E*| (din lema 1)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2OPT&gt;=2|E*|=|S|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deci algoritmul este 2-aproximativ!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91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Teorema 2 (</a:t>
            </a:r>
            <a:r>
              <a:rPr lang="ro-RO" b="1" dirty="0" err="1"/>
              <a:t>slide</a:t>
            </a:r>
            <a:r>
              <a:rPr lang="ro-RO" b="1" dirty="0"/>
              <a:t> 16): </a:t>
            </a:r>
            <a:br>
              <a:rPr lang="ro-RO" b="1"/>
            </a:br>
            <a:r>
              <a:rPr lang="ro-RO" dirty="0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Fie E* - mulțimea de muchii selectate la linia </a:t>
            </a:r>
            <a:r>
              <a:rPr lang="en-US" dirty="0"/>
              <a:t>a</a:t>
            </a:r>
            <a:r>
              <a:rPr lang="ro-RO" dirty="0"/>
              <a:t>3 a algoritmului (aleg (</a:t>
            </a:r>
            <a:r>
              <a:rPr lang="ro-RO" dirty="0" err="1"/>
              <a:t>x,y</a:t>
            </a:r>
            <a:r>
              <a:rPr lang="ro-RO" dirty="0"/>
              <a:t>)∊E*;)</a:t>
            </a:r>
          </a:p>
          <a:p>
            <a:pPr marL="0" indent="0">
              <a:buNone/>
            </a:pPr>
            <a:r>
              <a:rPr lang="ro-RO" dirty="0"/>
              <a:t>Cum este E*?</a:t>
            </a:r>
          </a:p>
          <a:p>
            <a:pPr marL="0" indent="0">
              <a:buNone/>
            </a:pPr>
            <a:r>
              <a:rPr lang="ro-RO" dirty="0"/>
              <a:t>E* este o mulțime de muchii nod disjuncte. </a:t>
            </a:r>
          </a:p>
          <a:p>
            <a:pPr marL="0" indent="0">
              <a:buNone/>
            </a:pPr>
            <a:r>
              <a:rPr lang="ro-RO" dirty="0"/>
              <a:t>Deoarece daca aleg o muchie </a:t>
            </a:r>
            <a:r>
              <a:rPr lang="ro-RO" dirty="0" err="1"/>
              <a:t>xy</a:t>
            </a:r>
            <a:r>
              <a:rPr lang="ro-RO" dirty="0"/>
              <a:t> care va fi inclusa în E*, toate celelalte muchii cu un capăt in x sau y sunt eliminate, deci nu vor fi incluse niciodată in E*.</a:t>
            </a:r>
          </a:p>
          <a:p>
            <a:pPr marL="0" indent="0">
              <a:buNone/>
            </a:pPr>
            <a:r>
              <a:rPr lang="ro-RO" dirty="0"/>
              <a:t>OPT&gt;=|E*| (din lema 1)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2OPT&gt;=2|E*|=|S|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deci algoritmul este 2-aproximativ!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233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/>
              <a:t>Teorema 2 (</a:t>
            </a:r>
            <a:r>
              <a:rPr lang="ro-RO" b="1" dirty="0" err="1"/>
              <a:t>slide</a:t>
            </a:r>
            <a:r>
              <a:rPr lang="ro-RO" b="1" dirty="0"/>
              <a:t> 16): </a:t>
            </a:r>
            <a:br>
              <a:rPr lang="ro-RO" b="1"/>
            </a:br>
            <a:r>
              <a:rPr lang="ro-RO" dirty="0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Fie E* - mulțimea de muchii selectate la linia 3 a algoritmului (aleg (</a:t>
            </a:r>
            <a:r>
              <a:rPr lang="ro-RO" dirty="0" err="1"/>
              <a:t>x,y</a:t>
            </a:r>
            <a:r>
              <a:rPr lang="ro-RO" dirty="0"/>
              <a:t>)∊E*;)</a:t>
            </a:r>
          </a:p>
          <a:p>
            <a:pPr marL="0" indent="0">
              <a:buNone/>
            </a:pPr>
            <a:r>
              <a:rPr lang="ro-RO" dirty="0"/>
              <a:t>Cum este E*?</a:t>
            </a:r>
          </a:p>
          <a:p>
            <a:pPr marL="0" indent="0">
              <a:buNone/>
            </a:pPr>
            <a:r>
              <a:rPr lang="ro-RO" dirty="0"/>
              <a:t>E* este o mulțime de muchii nod disjuncte. </a:t>
            </a:r>
          </a:p>
          <a:p>
            <a:pPr marL="0" indent="0">
              <a:buNone/>
            </a:pPr>
            <a:r>
              <a:rPr lang="ro-RO" dirty="0"/>
              <a:t>Deoarece daca aleg o muchie </a:t>
            </a:r>
            <a:r>
              <a:rPr lang="ro-RO" dirty="0" err="1"/>
              <a:t>xy</a:t>
            </a:r>
            <a:r>
              <a:rPr lang="ro-RO" dirty="0"/>
              <a:t> care va fi inclusa in E* toate celelalte muchii cu un capăt in x sau y sunt eliminate, deci nu vor fi incluse niciodată in E*.</a:t>
            </a:r>
          </a:p>
          <a:p>
            <a:pPr marL="0" indent="0">
              <a:buNone/>
            </a:pPr>
            <a:r>
              <a:rPr lang="ro-RO" dirty="0"/>
              <a:t>OPT&gt;=|E*| (din lema 1)</a:t>
            </a:r>
          </a:p>
          <a:p>
            <a:pPr marL="0" indent="0">
              <a:buNone/>
            </a:pPr>
            <a:r>
              <a:rPr lang="ro-RO" dirty="0"/>
              <a:t>2OPT&gt;=2|E*|</a:t>
            </a:r>
            <a:r>
              <a:rPr lang="ro-RO" dirty="0">
                <a:solidFill>
                  <a:schemeClr val="bg1"/>
                </a:solidFill>
              </a:rPr>
              <a:t>=|S|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ro-RO" b="1" dirty="0">
                <a:solidFill>
                  <a:schemeClr val="bg1"/>
                </a:solidFill>
              </a:rPr>
              <a:t>deci algoritmul este 2-aproximativ!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7002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Fie E* - mulțimea de muchii selectate la linia 3 a algoritmului (aleg (</a:t>
            </a:r>
            <a:r>
              <a:rPr lang="ro-RO" dirty="0" err="1"/>
              <a:t>x,y</a:t>
            </a:r>
            <a:r>
              <a:rPr lang="ro-RO" dirty="0"/>
              <a:t>)∊E*;)</a:t>
            </a:r>
          </a:p>
          <a:p>
            <a:pPr marL="0" indent="0">
              <a:buNone/>
            </a:pPr>
            <a:r>
              <a:rPr lang="ro-RO" dirty="0"/>
              <a:t>Cum este E*?</a:t>
            </a:r>
          </a:p>
          <a:p>
            <a:pPr marL="0" indent="0">
              <a:buNone/>
            </a:pPr>
            <a:r>
              <a:rPr lang="ro-RO" dirty="0"/>
              <a:t>E* este o mulțime de muchii nod disjuncte. </a:t>
            </a:r>
          </a:p>
          <a:p>
            <a:pPr marL="0" indent="0">
              <a:buNone/>
            </a:pPr>
            <a:r>
              <a:rPr lang="ro-RO" dirty="0"/>
              <a:t>Deoarece daca aleg o muchie </a:t>
            </a:r>
            <a:r>
              <a:rPr lang="ro-RO" dirty="0" err="1"/>
              <a:t>xy</a:t>
            </a:r>
            <a:r>
              <a:rPr lang="ro-RO" dirty="0"/>
              <a:t> care va fi inclusa in E* toate celelalte muchii cu un capăt in x sau y sunt eliminate, deci nu vor fi incluse niciodată in E*.</a:t>
            </a:r>
          </a:p>
          <a:p>
            <a:pPr marL="0" indent="0">
              <a:buNone/>
            </a:pPr>
            <a:r>
              <a:rPr lang="ro-RO" dirty="0"/>
              <a:t>OPT&gt;=|E*| (din lema 1)</a:t>
            </a:r>
          </a:p>
          <a:p>
            <a:pPr marL="0" indent="0">
              <a:buNone/>
            </a:pPr>
            <a:r>
              <a:rPr lang="ro-RO" dirty="0"/>
              <a:t>2OPT&gt;=2|E*|=|S|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b="1" dirty="0"/>
              <a:t>deci algoritmul este 2-aproximativ!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6456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7F7D-081F-76FE-7309-75BFD96E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Discutie</a:t>
            </a: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libera. </a:t>
            </a:r>
            <a:br>
              <a:rPr lang="en-US" sz="2800" b="0">
                <a:effectLst/>
              </a:rPr>
            </a:b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Daca un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asemenea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simplu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2-aproximativ,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inseamna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se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bine, nu?</a:t>
            </a:r>
            <a:endParaRPr lang="ro-RO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DF70-ABE6-4B24-9A3F-9B5FE7D6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034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7F7D-081F-76FE-7309-75BFD96E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Discutie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libera. </a:t>
            </a:r>
            <a:br>
              <a:rPr lang="en-US" sz="2800" b="0" dirty="0">
                <a:effectLst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Daca un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asemenea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2-aproximativ,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inseamna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se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bine, nu?</a:t>
            </a:r>
            <a:endParaRPr lang="ro-R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DF70-ABE6-4B24-9A3F-9B5FE7D6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Raspuns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endParaRPr lang="ro-RO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 s-a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gasit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niciun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un factor de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aproximare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&lt;(2-epsilon)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o-RO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S-a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algoritm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aproximativ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 un factor de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aproximare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&lt;1.</a:t>
            </a:r>
            <a:r>
              <a:rPr lang="ro-RO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rula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timp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polinomial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146801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2BA-39B5-791F-5118-4E1F773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1. Slide 15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Fie G=(V,E) un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graf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neorientat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și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OPT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cardinalul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unei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acoperiri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grad minim a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lui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G. Fie E*⊂E o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mulțime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muchii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nod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disjuncte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.</a:t>
            </a:r>
            <a:br>
              <a:rPr lang="en-US" sz="1800" i="0" u="none" strike="noStrike" dirty="0"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Atunci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avem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că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Lato" panose="020F0502020204030203" pitchFamily="34" charset="0"/>
              </a:rPr>
              <a:t>OPT≥|E*|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483-7DA3-413A-000F-4477DA50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Demonstra</a:t>
            </a:r>
            <a:r>
              <a:rPr lang="ro-RO"/>
              <a:t>ție:</a:t>
            </a:r>
            <a:br>
              <a:rPr lang="ro-RO"/>
            </a:b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782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aleasa de mine va contine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0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aleasa de mine va contine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746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152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6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48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485"/>
                <a:ext cx="10515600" cy="4351338"/>
              </a:xfrm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66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48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minimiz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funcția: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Constrângerile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arată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felul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urm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fiecare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muchie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trebuie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o-RO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0" i="0" u="none" strike="noStrike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≥1,∀ </m:t>
                      </m:r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≤1,∀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1,..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485"/>
                <a:ext cx="10515600" cy="4351338"/>
              </a:xfrm>
              <a:blipFill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528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Ce se întâmpla cu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 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=⅓</m:t>
                    </m:r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? In acoperirea S intra doar o treime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?!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Probleme de tipul 1/0 linear </a:t>
                </a:r>
                <a:r>
                  <a:rPr lang="ro-RO" dirty="0" err="1">
                    <a:solidFill>
                      <a:schemeClr val="bg1"/>
                    </a:solidFill>
                  </a:rPr>
                  <a:t>programming</a:t>
                </a:r>
                <a:r>
                  <a:rPr lang="ro-RO" dirty="0">
                    <a:solidFill>
                      <a:schemeClr val="bg1"/>
                    </a:solidFill>
                  </a:rPr>
                  <a:t> (</a:t>
                </a:r>
                <a:r>
                  <a:rPr lang="ro-RO" dirty="0" err="1">
                    <a:solidFill>
                      <a:schemeClr val="bg1"/>
                    </a:solidFill>
                  </a:rPr>
                  <a:t>integer</a:t>
                </a:r>
                <a:r>
                  <a:rPr lang="ro-RO" dirty="0">
                    <a:solidFill>
                      <a:schemeClr val="bg1"/>
                    </a:solidFill>
                  </a:rPr>
                  <a:t> linear </a:t>
                </a:r>
                <a:r>
                  <a:rPr lang="ro-RO" dirty="0" err="1">
                    <a:solidFill>
                      <a:schemeClr val="bg1"/>
                    </a:solidFill>
                  </a:rPr>
                  <a:t>programing</a:t>
                </a:r>
                <a:r>
                  <a:rPr lang="ro-RO" dirty="0">
                    <a:solidFill>
                      <a:schemeClr val="bg1"/>
                    </a:solidFill>
                  </a:rPr>
                  <a:t>) - NU pot fi rezolvate cu algoritmi simplex, si sunt ele </a:t>
                </a:r>
                <a:r>
                  <a:rPr lang="ro-RO" dirty="0" err="1">
                    <a:solidFill>
                      <a:schemeClr val="bg1"/>
                    </a:solidFill>
                  </a:rPr>
                  <a:t>insele</a:t>
                </a:r>
                <a:r>
                  <a:rPr lang="ro-RO" dirty="0">
                    <a:solidFill>
                      <a:schemeClr val="bg1"/>
                    </a:solidFill>
                  </a:rPr>
                  <a:t> probleme NP-hard.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4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Ce se întâmpla cu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 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 dirty="0" smtClean="0">
                        <a:latin typeface="Cambria Math" panose="02040503050406030204" pitchFamily="18" charset="0"/>
                      </a:rPr>
                      <m:t>=⅓</m:t>
                    </m:r>
                  </m:oMath>
                </a14:m>
                <a:r>
                  <a:rPr lang="ro-RO" dirty="0"/>
                  <a:t>? In acoperirea S intra doar o treime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?!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Probleme de tipul 1/0 linear </a:t>
                </a:r>
                <a:r>
                  <a:rPr lang="ro-RO" dirty="0" err="1">
                    <a:solidFill>
                      <a:schemeClr val="bg1"/>
                    </a:solidFill>
                  </a:rPr>
                  <a:t>programming</a:t>
                </a:r>
                <a:r>
                  <a:rPr lang="ro-RO" dirty="0">
                    <a:solidFill>
                      <a:schemeClr val="bg1"/>
                    </a:solidFill>
                  </a:rPr>
                  <a:t> (</a:t>
                </a:r>
                <a:r>
                  <a:rPr lang="ro-RO" dirty="0" err="1">
                    <a:solidFill>
                      <a:schemeClr val="bg1"/>
                    </a:solidFill>
                  </a:rPr>
                  <a:t>integer</a:t>
                </a:r>
                <a:r>
                  <a:rPr lang="ro-RO" dirty="0">
                    <a:solidFill>
                      <a:schemeClr val="bg1"/>
                    </a:solidFill>
                  </a:rPr>
                  <a:t> linear </a:t>
                </a:r>
                <a:r>
                  <a:rPr lang="ro-RO" dirty="0" err="1">
                    <a:solidFill>
                      <a:schemeClr val="bg1"/>
                    </a:solidFill>
                  </a:rPr>
                  <a:t>programing</a:t>
                </a:r>
                <a:r>
                  <a:rPr lang="ro-RO" dirty="0">
                    <a:solidFill>
                      <a:schemeClr val="bg1"/>
                    </a:solidFill>
                  </a:rPr>
                  <a:t>) - NU pot fi rezolvate cu algoritmi simplex, si sunt ele </a:t>
                </a:r>
                <a:r>
                  <a:rPr lang="ro-RO" dirty="0" err="1">
                    <a:solidFill>
                      <a:schemeClr val="bg1"/>
                    </a:solidFill>
                  </a:rPr>
                  <a:t>insele</a:t>
                </a:r>
                <a:r>
                  <a:rPr lang="ro-RO" dirty="0">
                    <a:solidFill>
                      <a:schemeClr val="bg1"/>
                    </a:solidFill>
                  </a:rPr>
                  <a:t> probleme NP-hard.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1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Ce se întâmpla cu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 dacă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i="1" dirty="0" smtClean="0">
                        <a:latin typeface="Cambria Math" panose="02040503050406030204" pitchFamily="18" charset="0"/>
                      </a:rPr>
                      <m:t>=⅓</m:t>
                    </m:r>
                  </m:oMath>
                </a14:m>
                <a:r>
                  <a:rPr lang="ro-RO" dirty="0"/>
                  <a:t>? In acoperirea S intra doar o treime din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dirty="0"/>
                  <a:t>?!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Probleme de tipul 1/0 linear </a:t>
                </a:r>
                <a:r>
                  <a:rPr lang="ro-RO" dirty="0" err="1"/>
                  <a:t>programming</a:t>
                </a:r>
                <a:r>
                  <a:rPr lang="ro-RO" dirty="0"/>
                  <a:t> (</a:t>
                </a:r>
                <a:r>
                  <a:rPr lang="ro-RO" dirty="0" err="1"/>
                  <a:t>integer</a:t>
                </a:r>
                <a:r>
                  <a:rPr lang="ro-RO" dirty="0"/>
                  <a:t> linear </a:t>
                </a:r>
                <a:r>
                  <a:rPr lang="ro-RO" dirty="0" err="1"/>
                  <a:t>programing</a:t>
                </a:r>
                <a:r>
                  <a:rPr lang="ro-RO" dirty="0"/>
                  <a:t>) - NU pot fi rezolvate cu algoritmi simplex, și sunt ele însele probleme NP-hard.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53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2BA-39B5-791F-5118-4E1F773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1. Slide 15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Fie G=(V,E) un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graf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neorientat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și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OPT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cardinalul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unei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acoperiri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grad minim a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lui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G. Fie E*⊂E o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mulțime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muchii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nod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disjuncte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.</a:t>
            </a:r>
            <a:br>
              <a:rPr lang="en-US" sz="1800" i="0" u="none" strike="noStrike" dirty="0"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Atunci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avem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că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Lato" panose="020F0502020204030203" pitchFamily="34" charset="0"/>
              </a:rPr>
              <a:t>OPT≥|E*|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483-7DA3-413A-000F-4477DA50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Demonstra</a:t>
            </a:r>
            <a:r>
              <a:rPr lang="ro-RO" dirty="0"/>
              <a:t>ție:</a:t>
            </a:r>
            <a:br>
              <a:rPr lang="ro-RO" dirty="0"/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o acoperire p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39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Aproximăm soluția.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Cum trebuie să fie</a:t>
                </a:r>
                <a14:m>
                  <m:oMath xmlns:m="http://schemas.openxmlformats.org/officeDocument/2006/math"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astfel încât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 sa fie în acoperirea S?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Răspuns: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dac</m:t>
                    </m:r>
                    <m:r>
                      <a:rPr lang="ro-RO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ă </m:t>
                    </m:r>
                    <m:sSub>
                      <m:sSubPr>
                        <m:ctrlP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atunci adaug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 in acoperire.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7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106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Aproximăm soluția.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/>
                  <a:t>Cum trebuie să fie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astfel încât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/>
                  <a:t> sa fie în acoperirea S?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Răspuns: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dac</m:t>
                    </m:r>
                    <m:r>
                      <a:rPr lang="ro-RO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ă </m:t>
                    </m:r>
                    <m:sSub>
                      <m:sSubPr>
                        <m:ctrlP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atunci adaug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chemeClr val="bg1"/>
                    </a:solidFill>
                  </a:rPr>
                  <a:t> in acoperire.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1067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503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399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Aproximăm soluția.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/>
                  <a:t>Cum trebuie să fie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astfel încât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/>
                  <a:t> sa fie în acoperirea S?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/>
                  <a:t>Răspuns: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dac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ă 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atunci adaug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/>
                  <a:t> in acoperire.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3999"/>
                <a:ext cx="10515600" cy="4351338"/>
              </a:xfrm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21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Aproximăm soluția.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/>
                  <a:t>Cum trebuie să fie</a:t>
                </a:r>
                <a14:m>
                  <m:oMath xmlns:m="http://schemas.openxmlformats.org/officeDocument/2006/math"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astfel încât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/>
                  <a:t> sa fie în acoperirea S?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o-RO" dirty="0"/>
                  <a:t>Răspuns: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dac</m:t>
                    </m:r>
                    <m:r>
                      <a:rPr lang="ro-RO" b="0" i="1" dirty="0" smtClean="0">
                        <a:latin typeface="Cambria Math" panose="02040503050406030204" pitchFamily="18" charset="0"/>
                      </a:rPr>
                      <m:t>ă </m:t>
                    </m:r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atunci adaug 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dirty="0"/>
                  <a:t> în acoperire.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De demonstrat că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529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ă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≥1/2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≥1/2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904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ă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≥1/2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9044"/>
                <a:ext cx="10515600" cy="4351338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3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000000"/>
                </a:solidFill>
                <a:latin typeface="Arial"/>
                <a:cs typeface="Arial"/>
              </a:rPr>
              <a:t>Slide 23: </a:t>
            </a:r>
            <a:br>
              <a:rPr lang="ro-RO" sz="2800" dirty="0">
                <a:latin typeface="Arial"/>
              </a:rPr>
            </a:br>
            <a:r>
              <a:rPr lang="ro-RO" sz="2800" dirty="0">
                <a:solidFill>
                  <a:srgbClr val="000000"/>
                </a:solidFill>
                <a:latin typeface="Arial"/>
                <a:cs typeface="Arial"/>
              </a:rPr>
              <a:t>Putem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scrie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problema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 de weighted Vertex cover ca o 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problema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programare</a:t>
            </a: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cs typeface="Arial"/>
              </a:rPr>
              <a:t>liniara</a:t>
            </a:r>
            <a:r>
              <a:rPr lang="ro-RO" sz="28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ro-RO" sz="2800" dirty="0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ă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≥1/2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13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408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ă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≥1/2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408" y="1825625"/>
                <a:ext cx="10515600" cy="4351338"/>
              </a:xfrm>
              <a:blipFill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713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4066-C824-DAFB-634A-632F4572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Slide 23: </a:t>
            </a:r>
            <a:br>
              <a:rPr lang="ro-RO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Putem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weighted Vertex cover ca o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programare</a:t>
            </a:r>
            <a:r>
              <a:rPr lang="en-US" sz="2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liniara</a:t>
            </a:r>
            <a:r>
              <a:rPr lang="ro-RO" sz="280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o-RO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8892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sz="2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it-IT" sz="2400" b="0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cu ce proprietate?</a:t>
                </a:r>
                <a:endParaRPr lang="it-IT" sz="240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daca acoperirea aleas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</a:t>
                </a:r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ine nodul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altfel</a:t>
                </a:r>
                <a:r>
                  <a:rPr lang="ro-RO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</a:t>
                </a:r>
                <a:r>
                  <a:rPr lang="ro-RO" sz="2400" b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ție</a:t>
                </a:r>
                <a:r>
                  <a:rPr lang="ro-RO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it-IT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Algoritmul simplex îmi va oferi numere reale pt variabilele din X.</a:t>
                </a:r>
                <a:endParaRPr lang="en-US" sz="2400" b="0" i="1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dirty="0"/>
                  <a:t>De demonstrat ca o astfel de acoperire este o soluție 2-aproximativă pentru WVCP. 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ă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≥1/2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𝑑𝑎𝑐</m:t>
                                  </m:r>
                                  <m:r>
                                    <a:rPr lang="ro-RO" i="1">
                                      <a:latin typeface="Cambria Math" panose="02040503050406030204" pitchFamily="18" charset="0"/>
                                    </a:rPr>
                                    <m:t>ă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539A7-88F1-DF3B-7ACF-6ED338F2E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8892" y="1825625"/>
                <a:ext cx="10515600" cy="4351338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22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2BA-39B5-791F-5118-4E1F773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1. Slide 15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Fie G=(V,E) un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graf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neorientat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și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OPT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cardinalul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unei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acoperiri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grad minim a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lui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G. Fie E*⊂E o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mulțime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muchii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nod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disjuncte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.</a:t>
            </a:r>
            <a:br>
              <a:rPr lang="en-US" sz="1800" i="0" u="none" strike="noStrike" dirty="0"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Atunci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avem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că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Lato" panose="020F0502020204030203" pitchFamily="34" charset="0"/>
              </a:rPr>
              <a:t>OPT≥|E*|</a:t>
            </a:r>
            <a:endParaRPr lang="ro-RO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BA4462-8BED-CA1E-EC4B-2EA74EA9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Demonstra</a:t>
            </a:r>
            <a:r>
              <a:rPr lang="ro-RO" dirty="0"/>
              <a:t>ție:</a:t>
            </a:r>
            <a:br>
              <a:rPr lang="ro-RO" dirty="0"/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o acoperire p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Deoarece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E*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disjuncte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</a:rPr>
              <a:t>î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nseamna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din 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acoperi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 mult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singura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din E*.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Deci |S|&gt;= |E*|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acoperire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 (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inclusiv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cea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optima)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multime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muchii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nod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disjuncte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E*. 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OPT&gt;=|E*|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85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2BA-39B5-791F-5118-4E1F773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1. Slide 15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Fie G=(V,E) un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graf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neorientat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și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OPT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cardinalul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unei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acoperiri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grad minim a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lui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G. Fie E*⊂E o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mulțime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muchii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nod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disjuncte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.</a:t>
            </a:r>
            <a:br>
              <a:rPr lang="en-US" sz="1800" i="0" u="none" strike="noStrike" dirty="0"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Atunci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avem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că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Lato" panose="020F0502020204030203" pitchFamily="34" charset="0"/>
              </a:rPr>
              <a:t>OPT≥|E*|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483-7DA3-413A-000F-4477DA50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Demonstra</a:t>
            </a:r>
            <a:r>
              <a:rPr lang="ro-RO" dirty="0"/>
              <a:t>ție:</a:t>
            </a:r>
            <a:br>
              <a:rPr lang="ro-RO" dirty="0"/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o acoperire p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Deoarece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E*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disjuncte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</a:rPr>
              <a:t>î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nseamna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din 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acoperi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 mult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singura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din E*.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 |S|&gt;= |E*|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acoperire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inclusiv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optima) </a:t>
            </a: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</a:rPr>
              <a:t>ș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disjuncte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E*.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OPT&gt;=|E*|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08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2BA-39B5-791F-5118-4E1F7739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Lema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1. Slide 15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Fie G=(V,E) un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graf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neorientat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și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OPT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cardinalul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unei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acoperiri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grad minim a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lui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G. Fie E*⊂E o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mulțime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de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muchii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nod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disjuncte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.</a:t>
            </a:r>
            <a:br>
              <a:rPr lang="en-US" sz="1800" i="0" u="none" strike="noStrike" dirty="0">
                <a:effectLst/>
                <a:latin typeface="Lato" panose="020F0502020204030203" pitchFamily="34" charset="0"/>
              </a:rPr>
            </a:b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Atunci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avem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i="0" u="none" strike="noStrike" dirty="0" err="1">
                <a:effectLst/>
                <a:latin typeface="Lato" panose="020F0502020204030203" pitchFamily="34" charset="0"/>
              </a:rPr>
              <a:t>că</a:t>
            </a:r>
            <a:r>
              <a:rPr lang="en-US" sz="180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US" sz="1800" b="1" i="0" u="none" strike="noStrike" dirty="0">
                <a:effectLst/>
                <a:latin typeface="Lato" panose="020F0502020204030203" pitchFamily="34" charset="0"/>
              </a:rPr>
              <a:t>OPT≥|E*|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D483-7DA3-413A-000F-4477DA50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/>
              <a:t>Demonstrație:</a:t>
            </a:r>
            <a:br>
              <a:rPr lang="ro-RO" dirty="0"/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Fie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o acoperire p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ro-RO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Deoarece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E*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disjuncte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î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nseamna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din 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acoperi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cel mult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singura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din E*. </a:t>
            </a:r>
            <a:endParaRPr lang="ro-R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o-RO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 |S|&gt;= |E*|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acoperire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inclusiv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optima) </a:t>
            </a:r>
            <a:r>
              <a:rPr lang="ro-RO" sz="1800" dirty="0">
                <a:solidFill>
                  <a:srgbClr val="000000"/>
                </a:solidFill>
                <a:latin typeface="Arial" panose="020B0604020202020204" pitchFamily="34" charset="0"/>
              </a:rPr>
              <a:t>ș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orice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multime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muchii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disjuncte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E*.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OPT&gt;=|E*|</a:t>
            </a:r>
            <a:endParaRPr lang="en-US" b="1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3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55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Înainte de a demonstra teorema - facem o justificare rapida cum ca S-ul rezultat este o acoperire a grafului G.: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Practic, la fiecare pas al algoritmului E* va fi mulțimea muchiilor care nu sunt acoperite de S in acel moment. La sfârșitul algoritmului E* va fi vida. Deci toate muchiile grafului sunt acoperite de nodurile din S.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935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BD52-60FA-D846-A0D7-BE97BF0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/>
              <a:t>Teorema 2 (</a:t>
            </a:r>
            <a:r>
              <a:rPr lang="ro-RO" b="1" err="1"/>
              <a:t>slide</a:t>
            </a:r>
            <a:r>
              <a:rPr lang="ro-RO" b="1"/>
              <a:t> 16): </a:t>
            </a:r>
            <a:br>
              <a:rPr lang="ro-RO" b="1"/>
            </a:br>
            <a:r>
              <a:rPr lang="ro-RO"/>
              <a:t>algoritmul descris alături este un algoritm 2-aproximativ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3599F-95D5-6EF0-A993-44D29AB7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678"/>
            <a:ext cx="10643647" cy="4427208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Înainte de a demonstra teorema - facem o justificare rapida cum ca S-ul rezultat este o acoperire a grafului G.:</a:t>
            </a:r>
          </a:p>
          <a:p>
            <a:pPr marL="0" indent="0">
              <a:buNone/>
            </a:pPr>
            <a:r>
              <a:rPr lang="ro-RO" dirty="0"/>
              <a:t>Practic, la fiecare pas al algoritmului, E</a:t>
            </a:r>
            <a:r>
              <a:rPr lang="en-US" dirty="0"/>
              <a:t>’</a:t>
            </a:r>
            <a:r>
              <a:rPr lang="ro-RO" dirty="0"/>
              <a:t> va fi mulțimea muchiilor care nu sunt acoperite de S în acel moment. </a:t>
            </a:r>
          </a:p>
          <a:p>
            <a:pPr marL="0" indent="0">
              <a:buNone/>
            </a:pPr>
            <a:r>
              <a:rPr lang="ro-RO" dirty="0"/>
              <a:t>La sfârșitul algoritmului E</a:t>
            </a:r>
            <a:r>
              <a:rPr lang="en-US" dirty="0"/>
              <a:t>’</a:t>
            </a:r>
            <a:r>
              <a:rPr lang="ro-RO" dirty="0"/>
              <a:t> va fi vida. 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Deci toate muchiile grafului sunt acoperite de nodurile din S.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9156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3" ma:contentTypeDescription="Create a new document." ma:contentTypeScope="" ma:versionID="d04da1af5b407d067fa9a9308f62999d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a4baec85079545a4d247a680d3cfbd14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41B544-AA1E-4866-A16A-7B5FA11294BD}">
  <ds:schemaRefs>
    <ds:schemaRef ds:uri="c39a59f1-6792-4231-8816-bb14b52cf5f1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935BC8-8F4A-48FE-99D2-3563A2260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9a59f1-6792-4231-8816-bb14b52cf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7D6D8-4B86-4351-AE1B-D31DAC5111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3520</Words>
  <Application>Microsoft Office PowerPoint</Application>
  <PresentationFormat>Widescreen</PresentationFormat>
  <Paragraphs>272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Lato</vt:lpstr>
      <vt:lpstr>Times New Roman</vt:lpstr>
      <vt:lpstr>office theme</vt:lpstr>
      <vt:lpstr>Cursul 4</vt:lpstr>
      <vt:lpstr>Lema 1. Slide 15 Fie G=(V,E) un graf neorientat și OPT cardinalul unei acoperiri de grad minim a lui G. Fie E*⊂E o mulțime de muchii nod disjuncte. Atunci avem că OPT≥|E*|</vt:lpstr>
      <vt:lpstr>Lema 1. Slide 15 Fie G=(V,E) un graf neorientat și OPT cardinalul unei acoperiri de grad minim a lui G. Fie E*⊂E o mulțime de muchii nod disjuncte. Atunci avem că OPT≥|E*|</vt:lpstr>
      <vt:lpstr>Lema 1. Slide 15 Fie G=(V,E) un graf neorientat și OPT cardinalul unei acoperiri de grad minim a lui G. Fie E*⊂E o mulțime de muchii nod disjuncte. Atunci avem că OPT≥|E*|</vt:lpstr>
      <vt:lpstr>Lema 1. Slide 15 Fie G=(V,E) un graf neorientat și OPT cardinalul unei acoperiri de grad minim a lui G. Fie E*⊂E o mulțime de muchii nod disjuncte. Atunci avem că OPT≥|E*|</vt:lpstr>
      <vt:lpstr>Lema 1. Slide 15 Fie G=(V,E) un graf neorientat și OPT cardinalul unei acoperiri de grad minim a lui G. Fie E*⊂E o mulțime de muchii nod disjuncte. Atunci avem că OPT≥|E*|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Teorema 2 (slide 16):  algoritmul descris alături este un algoritm 2-aproximativ</vt:lpstr>
      <vt:lpstr>Discutie libera.  Daca un asemenea algoritm simplu este 2-aproximativ, inseamna ca se poate mai bine, nu?</vt:lpstr>
      <vt:lpstr>Discutie libera.  Daca un asemenea algoritm simplu este 2-aproximativ, inseamna ca se poate mai bine, nu?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  <vt:lpstr>Slide 23:  Putem scrie problema de weighted Vertex cover ca o problema de programare liniara.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stefanpopescu</dc:creator>
  <cp:lastModifiedBy>stefanpopescu</cp:lastModifiedBy>
  <cp:revision>12</cp:revision>
  <dcterms:created xsi:type="dcterms:W3CDTF">2023-04-30T16:08:39Z</dcterms:created>
  <dcterms:modified xsi:type="dcterms:W3CDTF">2024-03-19T21:41:14Z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